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64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opherschillaci:Desktop:%25%20of%20tl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i="1" dirty="0" err="1" smtClean="0"/>
              <a:t>trh/tdh</a:t>
            </a:r>
            <a:r>
              <a:rPr lang="en-US" i="1" dirty="0" smtClean="0"/>
              <a:t> </a:t>
            </a:r>
            <a:r>
              <a:rPr lang="en-US" dirty="0" smtClean="0"/>
              <a:t>Relative </a:t>
            </a:r>
            <a:r>
              <a:rPr lang="en-US" dirty="0"/>
              <a:t>to Total Vp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tdh % of tlh</c:v>
                </c:pt>
              </c:strCache>
            </c:strRef>
          </c:tx>
          <c:cat>
            <c:strRef>
              <c:f>Sheet2!$A$2:$A$5</c:f>
              <c:strCache>
                <c:ptCount val="4"/>
                <c:pt idx="0">
                  <c:v>Statewide Background</c:v>
                </c:pt>
                <c:pt idx="1">
                  <c:v>Katama Bay Background</c:v>
                </c:pt>
                <c:pt idx="2">
                  <c:v>Duxbury Background</c:v>
                </c:pt>
                <c:pt idx="3">
                  <c:v>48hr Abused</c:v>
                </c:pt>
              </c:strCache>
            </c:strRef>
          </c:cat>
          <c:val>
            <c:numRef>
              <c:f>Sheet2!$B$2:$B$5</c:f>
              <c:numCache>
                <c:formatCode>0.00%</c:formatCode>
                <c:ptCount val="4"/>
                <c:pt idx="0">
                  <c:v>0.12690066345682</c:v>
                </c:pt>
                <c:pt idx="1">
                  <c:v>0.0931571949417592</c:v>
                </c:pt>
                <c:pt idx="2">
                  <c:v>0.120039021572718</c:v>
                </c:pt>
                <c:pt idx="3">
                  <c:v>0.571535933518782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trh % of tlh</c:v>
                </c:pt>
              </c:strCache>
            </c:strRef>
          </c:tx>
          <c:cat>
            <c:strRef>
              <c:f>Sheet2!$A$2:$A$5</c:f>
              <c:strCache>
                <c:ptCount val="4"/>
                <c:pt idx="0">
                  <c:v>Statewide Background</c:v>
                </c:pt>
                <c:pt idx="1">
                  <c:v>Katama Bay Background</c:v>
                </c:pt>
                <c:pt idx="2">
                  <c:v>Duxbury Background</c:v>
                </c:pt>
                <c:pt idx="3">
                  <c:v>48hr Abused</c:v>
                </c:pt>
              </c:strCache>
            </c:strRef>
          </c:cat>
          <c:val>
            <c:numRef>
              <c:f>Sheet2!$C$2:$C$5</c:f>
              <c:numCache>
                <c:formatCode>0.00%</c:formatCode>
                <c:ptCount val="4"/>
                <c:pt idx="0">
                  <c:v>0.189623565767525</c:v>
                </c:pt>
                <c:pt idx="1">
                  <c:v>0.137576658962694</c:v>
                </c:pt>
                <c:pt idx="2">
                  <c:v>0.237009294236375</c:v>
                </c:pt>
                <c:pt idx="3">
                  <c:v>0.788936108882196</c:v>
                </c:pt>
              </c:numCache>
            </c:numRef>
          </c:val>
        </c:ser>
        <c:axId val="520279720"/>
        <c:axId val="520794968"/>
      </c:barChart>
      <c:catAx>
        <c:axId val="520279720"/>
        <c:scaling>
          <c:orientation val="minMax"/>
        </c:scaling>
        <c:axPos val="b"/>
        <c:tickLblPos val="nextTo"/>
        <c:crossAx val="520794968"/>
        <c:crosses val="autoZero"/>
        <c:auto val="1"/>
        <c:lblAlgn val="ctr"/>
        <c:lblOffset val="100"/>
      </c:catAx>
      <c:valAx>
        <c:axId val="520794968"/>
        <c:scaling>
          <c:orientation val="minMax"/>
        </c:scaling>
        <c:axPos val="l"/>
        <c:majorGridlines/>
        <c:numFmt formatCode="0.00%" sourceLinked="1"/>
        <c:tickLblPos val="nextTo"/>
        <c:crossAx val="520279720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tx2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5757-8295-8947-9BB9-6611292CD128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665E-E205-6149-A896-F0900AB37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13701-1B65-4BD8-A011-857FAC909D2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13701-1B65-4BD8-A011-857FAC909D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13701-1B65-4BD8-A011-857FAC909D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17F0E-F563-604F-90B0-F919B1FA3605}" type="datetimeFigureOut">
              <a:rPr lang="en-US" smtClean="0"/>
              <a:pPr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EF7D-FA51-384D-BB10-9FF9032A2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9144000" cy="1219200"/>
          </a:xfrm>
        </p:spPr>
        <p:txBody>
          <a:bodyPr>
            <a:noAutofit/>
          </a:bodyPr>
          <a:lstStyle/>
          <a:p>
            <a: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5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</a:br>
            <a:r>
              <a:rPr lang="en-US" sz="3500" b="1" dirty="0" smtClean="0">
                <a:latin typeface="Calibri" pitchFamily="34" charset="0"/>
              </a:rPr>
              <a:t>Massachusetts Clinical and Environmental </a:t>
            </a:r>
            <a:r>
              <a:rPr lang="en-US" sz="3500" b="1" dirty="0" smtClean="0">
                <a:solidFill>
                  <a:schemeClr val="tx1"/>
                </a:solidFill>
                <a:latin typeface="Calibri" pitchFamily="34" charset="0"/>
              </a:rPr>
              <a:t>Strain Types and Illness</a:t>
            </a:r>
            <a:r>
              <a:rPr lang="en-US" sz="3500" b="1" i="1" dirty="0" smtClean="0">
                <a:latin typeface="Calibri" pitchFamily="34" charset="0"/>
              </a:rPr>
              <a:t/>
            </a:r>
            <a:br>
              <a:rPr lang="en-US" sz="3500" b="1" i="1" dirty="0" smtClean="0">
                <a:latin typeface="Calibri" pitchFamily="34" charset="0"/>
              </a:rPr>
            </a:br>
            <a:r>
              <a:rPr lang="en-US" sz="3500" b="1" i="1" dirty="0" smtClean="0">
                <a:latin typeface="Calibri" pitchFamily="34" charset="0"/>
              </a:rPr>
              <a:t> </a:t>
            </a:r>
            <a:br>
              <a:rPr lang="en-US" sz="3500" b="1" i="1" dirty="0" smtClean="0">
                <a:latin typeface="Calibri" pitchFamily="34" charset="0"/>
              </a:rPr>
            </a:br>
            <a:endParaRPr lang="en-US" sz="35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905000"/>
            <a:ext cx="9144000" cy="15240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8000" dirty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00206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Chris Schillaci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00206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Division of Marine Fisheries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00206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Massachusetts Department of fish &amp; Game</a:t>
            </a:r>
          </a:p>
          <a:p>
            <a:pPr fontAlgn="auto">
              <a:spcAft>
                <a:spcPts val="0"/>
              </a:spcAft>
              <a:defRPr/>
            </a:pPr>
            <a:endParaRPr lang="en-US" sz="8000" dirty="0" smtClean="0">
              <a:solidFill>
                <a:srgbClr val="00206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8000" dirty="0" smtClean="0">
              <a:solidFill>
                <a:srgbClr val="00206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8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8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113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028700"/>
          <a:ext cx="6184900" cy="1866897"/>
        </p:xfrm>
        <a:graphic>
          <a:graphicData uri="http://schemas.openxmlformats.org/drawingml/2006/table">
            <a:tbl>
              <a:tblPr/>
              <a:tblGrid>
                <a:gridCol w="2795651"/>
                <a:gridCol w="3389249"/>
              </a:tblGrid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Strain 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Isolates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631*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4025900"/>
          <a:ext cx="6095999" cy="1295400"/>
        </p:xfrm>
        <a:graphic>
          <a:graphicData uri="http://schemas.openxmlformats.org/drawingml/2006/table">
            <a:tbl>
              <a:tblPr/>
              <a:tblGrid>
                <a:gridCol w="1449537"/>
                <a:gridCol w="774410"/>
                <a:gridCol w="645342"/>
                <a:gridCol w="645342"/>
                <a:gridCol w="645342"/>
                <a:gridCol w="645342"/>
                <a:gridCol w="645342"/>
                <a:gridCol w="645342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ST631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ST1127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ST1156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ST1728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Katama Bay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WCCB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ECCB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83033" y="3638034"/>
            <a:ext cx="550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of confirmed clinical isolates from illnesses 2014-2016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7933" y="522068"/>
            <a:ext cx="539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of confirmed</a:t>
            </a:r>
            <a:r>
              <a:rPr lang="en-US" dirty="0" smtClean="0"/>
              <a:t> environmental </a:t>
            </a:r>
            <a:r>
              <a:rPr lang="en-US" dirty="0" smtClean="0"/>
              <a:t>isolates from</a:t>
            </a:r>
            <a:r>
              <a:rPr lang="en-US" dirty="0" smtClean="0"/>
              <a:t> 2014</a:t>
            </a:r>
            <a:r>
              <a:rPr lang="en-US" dirty="0" smtClean="0"/>
              <a:t>-2016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2895597"/>
            <a:ext cx="1826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sz="1200" dirty="0" smtClean="0"/>
              <a:t>Involved in clinical illness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Primary Massachusetts Oyster Harvest Areas 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implicated in Vp.  Illness %ST of Clinical Isolates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7169" name="Picture 1" descr="C:\Documents and Settings\cschillaci\Desktop\State Extent Google Lay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4" y="914400"/>
            <a:ext cx="6696076" cy="5486400"/>
          </a:xfrm>
          <a:prstGeom prst="rect">
            <a:avLst/>
          </a:prstGeom>
          <a:solidFill>
            <a:schemeClr val="tx2">
              <a:lumMod val="50000"/>
              <a:lumOff val="50000"/>
              <a:alpha val="26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7170" name="Picture 2" descr="C:\Documents and Settings\cschillaci\Desktop\Islands.jpeg"/>
          <p:cNvPicPr>
            <a:picLocks noChangeAspect="1" noChangeArrowheads="1"/>
          </p:cNvPicPr>
          <p:nvPr/>
        </p:nvPicPr>
        <p:blipFill>
          <a:blip r:embed="rId4" cstate="print"/>
          <a:srcRect t="13333" r="55989" b="50000"/>
          <a:stretch>
            <a:fillRect/>
          </a:stretch>
        </p:blipFill>
        <p:spPr bwMode="auto">
          <a:xfrm>
            <a:off x="6911428" y="1676400"/>
            <a:ext cx="2120943" cy="144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1" name="Picture 3" descr="C:\Documents and Settings\cschillaci\Desktop\Islands.jpeg"/>
          <p:cNvPicPr>
            <a:picLocks noChangeAspect="1" noChangeArrowheads="1"/>
          </p:cNvPicPr>
          <p:nvPr/>
        </p:nvPicPr>
        <p:blipFill>
          <a:blip r:embed="rId4" cstate="print"/>
          <a:srcRect l="62816" t="31667" b="35000"/>
          <a:stretch>
            <a:fillRect/>
          </a:stretch>
        </p:blipFill>
        <p:spPr bwMode="auto">
          <a:xfrm>
            <a:off x="6937943" y="3505200"/>
            <a:ext cx="2053657" cy="1508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257800" y="2133600"/>
            <a:ext cx="152400" cy="228600"/>
          </a:xfrm>
          <a:prstGeom prst="rect">
            <a:avLst/>
          </a:prstGeom>
          <a:solidFill>
            <a:srgbClr val="9FC4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2133600"/>
            <a:ext cx="152400" cy="228600"/>
          </a:xfrm>
          <a:prstGeom prst="rect">
            <a:avLst/>
          </a:prstGeom>
          <a:solidFill>
            <a:srgbClr val="9FC4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7620000" y="1981200"/>
            <a:ext cx="152400" cy="152400"/>
          </a:xfrm>
          <a:prstGeom prst="rect">
            <a:avLst/>
          </a:prstGeom>
          <a:solidFill>
            <a:srgbClr val="9FC4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53400" y="2133600"/>
            <a:ext cx="1143000" cy="1066800"/>
          </a:xfrm>
          <a:prstGeom prst="ellipse">
            <a:avLst/>
          </a:prstGeom>
          <a:solidFill>
            <a:schemeClr val="accent2">
              <a:lumMod val="75000"/>
              <a:alpha val="2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8000" y="5638800"/>
            <a:ext cx="1143000" cy="1066800"/>
          </a:xfrm>
          <a:prstGeom prst="ellipse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914400"/>
            <a:ext cx="1143000" cy="1066800"/>
          </a:xfrm>
          <a:prstGeom prst="ellipse">
            <a:avLst/>
          </a:prstGeom>
          <a:solidFill>
            <a:schemeClr val="accent2">
              <a:lumMod val="75000"/>
              <a:alpha val="21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05400" y="3733800"/>
            <a:ext cx="381000" cy="381000"/>
          </a:xfrm>
          <a:prstGeom prst="ellipse">
            <a:avLst/>
          </a:prstGeom>
          <a:solidFill>
            <a:srgbClr val="EEFD63">
              <a:alpha val="34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24800" y="5193268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“Sporadic”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27245" y="5955268"/>
            <a:ext cx="12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“Outbreak”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657600" y="4114800"/>
            <a:ext cx="381000" cy="381000"/>
          </a:xfrm>
          <a:prstGeom prst="ellipse">
            <a:avLst/>
          </a:prstGeom>
          <a:solidFill>
            <a:srgbClr val="EEFD63">
              <a:alpha val="34000"/>
            </a:srgb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77000" y="3886200"/>
            <a:ext cx="228600" cy="152400"/>
          </a:xfrm>
          <a:prstGeom prst="ellipse">
            <a:avLst/>
          </a:prstGeom>
          <a:solidFill>
            <a:srgbClr val="EEFD63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39000" y="5181600"/>
            <a:ext cx="381000" cy="381000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7000" y="1143000"/>
            <a:ext cx="18288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~50%- ST36, 40% ST631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0400" y="914400"/>
            <a:ext cx="1828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95%- ST36</a:t>
            </a:r>
          </a:p>
        </p:txBody>
      </p:sp>
      <p:cxnSp>
        <p:nvCxnSpPr>
          <p:cNvPr id="22" name="Straight Arrow Connector 21"/>
          <p:cNvCxnSpPr>
            <a:endCxn id="24" idx="6"/>
          </p:cNvCxnSpPr>
          <p:nvPr/>
        </p:nvCxnSpPr>
        <p:spPr>
          <a:xfrm rot="10800000" flipV="1">
            <a:off x="2209800" y="13716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8115300" y="15621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57600" y="2971800"/>
            <a:ext cx="16764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~25% ST36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3543300" y="36195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4914900" y="34671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276600" y="5257800"/>
            <a:ext cx="228600" cy="152400"/>
          </a:xfrm>
          <a:prstGeom prst="ellipse">
            <a:avLst/>
          </a:prstGeom>
          <a:solidFill>
            <a:srgbClr val="EEFD63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67400" y="2438400"/>
            <a:ext cx="304800" cy="228600"/>
          </a:xfrm>
          <a:prstGeom prst="ellipse">
            <a:avLst/>
          </a:prstGeom>
          <a:solidFill>
            <a:srgbClr val="EEFD63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4831"/>
            <a:ext cx="247264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524518"/>
            <a:ext cx="2057400" cy="3334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sz="700" b="1" i="0" u="none" strike="noStrike" cap="none" normalizeH="0" baseline="0" noProof="1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ＭＳ Ｐゴシック" charset="-128"/>
              </a:rPr>
              <a:t>Figure  chart showing percent each Strain type has been impicated in a Vp. case  Xu et al,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76238"/>
            <a:ext cx="8686800" cy="3261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3717019"/>
            <a:ext cx="9039225" cy="240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0" y="-260350"/>
            <a:ext cx="9626600" cy="737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393475"/>
            <a:ext cx="8331200" cy="341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355599"/>
            <a:ext cx="9245600" cy="269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711200" y="558800"/>
          <a:ext cx="795020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90600"/>
            <a:ext cx="8229600" cy="3048000"/>
          </a:xfrm>
        </p:spPr>
        <p:txBody>
          <a:bodyPr>
            <a:no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7DB08-CD5D-493F-8B83-7F13FE44AC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8358" y="1720840"/>
            <a:ext cx="1846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63771" y="1676400"/>
            <a:ext cx="1846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9335" y="1676400"/>
            <a:ext cx="8073544" cy="8125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Massachusetts Oyster Industry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Eric Hickey, Steve Rice, Scott Troppy, Johanna Vostok, </a:t>
            </a:r>
          </a:p>
          <a:p>
            <a:pPr algn="ctr"/>
            <a:r>
              <a:rPr lang="en-US" b="1" dirty="0" smtClean="0"/>
              <a:t>Esther Fortes, Tracy Stiles MA-DPH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Cheryl Whistler, Steve Jones, Meg </a:t>
            </a:r>
            <a:r>
              <a:rPr lang="en-US" b="1" dirty="0" err="1" smtClean="0"/>
              <a:t>Hartwick</a:t>
            </a:r>
            <a:r>
              <a:rPr lang="en-US" b="1" dirty="0" smtClean="0"/>
              <a:t>, </a:t>
            </a:r>
            <a:r>
              <a:rPr lang="en-US" b="1" dirty="0" err="1" smtClean="0"/>
              <a:t>Feng</a:t>
            </a:r>
            <a:r>
              <a:rPr lang="en-US" b="1" dirty="0" smtClean="0"/>
              <a:t> </a:t>
            </a:r>
            <a:r>
              <a:rPr lang="en-US" b="1" dirty="0" err="1" smtClean="0"/>
              <a:t>Xu</a:t>
            </a:r>
            <a:r>
              <a:rPr lang="en-US" b="1" dirty="0" smtClean="0"/>
              <a:t>, Kari Hartman UNH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Diane Murphy Cape Cod Cooperative Extension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Diane Regan, Sue </a:t>
            </a:r>
            <a:r>
              <a:rPr lang="en-US" b="1" dirty="0" err="1" smtClean="0"/>
              <a:t>Bohler</a:t>
            </a:r>
            <a:r>
              <a:rPr lang="en-US" b="1" dirty="0" smtClean="0"/>
              <a:t> Gabe Lundgren MA-DMF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Andy Depaola, Jessica Jones, John Bowers - USFDA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John Jacobs, Bob Daniels- NOAA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Kristin </a:t>
            </a:r>
            <a:r>
              <a:rPr lang="en-US" b="1" dirty="0" err="1" smtClean="0"/>
              <a:t>DeRosia-Banick</a:t>
            </a:r>
            <a:r>
              <a:rPr lang="en-US" b="1" dirty="0" smtClean="0"/>
              <a:t>, CT-DA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254</Words>
  <Application>Microsoft Macintosh PowerPoint</Application>
  <PresentationFormat>On-screen Show (4:3)</PresentationFormat>
  <Paragraphs>124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Massachusetts Clinical and Environmental Strain Types and Illness   </vt:lpstr>
      <vt:lpstr>Slide 2</vt:lpstr>
      <vt:lpstr>Primary Massachusetts Oyster Harvest Areas  implicated in Vp.  Illness %ST of Clinical Isolates</vt:lpstr>
      <vt:lpstr>Slide 4</vt:lpstr>
      <vt:lpstr>Slide 5</vt:lpstr>
      <vt:lpstr>Slide 6</vt:lpstr>
      <vt:lpstr>Slide 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Schillaci</dc:creator>
  <cp:lastModifiedBy>Christopher Schillaci</cp:lastModifiedBy>
  <cp:revision>11</cp:revision>
  <dcterms:created xsi:type="dcterms:W3CDTF">2017-09-06T13:21:50Z</dcterms:created>
  <dcterms:modified xsi:type="dcterms:W3CDTF">2017-09-06T13:31:40Z</dcterms:modified>
</cp:coreProperties>
</file>