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9" r:id="rId5"/>
    <p:sldId id="272" r:id="rId6"/>
    <p:sldId id="259" r:id="rId7"/>
    <p:sldId id="268" r:id="rId8"/>
    <p:sldId id="260" r:id="rId9"/>
    <p:sldId id="273" r:id="rId10"/>
    <p:sldId id="266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88F"/>
    <a:srgbClr val="FFF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8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28" y="-20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BF0F8C7-EE7D-4EDB-BCDC-1D8CE303851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4D1A924-4D0E-49B0-9916-BCF07A7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4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A924-4D0E-49B0-9916-BCF07A7594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4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A924-4D0E-49B0-9916-BCF07A7594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V. </a:t>
            </a:r>
            <a:r>
              <a:rPr lang="en-US" dirty="0" err="1"/>
              <a:t>p</a:t>
            </a:r>
            <a:r>
              <a:rPr lang="en-US" dirty="0" err="1" smtClean="0"/>
              <a:t>arahaemolyticus</a:t>
            </a:r>
            <a:r>
              <a:rPr lang="en-US" dirty="0" smtClean="0"/>
              <a:t> 68 case in 2015 and  57 in 2016</a:t>
            </a:r>
          </a:p>
          <a:p>
            <a:r>
              <a:rPr lang="en-US" dirty="0" smtClean="0"/>
              <a:t>V. </a:t>
            </a:r>
            <a:r>
              <a:rPr lang="en-US" dirty="0" err="1"/>
              <a:t>v</a:t>
            </a:r>
            <a:r>
              <a:rPr lang="en-US" dirty="0" err="1" smtClean="0"/>
              <a:t>ulnificus</a:t>
            </a:r>
            <a:r>
              <a:rPr lang="en-US" dirty="0" smtClean="0"/>
              <a:t> 1 fish related case in 2016</a:t>
            </a:r>
            <a:endParaRPr lang="en-US" dirty="0"/>
          </a:p>
          <a:p>
            <a:r>
              <a:rPr lang="en-US" dirty="0" smtClean="0"/>
              <a:t>V. </a:t>
            </a:r>
            <a:r>
              <a:rPr lang="en-US" dirty="0" err="1" smtClean="0"/>
              <a:t>Cholerae</a:t>
            </a:r>
            <a:r>
              <a:rPr lang="en-US" dirty="0" smtClean="0"/>
              <a:t> Last case of cholera was in 2002 in traveler to </a:t>
            </a:r>
            <a:r>
              <a:rPr lang="en-US" dirty="0" err="1" smtClean="0"/>
              <a:t>Phillippines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 err="1" smtClean="0"/>
              <a:t>enterics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A924-4D0E-49B0-9916-BCF07A7594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A924-4D0E-49B0-9916-BCF07A7594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Norovirus not notifiable</a:t>
            </a:r>
          </a:p>
          <a:p>
            <a:endParaRPr lang="en-US" dirty="0"/>
          </a:p>
          <a:p>
            <a:r>
              <a:rPr lang="en-US" dirty="0" smtClean="0"/>
              <a:t>Hepatitis A: 26 cases in 2015 (29 to 45 a year mostly international exposure). Steady decline since </a:t>
            </a:r>
            <a:r>
              <a:rPr lang="en-US" dirty="0" err="1" smtClean="0"/>
              <a:t>hep</a:t>
            </a:r>
            <a:r>
              <a:rPr lang="en-US" dirty="0" smtClean="0"/>
              <a:t> A vaccine added to child series (1999) era when there were &gt;1000 cases per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A924-4D0E-49B0-9916-BCF07A7594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03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88 to 140 cases per year</a:t>
            </a:r>
          </a:p>
          <a:p>
            <a:r>
              <a:rPr lang="en-US" dirty="0" smtClean="0"/>
              <a:t>139 in 2015</a:t>
            </a:r>
          </a:p>
          <a:p>
            <a:endParaRPr lang="en-US" dirty="0"/>
          </a:p>
          <a:p>
            <a:r>
              <a:rPr lang="en-US" dirty="0" smtClean="0"/>
              <a:t>Mostly not shellfish related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A924-4D0E-49B0-9916-BCF07A7594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base"/>
            <a:r>
              <a:rPr lang="en-US" b="1" dirty="0" smtClean="0"/>
              <a:t>PSP: Most years zero to 1 case. In 2009 there were nine cases with:</a:t>
            </a:r>
          </a:p>
          <a:p>
            <a:pPr lvl="1" fontAlgn="base"/>
            <a:r>
              <a:rPr lang="en-US" b="1" dirty="0" smtClean="0"/>
              <a:t> 1 ill after eating mussels from Yukon Harbor near Bainbridge on August 14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</a:p>
          <a:p>
            <a:pPr lvl="2" fontAlgn="base"/>
            <a:r>
              <a:rPr lang="en-US" b="1" dirty="0" smtClean="0"/>
              <a:t>1,621µg PSP/100g tissue</a:t>
            </a:r>
          </a:p>
          <a:p>
            <a:pPr lvl="1" fontAlgn="base"/>
            <a:r>
              <a:rPr lang="en-US" b="1" dirty="0" smtClean="0"/>
              <a:t>1 ill after eating mussels from a floating buoy near Kingston September 5</a:t>
            </a:r>
            <a:r>
              <a:rPr lang="en-US" b="1" baseline="30000" dirty="0" smtClean="0"/>
              <a:t>th</a:t>
            </a:r>
            <a:r>
              <a:rPr lang="en-US" b="1" dirty="0" smtClean="0"/>
              <a:t>  </a:t>
            </a:r>
          </a:p>
          <a:p>
            <a:pPr lvl="2" fontAlgn="base"/>
            <a:r>
              <a:rPr lang="en-US" b="1" dirty="0" smtClean="0"/>
              <a:t>10,304µg PSP/100g tissue</a:t>
            </a:r>
            <a:endParaRPr lang="en-US" dirty="0" smtClean="0"/>
          </a:p>
          <a:p>
            <a:pPr lvl="1" fontAlgn="base"/>
            <a:r>
              <a:rPr lang="en-US" b="1" dirty="0" smtClean="0"/>
              <a:t>7 ill after eating mussels from Discovery Bay on September 22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</a:p>
          <a:p>
            <a:pPr lvl="2" fontAlgn="base"/>
            <a:r>
              <a:rPr lang="en-US" b="1" dirty="0" smtClean="0"/>
              <a:t>7,187µg PSP/100g tissue</a:t>
            </a:r>
            <a:r>
              <a:rPr lang="en-US" dirty="0" smtClean="0"/>
              <a:t> </a:t>
            </a:r>
            <a:r>
              <a:rPr lang="en-US" b="1" dirty="0" smtClean="0"/>
              <a:t>on 8/27/12</a:t>
            </a:r>
          </a:p>
          <a:p>
            <a:pPr lvl="2" fontAlgn="base"/>
            <a:endParaRPr lang="en-US" b="1" dirty="0"/>
          </a:p>
          <a:p>
            <a:pPr lvl="1" fontAlgn="base"/>
            <a:r>
              <a:rPr lang="en-US" b="1" dirty="0" smtClean="0"/>
              <a:t>1 case 2015</a:t>
            </a:r>
          </a:p>
          <a:p>
            <a:pPr lvl="1" fontAlgn="base"/>
            <a:endParaRPr lang="en-US" b="1" dirty="0"/>
          </a:p>
          <a:p>
            <a:pPr lvl="1" fontAlgn="base"/>
            <a:r>
              <a:rPr lang="en-US" b="1" dirty="0" err="1" smtClean="0"/>
              <a:t>Diarrhetic</a:t>
            </a:r>
            <a:r>
              <a:rPr lang="en-US" b="1" dirty="0" smtClean="0"/>
              <a:t> shellfish cluster in 2009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A924-4D0E-49B0-9916-BCF07A7594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73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base"/>
            <a:r>
              <a:rPr lang="en-US" b="1" dirty="0" smtClean="0"/>
              <a:t>PSP: Most years zero to 1 case. In 2009 there were nine cases with:</a:t>
            </a:r>
          </a:p>
          <a:p>
            <a:pPr lvl="1" fontAlgn="base"/>
            <a:r>
              <a:rPr lang="en-US" b="1" dirty="0" smtClean="0"/>
              <a:t> 1 ill after eating mussels from Yukon Harbor near Bainbridge on August 14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</a:p>
          <a:p>
            <a:pPr lvl="2" fontAlgn="base"/>
            <a:r>
              <a:rPr lang="en-US" b="1" dirty="0" smtClean="0"/>
              <a:t>1,621µg PSP/100g tissue</a:t>
            </a:r>
          </a:p>
          <a:p>
            <a:pPr lvl="1" fontAlgn="base"/>
            <a:r>
              <a:rPr lang="en-US" b="1" dirty="0" smtClean="0"/>
              <a:t>1 ill after eating mussels from a floating buoy near Kingston September 5</a:t>
            </a:r>
            <a:r>
              <a:rPr lang="en-US" b="1" baseline="30000" dirty="0" smtClean="0"/>
              <a:t>th</a:t>
            </a:r>
            <a:r>
              <a:rPr lang="en-US" b="1" dirty="0" smtClean="0"/>
              <a:t>  </a:t>
            </a:r>
          </a:p>
          <a:p>
            <a:pPr lvl="2" fontAlgn="base"/>
            <a:r>
              <a:rPr lang="en-US" b="1" dirty="0" smtClean="0"/>
              <a:t>10,304µg PSP/100g tissue</a:t>
            </a:r>
            <a:endParaRPr lang="en-US" dirty="0" smtClean="0"/>
          </a:p>
          <a:p>
            <a:pPr lvl="1" fontAlgn="base"/>
            <a:r>
              <a:rPr lang="en-US" b="1" dirty="0" smtClean="0"/>
              <a:t>7 ill after eating mussels from Discovery Bay on September 22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</a:p>
          <a:p>
            <a:pPr lvl="2" fontAlgn="base"/>
            <a:r>
              <a:rPr lang="en-US" b="1" dirty="0" smtClean="0"/>
              <a:t>7,187µg PSP/100g tissue</a:t>
            </a:r>
            <a:r>
              <a:rPr lang="en-US" dirty="0" smtClean="0"/>
              <a:t> </a:t>
            </a:r>
            <a:r>
              <a:rPr lang="en-US" b="1" dirty="0" smtClean="0"/>
              <a:t>on 8/27/12</a:t>
            </a:r>
          </a:p>
          <a:p>
            <a:pPr lvl="2" fontAlgn="base"/>
            <a:endParaRPr lang="en-US" b="1" dirty="0"/>
          </a:p>
          <a:p>
            <a:pPr lvl="1" fontAlgn="base"/>
            <a:r>
              <a:rPr lang="en-US" b="1" dirty="0" smtClean="0"/>
              <a:t>1 case 2015</a:t>
            </a:r>
          </a:p>
          <a:p>
            <a:pPr lvl="1" fontAlgn="base"/>
            <a:endParaRPr lang="en-US" b="1" dirty="0"/>
          </a:p>
          <a:p>
            <a:pPr lvl="1" fontAlgn="base"/>
            <a:r>
              <a:rPr lang="en-US" b="1" dirty="0" err="1" smtClean="0"/>
              <a:t>Diarrhetic</a:t>
            </a:r>
            <a:r>
              <a:rPr lang="en-US" b="1" dirty="0" smtClean="0"/>
              <a:t> shellfish cluster in 2009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A924-4D0E-49B0-9916-BCF07A7594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4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1A924-4D0E-49B0-9916-BCF07A7594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600" b="1">
                <a:solidFill>
                  <a:srgbClr val="1328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685800"/>
            <a:ext cx="1771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:\OS\Communications\K_Lynch\Kate's pics\teens-stair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88" y="5257800"/>
            <a:ext cx="206201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:\OS\Communications\K_Lynch\Kate's pics\family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89" y="5257800"/>
            <a:ext cx="21732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My Pictures\sunscreen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14" y="5257800"/>
            <a:ext cx="1171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:\My Pictures\lab-DonnaGreen2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74798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seniors walking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89" y="5257800"/>
            <a:ext cx="106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S:\OS\Communications\PHIP photos\life jacket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02" y="5257800"/>
            <a:ext cx="1055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logo-comm_color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25963"/>
            <a:ext cx="18049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0" y="5105400"/>
            <a:ext cx="8534400" cy="0"/>
          </a:xfrm>
          <a:prstGeom prst="line">
            <a:avLst/>
          </a:prstGeom>
          <a:ln w="19050">
            <a:solidFill>
              <a:srgbClr val="A6DC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77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74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36826"/>
            <a:ext cx="8728364" cy="188926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0"/>
                  <a:lumOff val="100000"/>
                </a:schemeClr>
              </a:gs>
              <a:gs pos="68000">
                <a:srgbClr val="5E9AC2">
                  <a:alpha val="9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17" y="6200721"/>
            <a:ext cx="1348706" cy="5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0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3288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rgbClr val="13288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3288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3288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3288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3288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Investigation of </a:t>
            </a:r>
            <a:r>
              <a:rPr lang="en-US" sz="3600" i="1" dirty="0" smtClean="0"/>
              <a:t>Vibrio </a:t>
            </a:r>
            <a:r>
              <a:rPr lang="en-US" sz="3600" i="1" dirty="0" err="1" smtClean="0"/>
              <a:t>parahaemolyticus</a:t>
            </a:r>
            <a:r>
              <a:rPr lang="en-US" sz="3600" dirty="0" smtClean="0"/>
              <a:t> Infections in Washington State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47800" y="3352800"/>
            <a:ext cx="6019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13288F"/>
                </a:solidFill>
              </a:rPr>
              <a:t>Laurie Stewart MS</a:t>
            </a:r>
          </a:p>
          <a:p>
            <a:pPr algn="ctr"/>
            <a:r>
              <a:rPr lang="en-US" sz="1400" b="1" dirty="0">
                <a:solidFill>
                  <a:srgbClr val="13288F"/>
                </a:solidFill>
              </a:rPr>
              <a:t>Foodborne </a:t>
            </a:r>
            <a:r>
              <a:rPr lang="en-US" sz="1400" b="1" dirty="0">
                <a:solidFill>
                  <a:srgbClr val="13288F"/>
                </a:solidFill>
              </a:rPr>
              <a:t>Disease Epidemiologist</a:t>
            </a:r>
          </a:p>
          <a:p>
            <a:pPr algn="ctr"/>
            <a:r>
              <a:rPr lang="en-US" sz="1400" b="1" dirty="0">
                <a:solidFill>
                  <a:srgbClr val="13288F"/>
                </a:solidFill>
              </a:rPr>
              <a:t>Washington </a:t>
            </a:r>
            <a:r>
              <a:rPr lang="en-US" sz="1400" b="1" dirty="0">
                <a:solidFill>
                  <a:srgbClr val="13288F"/>
                </a:solidFill>
              </a:rPr>
              <a:t>State Department of </a:t>
            </a:r>
            <a:r>
              <a:rPr lang="en-US" sz="1400" b="1" dirty="0">
                <a:solidFill>
                  <a:srgbClr val="13288F"/>
                </a:solidFill>
              </a:rPr>
              <a:t>Health</a:t>
            </a:r>
          </a:p>
          <a:p>
            <a:pPr algn="ctr"/>
            <a:endParaRPr lang="en-US" sz="1600" b="1" dirty="0">
              <a:solidFill>
                <a:srgbClr val="13288F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13288F"/>
                </a:solidFill>
              </a:rPr>
              <a:t>September 6, 2017</a:t>
            </a:r>
            <a:endParaRPr lang="en-US" sz="1400" b="1" dirty="0" smtClean="0">
              <a:solidFill>
                <a:srgbClr val="13288F"/>
              </a:solidFill>
            </a:endParaRPr>
          </a:p>
          <a:p>
            <a:pPr algn="ctr"/>
            <a:r>
              <a:rPr lang="en-US" sz="1400" b="1" dirty="0">
                <a:solidFill>
                  <a:srgbClr val="13288F"/>
                </a:solidFill>
              </a:rPr>
              <a:t>Interstate Shellfish Sanitation Conference</a:t>
            </a:r>
          </a:p>
          <a:p>
            <a:pPr algn="ctr"/>
            <a:r>
              <a:rPr lang="en-US" sz="1400" b="1" dirty="0">
                <a:solidFill>
                  <a:srgbClr val="13288F"/>
                </a:solidFill>
              </a:rPr>
              <a:t>National </a:t>
            </a:r>
            <a:r>
              <a:rPr lang="en-US" sz="1400" b="1" i="1" dirty="0">
                <a:solidFill>
                  <a:srgbClr val="13288F"/>
                </a:solidFill>
              </a:rPr>
              <a:t>Vibrio </a:t>
            </a:r>
            <a:r>
              <a:rPr lang="en-US" sz="1400" b="1" i="1" dirty="0" err="1">
                <a:solidFill>
                  <a:srgbClr val="13288F"/>
                </a:solidFill>
              </a:rPr>
              <a:t>parahaemolyticus</a:t>
            </a:r>
            <a:r>
              <a:rPr lang="en-US" sz="1400" b="1" i="1" dirty="0">
                <a:solidFill>
                  <a:srgbClr val="13288F"/>
                </a:solidFill>
              </a:rPr>
              <a:t> </a:t>
            </a:r>
            <a:r>
              <a:rPr lang="en-US" sz="1400" b="1" dirty="0">
                <a:solidFill>
                  <a:srgbClr val="13288F"/>
                </a:solidFill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26667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Burden of Foodborne Illness is Higher than Reported Cases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5819"/>
          <a:stretch/>
        </p:blipFill>
        <p:spPr>
          <a:xfrm>
            <a:off x="1295400" y="1600200"/>
            <a:ext cx="6216433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</a:t>
            </a:r>
            <a:r>
              <a:rPr lang="en-US" dirty="0"/>
              <a:t>is the illness reported to </a:t>
            </a:r>
            <a:r>
              <a:rPr lang="en-US" dirty="0" smtClean="0"/>
              <a:t>you?</a:t>
            </a:r>
          </a:p>
          <a:p>
            <a:r>
              <a:rPr lang="en-US" dirty="0" smtClean="0"/>
              <a:t>Who </a:t>
            </a:r>
            <a:r>
              <a:rPr lang="en-US" dirty="0"/>
              <a:t>and how the illness is </a:t>
            </a:r>
            <a:r>
              <a:rPr lang="en-US" dirty="0" smtClean="0"/>
              <a:t>investigated?</a:t>
            </a:r>
          </a:p>
          <a:p>
            <a:r>
              <a:rPr lang="en-US" dirty="0" smtClean="0"/>
              <a:t>What </a:t>
            </a:r>
            <a:r>
              <a:rPr lang="en-US" dirty="0"/>
              <a:t>other parties are advised when you receive notification of </a:t>
            </a:r>
            <a:r>
              <a:rPr lang="en-US" dirty="0" smtClean="0"/>
              <a:t>illness?</a:t>
            </a:r>
          </a:p>
          <a:p>
            <a:r>
              <a:rPr lang="en-US" dirty="0" smtClean="0"/>
              <a:t>What </a:t>
            </a:r>
            <a:r>
              <a:rPr lang="en-US" dirty="0"/>
              <a:t>roles do other parties play when illnesses are reported?</a:t>
            </a:r>
          </a:p>
          <a:p>
            <a:r>
              <a:rPr lang="en-US" dirty="0" smtClean="0"/>
              <a:t>What </a:t>
            </a:r>
            <a:r>
              <a:rPr lang="en-US" dirty="0"/>
              <a:t>are the notification time lines for </a:t>
            </a:r>
            <a:r>
              <a:rPr lang="en-US" dirty="0" err="1"/>
              <a:t>V.p.</a:t>
            </a:r>
            <a:r>
              <a:rPr lang="en-US" dirty="0"/>
              <a:t> in your </a:t>
            </a:r>
            <a:r>
              <a:rPr lang="en-US" dirty="0" smtClean="0"/>
              <a:t>State?</a:t>
            </a:r>
          </a:p>
          <a:p>
            <a:r>
              <a:rPr lang="en-US" dirty="0" smtClean="0"/>
              <a:t>What </a:t>
            </a:r>
            <a:r>
              <a:rPr lang="en-US" dirty="0"/>
              <a:t>determines the timeliness of COVIS form submission to CDC?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64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are illnesses reported to Public Health in Washington State?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4497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Health care providers and clinical laboratories are required to report </a:t>
            </a:r>
            <a:r>
              <a:rPr lang="en-US" sz="2600" i="1" dirty="0" smtClean="0"/>
              <a:t>Vibrio</a:t>
            </a:r>
            <a:r>
              <a:rPr lang="en-US" sz="2600" dirty="0" smtClean="0"/>
              <a:t> infections to the local health jurisdiction (LHJ) where the case resides</a:t>
            </a:r>
          </a:p>
          <a:p>
            <a:r>
              <a:rPr lang="en-US" sz="2600" dirty="0" smtClean="0"/>
              <a:t>LHJs </a:t>
            </a:r>
            <a:r>
              <a:rPr lang="en-US" sz="2600" dirty="0" smtClean="0"/>
              <a:t>investigate cases and enter the electronic disease management system where it becomes visible to </a:t>
            </a:r>
            <a:r>
              <a:rPr lang="en-US" sz="2600" dirty="0"/>
              <a:t>Washington State Department of </a:t>
            </a:r>
            <a:r>
              <a:rPr lang="en-US" sz="2600" dirty="0" smtClean="0"/>
              <a:t>Health Communicable Disease Epidemiology (CD-EPI) and Shellfish Program staff </a:t>
            </a:r>
          </a:p>
          <a:p>
            <a:r>
              <a:rPr lang="en-US" sz="2600" dirty="0" smtClean="0"/>
              <a:t>Laboratories are required to submit isolates or specimens to the Washington State Public Health Laboratory</a:t>
            </a:r>
          </a:p>
          <a:p>
            <a:endParaRPr lang="en-US" b="1" dirty="0" smtClean="0"/>
          </a:p>
          <a:p>
            <a:pPr lvl="2"/>
            <a:endParaRPr lang="en-US" sz="2000" i="1" dirty="0" smtClean="0"/>
          </a:p>
          <a:p>
            <a:pPr lvl="1"/>
            <a:endParaRPr lang="en-US" sz="2400" i="1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65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14" y="3063910"/>
            <a:ext cx="4167436" cy="2701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69349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3288F"/>
                </a:solidFill>
                <a:latin typeface="+mj-lt"/>
                <a:ea typeface="+mj-ea"/>
                <a:cs typeface="+mj-cs"/>
              </a:rPr>
              <a:t>How are </a:t>
            </a:r>
            <a:r>
              <a:rPr lang="en-US" sz="3600" b="1" dirty="0" err="1">
                <a:solidFill>
                  <a:srgbClr val="13288F"/>
                </a:solidFill>
                <a:latin typeface="+mj-lt"/>
                <a:ea typeface="+mj-ea"/>
                <a:cs typeface="+mj-cs"/>
              </a:rPr>
              <a:t>Vibriosis</a:t>
            </a:r>
            <a:r>
              <a:rPr lang="en-US" sz="3600" b="1" dirty="0">
                <a:solidFill>
                  <a:srgbClr val="13288F"/>
                </a:solidFill>
                <a:latin typeface="+mj-lt"/>
                <a:ea typeface="+mj-ea"/>
                <a:cs typeface="+mj-cs"/>
              </a:rPr>
              <a:t> Cases Investigated? Who Investigates?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588438"/>
            <a:ext cx="2864294" cy="1907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939" y="3733800"/>
            <a:ext cx="3465923" cy="25941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1588438"/>
            <a:ext cx="5638800" cy="1479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3288F"/>
                </a:solidFill>
              </a:rPr>
              <a:t>Local health jurisdictions </a:t>
            </a:r>
            <a:r>
              <a:rPr lang="en-US" sz="2800" b="1" dirty="0">
                <a:solidFill>
                  <a:srgbClr val="13288F"/>
                </a:solidFill>
              </a:rPr>
              <a:t>(LHJs) </a:t>
            </a:r>
            <a:r>
              <a:rPr lang="en-US" sz="2800" dirty="0">
                <a:solidFill>
                  <a:srgbClr val="13288F"/>
                </a:solidFill>
              </a:rPr>
              <a:t>interview </a:t>
            </a:r>
            <a:r>
              <a:rPr lang="en-US" sz="2800" dirty="0" err="1">
                <a:solidFill>
                  <a:srgbClr val="13288F"/>
                </a:solidFill>
              </a:rPr>
              <a:t>vibriosis</a:t>
            </a:r>
            <a:r>
              <a:rPr lang="en-US" sz="2800" dirty="0">
                <a:solidFill>
                  <a:srgbClr val="13288F"/>
                </a:solidFill>
              </a:rPr>
              <a:t> cases using a standardized Washington State form and the COVIS form</a:t>
            </a:r>
          </a:p>
        </p:txBody>
      </p:sp>
    </p:spTree>
    <p:extLst>
      <p:ext uri="{BB962C8B-B14F-4D97-AF65-F5344CB8AC3E}">
        <p14:creationId xmlns:p14="http://schemas.microsoft.com/office/powerpoint/2010/main" val="20560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93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are </a:t>
            </a:r>
            <a:r>
              <a:rPr lang="en-US" dirty="0" err="1"/>
              <a:t>Vibriosis</a:t>
            </a:r>
            <a:r>
              <a:rPr lang="en-US" dirty="0"/>
              <a:t> Cases Investigated? Who Investigates</a:t>
            </a:r>
            <a:r>
              <a:rPr lang="en-US" dirty="0" smtClean="0"/>
              <a:t>?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LHJs are advised to elicit detailed shellfish consumption data by:</a:t>
            </a:r>
          </a:p>
          <a:p>
            <a:pPr lvl="1"/>
            <a:r>
              <a:rPr lang="en-US" dirty="0" smtClean="0"/>
              <a:t>Look up restaurant menu online during interview</a:t>
            </a:r>
          </a:p>
          <a:p>
            <a:pPr lvl="1"/>
            <a:r>
              <a:rPr lang="en-US" dirty="0" smtClean="0"/>
              <a:t>Clarify from which menu shellfish were ordered (happy hour, dinner menu, special oyster list,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Specific name and type of dish: oyster shooters, oyster sampler, oyster ordered </a:t>
            </a:r>
            <a:r>
              <a:rPr lang="en-US" dirty="0" err="1" smtClean="0"/>
              <a:t>invidually</a:t>
            </a:r>
            <a:endParaRPr lang="en-US" dirty="0" smtClean="0"/>
          </a:p>
          <a:p>
            <a:pPr lvl="1"/>
            <a:r>
              <a:rPr lang="en-US" dirty="0" smtClean="0"/>
              <a:t>Were oysters listed on receipt? Did they take a photo?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5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other parties are advised when you receive notification of illness?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If the case reported consuming shellfish purchased from a retail facility:</a:t>
            </a:r>
          </a:p>
          <a:p>
            <a:pPr lvl="1"/>
            <a:r>
              <a:rPr lang="en-US" b="1" dirty="0" smtClean="0"/>
              <a:t>Environmental Health (EH) staff </a:t>
            </a:r>
            <a:r>
              <a:rPr lang="en-US" dirty="0" smtClean="0"/>
              <a:t>in </a:t>
            </a:r>
            <a:r>
              <a:rPr lang="en-US" dirty="0" smtClean="0"/>
              <a:t>the LHJ where the </a:t>
            </a:r>
            <a:r>
              <a:rPr lang="en-US" dirty="0" smtClean="0"/>
              <a:t>shellfish were purchased visit the retail facility to col</a:t>
            </a:r>
            <a:r>
              <a:rPr lang="en-US" dirty="0" smtClean="0"/>
              <a:t>lect shellfish tags and evalua</a:t>
            </a:r>
            <a:r>
              <a:rPr lang="en-US" dirty="0" smtClean="0"/>
              <a:t>te whether there were any shellfish handling errors</a:t>
            </a:r>
          </a:p>
          <a:p>
            <a:pPr lvl="1"/>
            <a:r>
              <a:rPr lang="en-US" dirty="0" smtClean="0"/>
              <a:t>Tags are emailed or faxed to the </a:t>
            </a:r>
            <a:r>
              <a:rPr lang="en-US" b="1" dirty="0" smtClean="0"/>
              <a:t>Washington DOH Shellfish Program</a:t>
            </a:r>
            <a:endParaRPr lang="en-US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roles do other parties play when illnesses are reported?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If implicated shellfish was purchased in another state, the Washington State Shellfish Program requests shellfish tags from the other state and asks for them to be sent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What are the notification time lines  in Washington State?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564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Health Care Providers and Labs are required to report cases within 24 hours of identification</a:t>
            </a:r>
          </a:p>
          <a:p>
            <a:r>
              <a:rPr lang="en-US" dirty="0" smtClean="0"/>
              <a:t>LHJs are expected to attempt a case interview one work day of the report. It can take several days to a week to actuall</a:t>
            </a:r>
            <a:r>
              <a:rPr lang="en-US" dirty="0" smtClean="0"/>
              <a:t>y make contact with a case</a:t>
            </a:r>
            <a:endParaRPr lang="en-US" dirty="0" smtClean="0"/>
          </a:p>
          <a:p>
            <a:r>
              <a:rPr lang="en-US" dirty="0" smtClean="0"/>
              <a:t>If the case consumed shellfish, tags are typically collected within 1 to 2 work days of the time they are requested from Environmental Health. Intra-LHJ and Intra-State tag requests often take longer—up to several weeks or months</a:t>
            </a:r>
          </a:p>
          <a:p>
            <a:r>
              <a:rPr lang="en-US" dirty="0" smtClean="0"/>
              <a:t>Once collected, tags are submitted to the Washington State Shellfish Program within 1 to 2 days</a:t>
            </a:r>
          </a:p>
        </p:txBody>
      </p:sp>
    </p:spTree>
    <p:extLst>
      <p:ext uri="{BB962C8B-B14F-4D97-AF65-F5344CB8AC3E}">
        <p14:creationId xmlns:p14="http://schemas.microsoft.com/office/powerpoint/2010/main" val="32415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What determines the timeliness of COVIS form submission to CDC?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5649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amount of time it takes for the LHJ to complete the interview, request and obtain the tags, and submit the tags to the Washington State Shellfish program</a:t>
            </a:r>
          </a:p>
          <a:p>
            <a:r>
              <a:rPr lang="en-US" dirty="0" smtClean="0"/>
              <a:t>The amount of time it takes clinical laboratory to submit the isolate or specimen to the Washington State Public Health Laboratory</a:t>
            </a:r>
          </a:p>
          <a:p>
            <a:r>
              <a:rPr lang="en-US" dirty="0" smtClean="0"/>
              <a:t>The amount of time it takes the Washington State Public Health Laboratory to grow up and confirm </a:t>
            </a:r>
            <a:r>
              <a:rPr lang="en-US" i="1" dirty="0" smtClean="0"/>
              <a:t>Vibrio </a:t>
            </a:r>
            <a:r>
              <a:rPr lang="en-US" i="1" dirty="0" err="1" smtClean="0"/>
              <a:t>parahaemolyticus</a:t>
            </a:r>
            <a:endParaRPr lang="en-US" i="1" dirty="0" smtClean="0"/>
          </a:p>
          <a:p>
            <a:r>
              <a:rPr lang="en-US" dirty="0" smtClean="0"/>
              <a:t>The amount of time it takes the Washington State Shellfish program to complete the shellfish harvest information page on the COVIS form and submit to DOH CD-Epi</a:t>
            </a:r>
          </a:p>
          <a:p>
            <a:r>
              <a:rPr lang="en-US" dirty="0" smtClean="0"/>
              <a:t>The amount of time it take </a:t>
            </a:r>
            <a:r>
              <a:rPr lang="en-US" dirty="0" smtClean="0"/>
              <a:t>DOH CD-Epi to pull together the COVIS form and tags from the LHJ, the harvest data from the Shellfish Program and the laboratory data from the public health lab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87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ency PowerPoint Template - November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878</Words>
  <Application>Microsoft Office PowerPoint</Application>
  <PresentationFormat>On-screen Show (4:3)</PresentationFormat>
  <Paragraphs>93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Agency PowerPoint Template - November 2014</vt:lpstr>
      <vt:lpstr>Investigation of Vibrio parahaemolyticus Infections in Washington State</vt:lpstr>
      <vt:lpstr>Questions:</vt:lpstr>
      <vt:lpstr>How are illnesses reported to Public Health in Washington State?</vt:lpstr>
      <vt:lpstr>PowerPoint Presentation</vt:lpstr>
      <vt:lpstr>How are Vibriosis Cases Investigated? Who Investigates? Part 2</vt:lpstr>
      <vt:lpstr>What other parties are advised when you receive notification of illness?</vt:lpstr>
      <vt:lpstr>What roles do other parties play when illnesses are reported?</vt:lpstr>
      <vt:lpstr> What are the notification time lines  in Washington State?  </vt:lpstr>
      <vt:lpstr> What determines the timeliness of COVIS form submission to CDC?  </vt:lpstr>
      <vt:lpstr>Actual Burden of Foodborne Illness is Higher than Reported Cases</vt:lpstr>
    </vt:vector>
  </TitlesOfParts>
  <Company>Washington State Department of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hdadmin</dc:creator>
  <cp:lastModifiedBy>Stewart, Laurie K  (DOH)</cp:lastModifiedBy>
  <cp:revision>47</cp:revision>
  <cp:lastPrinted>2017-05-11T23:54:34Z</cp:lastPrinted>
  <dcterms:created xsi:type="dcterms:W3CDTF">2014-10-17T01:15:16Z</dcterms:created>
  <dcterms:modified xsi:type="dcterms:W3CDTF">2017-09-06T05:39:55Z</dcterms:modified>
</cp:coreProperties>
</file>