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100A6-8D7A-44DF-A8CF-73B426CE4561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365A0-738A-44E2-BE85-120161F87B10}">
      <dgm:prSet phldrT="[Text]"/>
      <dgm:spPr/>
      <dgm:t>
        <a:bodyPr/>
        <a:lstStyle/>
        <a:p>
          <a:r>
            <a:rPr lang="en-US" dirty="0" smtClean="0"/>
            <a:t>Report to Health Department</a:t>
          </a:r>
          <a:endParaRPr lang="en-US" dirty="0"/>
        </a:p>
      </dgm:t>
    </dgm:pt>
    <dgm:pt modelId="{023826F0-6A10-42AB-B5B6-BCC305C9F3EB}" type="parTrans" cxnId="{EA97A761-76E3-4C4A-AB5A-84F445A302B5}">
      <dgm:prSet/>
      <dgm:spPr/>
      <dgm:t>
        <a:bodyPr/>
        <a:lstStyle/>
        <a:p>
          <a:endParaRPr lang="en-US"/>
        </a:p>
      </dgm:t>
    </dgm:pt>
    <dgm:pt modelId="{BA0061B4-F0DA-4A71-A907-8F29CD9DF009}" type="sibTrans" cxnId="{EA97A761-76E3-4C4A-AB5A-84F445A302B5}">
      <dgm:prSet/>
      <dgm:spPr/>
      <dgm:t>
        <a:bodyPr/>
        <a:lstStyle/>
        <a:p>
          <a:endParaRPr lang="en-US"/>
        </a:p>
      </dgm:t>
    </dgm:pt>
    <dgm:pt modelId="{A257BBE7-7423-41CC-BA76-89F294A51DC7}">
      <dgm:prSet phldrT="[Text]"/>
      <dgm:spPr/>
      <dgm:t>
        <a:bodyPr/>
        <a:lstStyle/>
        <a:p>
          <a:r>
            <a:rPr lang="en-US" dirty="0" smtClean="0"/>
            <a:t>Should be within 24 hours of diagnosis</a:t>
          </a:r>
          <a:endParaRPr lang="en-US" dirty="0"/>
        </a:p>
      </dgm:t>
    </dgm:pt>
    <dgm:pt modelId="{F40699D7-02A2-4574-97E8-06F8CDC41B94}" type="parTrans" cxnId="{40746923-51BA-4F9A-9131-ACB037F88230}">
      <dgm:prSet/>
      <dgm:spPr/>
      <dgm:t>
        <a:bodyPr/>
        <a:lstStyle/>
        <a:p>
          <a:endParaRPr lang="en-US"/>
        </a:p>
      </dgm:t>
    </dgm:pt>
    <dgm:pt modelId="{B1AD779F-3ACB-4384-B002-B40F23E48D01}" type="sibTrans" cxnId="{40746923-51BA-4F9A-9131-ACB037F88230}">
      <dgm:prSet/>
      <dgm:spPr/>
      <dgm:t>
        <a:bodyPr/>
        <a:lstStyle/>
        <a:p>
          <a:endParaRPr lang="en-US"/>
        </a:p>
      </dgm:t>
    </dgm:pt>
    <dgm:pt modelId="{D7B5B324-9D43-4D29-A55C-2EC37E47946B}">
      <dgm:prSet phldrT="[Text]"/>
      <dgm:spPr/>
      <dgm:t>
        <a:bodyPr/>
        <a:lstStyle/>
        <a:p>
          <a:r>
            <a:rPr lang="en-US" dirty="0" smtClean="0"/>
            <a:t> Local Health Department initiates investigation</a:t>
          </a:r>
          <a:endParaRPr lang="en-US" dirty="0"/>
        </a:p>
      </dgm:t>
    </dgm:pt>
    <dgm:pt modelId="{4DE975ED-EE23-462F-8932-386345D560A6}" type="parTrans" cxnId="{6F97555D-7D0A-4774-82F0-7037F14237D0}">
      <dgm:prSet/>
      <dgm:spPr/>
      <dgm:t>
        <a:bodyPr/>
        <a:lstStyle/>
        <a:p>
          <a:endParaRPr lang="en-US"/>
        </a:p>
      </dgm:t>
    </dgm:pt>
    <dgm:pt modelId="{420A79D1-04BC-4A2F-86C9-6461FB7774B7}" type="sibTrans" cxnId="{6F97555D-7D0A-4774-82F0-7037F14237D0}">
      <dgm:prSet/>
      <dgm:spPr/>
      <dgm:t>
        <a:bodyPr/>
        <a:lstStyle/>
        <a:p>
          <a:endParaRPr lang="en-US"/>
        </a:p>
      </dgm:t>
    </dgm:pt>
    <dgm:pt modelId="{00B2FDDF-48FF-4781-B2C6-221278BB46BC}">
      <dgm:prSet phldrT="[Text]"/>
      <dgm:spPr/>
      <dgm:t>
        <a:bodyPr/>
        <a:lstStyle/>
        <a:p>
          <a:r>
            <a:rPr lang="en-US" dirty="0" smtClean="0"/>
            <a:t>Goal is within 24 hours of receipt of report to initiate investigation</a:t>
          </a:r>
          <a:endParaRPr lang="en-US" dirty="0"/>
        </a:p>
      </dgm:t>
    </dgm:pt>
    <dgm:pt modelId="{51E6B4E1-EEFE-4CAB-855C-646E2F41387A}" type="parTrans" cxnId="{83AF6BB5-CE8B-4F11-A812-8B4BFAC52571}">
      <dgm:prSet/>
      <dgm:spPr/>
      <dgm:t>
        <a:bodyPr/>
        <a:lstStyle/>
        <a:p>
          <a:endParaRPr lang="en-US"/>
        </a:p>
      </dgm:t>
    </dgm:pt>
    <dgm:pt modelId="{2D895335-46F7-4290-81A2-56D56739712F}" type="sibTrans" cxnId="{83AF6BB5-CE8B-4F11-A812-8B4BFAC52571}">
      <dgm:prSet/>
      <dgm:spPr/>
      <dgm:t>
        <a:bodyPr/>
        <a:lstStyle/>
        <a:p>
          <a:endParaRPr lang="en-US"/>
        </a:p>
      </dgm:t>
    </dgm:pt>
    <dgm:pt modelId="{904CE449-3A23-4929-BF20-614647D5F9CB}">
      <dgm:prSet phldrT="[Text]"/>
      <dgm:spPr/>
      <dgm:t>
        <a:bodyPr/>
        <a:lstStyle/>
        <a:p>
          <a:r>
            <a:rPr lang="en-US" dirty="0" smtClean="0"/>
            <a:t>Conduct investigation</a:t>
          </a:r>
          <a:endParaRPr lang="en-US" dirty="0"/>
        </a:p>
      </dgm:t>
    </dgm:pt>
    <dgm:pt modelId="{A290B397-7EA5-414B-B0DF-E2C8D69DCF7B}" type="parTrans" cxnId="{DD8DF1F7-F247-406E-9AB8-0760A83816A6}">
      <dgm:prSet/>
      <dgm:spPr/>
      <dgm:t>
        <a:bodyPr/>
        <a:lstStyle/>
        <a:p>
          <a:endParaRPr lang="en-US"/>
        </a:p>
      </dgm:t>
    </dgm:pt>
    <dgm:pt modelId="{EEA88601-A8DF-4C30-BF82-3AFA612A9563}" type="sibTrans" cxnId="{DD8DF1F7-F247-406E-9AB8-0760A83816A6}">
      <dgm:prSet/>
      <dgm:spPr/>
      <dgm:t>
        <a:bodyPr/>
        <a:lstStyle/>
        <a:p>
          <a:endParaRPr lang="en-US"/>
        </a:p>
      </dgm:t>
    </dgm:pt>
    <dgm:pt modelId="{B8E5FD7C-07D0-4A28-B187-4F58AA7730BC}">
      <dgm:prSet phldrT="[Text]"/>
      <dgm:spPr/>
      <dgm:t>
        <a:bodyPr/>
        <a:lstStyle/>
        <a:p>
          <a:r>
            <a:rPr lang="en-US" dirty="0" smtClean="0"/>
            <a:t>Factors include: How long it takes to reach patient, complexity of food history (multiple exposures, etc.), whether consumption is within the same jurisdiction, speed of gathering tag information</a:t>
          </a:r>
          <a:endParaRPr lang="en-US" dirty="0"/>
        </a:p>
      </dgm:t>
    </dgm:pt>
    <dgm:pt modelId="{9753E247-988B-4926-981B-FFCD15DA515F}" type="parTrans" cxnId="{08DF1BB9-1D4B-4A0B-B9D7-F9855C00486A}">
      <dgm:prSet/>
      <dgm:spPr/>
      <dgm:t>
        <a:bodyPr/>
        <a:lstStyle/>
        <a:p>
          <a:endParaRPr lang="en-US"/>
        </a:p>
      </dgm:t>
    </dgm:pt>
    <dgm:pt modelId="{2948B226-B4D5-40AE-B262-F5632FE4C07B}" type="sibTrans" cxnId="{08DF1BB9-1D4B-4A0B-B9D7-F9855C00486A}">
      <dgm:prSet/>
      <dgm:spPr/>
      <dgm:t>
        <a:bodyPr/>
        <a:lstStyle/>
        <a:p>
          <a:endParaRPr lang="en-US"/>
        </a:p>
      </dgm:t>
    </dgm:pt>
    <dgm:pt modelId="{7D3A211F-D318-4B0E-8F65-0429901B4045}">
      <dgm:prSet/>
      <dgm:spPr/>
      <dgm:t>
        <a:bodyPr/>
        <a:lstStyle/>
        <a:p>
          <a:r>
            <a:rPr lang="en-US" dirty="0" smtClean="0"/>
            <a:t>Submit COVIS to CDC</a:t>
          </a:r>
          <a:endParaRPr lang="en-US" dirty="0"/>
        </a:p>
      </dgm:t>
    </dgm:pt>
    <dgm:pt modelId="{BDE57DA7-9548-478F-BA8F-4BD05DBDA729}" type="parTrans" cxnId="{210EA556-7610-4058-9519-E6593EB73A6B}">
      <dgm:prSet/>
      <dgm:spPr/>
      <dgm:t>
        <a:bodyPr/>
        <a:lstStyle/>
        <a:p>
          <a:endParaRPr lang="en-US"/>
        </a:p>
      </dgm:t>
    </dgm:pt>
    <dgm:pt modelId="{A4674C85-7CB1-4ADD-9A4E-BD065199AEA3}" type="sibTrans" cxnId="{210EA556-7610-4058-9519-E6593EB73A6B}">
      <dgm:prSet/>
      <dgm:spPr/>
      <dgm:t>
        <a:bodyPr/>
        <a:lstStyle/>
        <a:p>
          <a:endParaRPr lang="en-US"/>
        </a:p>
      </dgm:t>
    </dgm:pt>
    <dgm:pt modelId="{8DA96FCA-4034-4C14-9ED7-A3C944D567F9}">
      <dgm:prSet/>
      <dgm:spPr/>
      <dgm:t>
        <a:bodyPr/>
        <a:lstStyle/>
        <a:p>
          <a:r>
            <a:rPr lang="en-US" dirty="0" smtClean="0"/>
            <a:t>Within 24 hours of receipt of completed form by VDH central office</a:t>
          </a:r>
          <a:endParaRPr lang="en-US" dirty="0"/>
        </a:p>
      </dgm:t>
    </dgm:pt>
    <dgm:pt modelId="{06BCCA33-CE53-4045-ACFC-6D6281A5F887}" type="parTrans" cxnId="{779273A2-53A4-44A0-9FB2-5464CEF280BF}">
      <dgm:prSet/>
      <dgm:spPr/>
      <dgm:t>
        <a:bodyPr/>
        <a:lstStyle/>
        <a:p>
          <a:endParaRPr lang="en-US"/>
        </a:p>
      </dgm:t>
    </dgm:pt>
    <dgm:pt modelId="{01E18038-5B5B-49F0-829E-CC834387AFAD}" type="sibTrans" cxnId="{779273A2-53A4-44A0-9FB2-5464CEF280BF}">
      <dgm:prSet/>
      <dgm:spPr/>
      <dgm:t>
        <a:bodyPr/>
        <a:lstStyle/>
        <a:p>
          <a:endParaRPr lang="en-US"/>
        </a:p>
      </dgm:t>
    </dgm:pt>
    <dgm:pt modelId="{AA8A9137-A7E4-4871-82CF-71D49C7B2ECB}" type="pres">
      <dgm:prSet presAssocID="{623100A6-8D7A-44DF-A8CF-73B426CE45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F83C22-482A-42D3-AE4D-B991DEDE75D5}" type="pres">
      <dgm:prSet presAssocID="{7D3A211F-D318-4B0E-8F65-0429901B4045}" presName="boxAndChildren" presStyleCnt="0"/>
      <dgm:spPr/>
    </dgm:pt>
    <dgm:pt modelId="{5CFCFA82-D0EA-4329-B617-065D212782E7}" type="pres">
      <dgm:prSet presAssocID="{7D3A211F-D318-4B0E-8F65-0429901B4045}" presName="parentTextBox" presStyleLbl="node1" presStyleIdx="0" presStyleCnt="4" custScaleY="32189"/>
      <dgm:spPr/>
      <dgm:t>
        <a:bodyPr/>
        <a:lstStyle/>
        <a:p>
          <a:endParaRPr lang="en-US"/>
        </a:p>
      </dgm:t>
    </dgm:pt>
    <dgm:pt modelId="{0294881F-848D-4870-B1DD-BB5B2621E3A0}" type="pres">
      <dgm:prSet presAssocID="{7D3A211F-D318-4B0E-8F65-0429901B4045}" presName="entireBox" presStyleLbl="node1" presStyleIdx="0" presStyleCnt="4"/>
      <dgm:spPr/>
      <dgm:t>
        <a:bodyPr/>
        <a:lstStyle/>
        <a:p>
          <a:endParaRPr lang="en-US"/>
        </a:p>
      </dgm:t>
    </dgm:pt>
    <dgm:pt modelId="{5EC41F7A-CEFC-4CD7-A41D-D9309F7278C5}" type="pres">
      <dgm:prSet presAssocID="{7D3A211F-D318-4B0E-8F65-0429901B4045}" presName="descendantBox" presStyleCnt="0"/>
      <dgm:spPr/>
    </dgm:pt>
    <dgm:pt modelId="{4D51E7C5-087C-43F4-90B2-198422DAC71B}" type="pres">
      <dgm:prSet presAssocID="{8DA96FCA-4034-4C14-9ED7-A3C944D567F9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092D-B53B-4A73-BDB6-C4A0D0B37407}" type="pres">
      <dgm:prSet presAssocID="{EEA88601-A8DF-4C30-BF82-3AFA612A9563}" presName="sp" presStyleCnt="0"/>
      <dgm:spPr/>
    </dgm:pt>
    <dgm:pt modelId="{5D5BB2D6-2CCD-4ABF-B86D-264FE53AF6AD}" type="pres">
      <dgm:prSet presAssocID="{904CE449-3A23-4929-BF20-614647D5F9CB}" presName="arrowAndChildren" presStyleCnt="0"/>
      <dgm:spPr/>
    </dgm:pt>
    <dgm:pt modelId="{B640D7C4-EDBF-4809-BD80-9C65187AC4E5}" type="pres">
      <dgm:prSet presAssocID="{904CE449-3A23-4929-BF20-614647D5F9CB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132F8C85-24FB-4040-8240-EB6515AC930A}" type="pres">
      <dgm:prSet presAssocID="{904CE449-3A23-4929-BF20-614647D5F9CB}" presName="arrow" presStyleLbl="node1" presStyleIdx="1" presStyleCnt="4"/>
      <dgm:spPr/>
      <dgm:t>
        <a:bodyPr/>
        <a:lstStyle/>
        <a:p>
          <a:endParaRPr lang="en-US"/>
        </a:p>
      </dgm:t>
    </dgm:pt>
    <dgm:pt modelId="{262640B8-235D-4FF8-AA5E-9B1408F5F4A0}" type="pres">
      <dgm:prSet presAssocID="{904CE449-3A23-4929-BF20-614647D5F9CB}" presName="descendantArrow" presStyleCnt="0"/>
      <dgm:spPr/>
    </dgm:pt>
    <dgm:pt modelId="{BC512E3D-58BB-437E-913D-90C6DA5D532B}" type="pres">
      <dgm:prSet presAssocID="{B8E5FD7C-07D0-4A28-B187-4F58AA7730BC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EA5D0-80BC-4CD6-9FBC-2F36390065FF}" type="pres">
      <dgm:prSet presAssocID="{420A79D1-04BC-4A2F-86C9-6461FB7774B7}" presName="sp" presStyleCnt="0"/>
      <dgm:spPr/>
    </dgm:pt>
    <dgm:pt modelId="{029D8100-7FD4-4BC4-9547-512F309CDFB0}" type="pres">
      <dgm:prSet presAssocID="{D7B5B324-9D43-4D29-A55C-2EC37E47946B}" presName="arrowAndChildren" presStyleCnt="0"/>
      <dgm:spPr/>
    </dgm:pt>
    <dgm:pt modelId="{EFE8C54F-22A8-414D-B622-C4DDFCF861ED}" type="pres">
      <dgm:prSet presAssocID="{D7B5B324-9D43-4D29-A55C-2EC37E47946B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520DCC55-DC0E-4B79-BB39-2FEB2FAA8D11}" type="pres">
      <dgm:prSet presAssocID="{D7B5B324-9D43-4D29-A55C-2EC37E47946B}" presName="arrow" presStyleLbl="node1" presStyleIdx="2" presStyleCnt="4" custLinFactNeighborY="-2184"/>
      <dgm:spPr/>
      <dgm:t>
        <a:bodyPr/>
        <a:lstStyle/>
        <a:p>
          <a:endParaRPr lang="en-US"/>
        </a:p>
      </dgm:t>
    </dgm:pt>
    <dgm:pt modelId="{77FC9C82-F4D1-4A46-9C24-54071E2C9EC3}" type="pres">
      <dgm:prSet presAssocID="{D7B5B324-9D43-4D29-A55C-2EC37E47946B}" presName="descendantArrow" presStyleCnt="0"/>
      <dgm:spPr/>
    </dgm:pt>
    <dgm:pt modelId="{FF3123F9-9F98-4F37-A1AA-CC1524731493}" type="pres">
      <dgm:prSet presAssocID="{00B2FDDF-48FF-4781-B2C6-221278BB46BC}" presName="childTextArrow" presStyleLbl="fgAccFollowNode1" presStyleIdx="2" presStyleCnt="4" custLinFactNeighborY="-4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BF40A-E008-4E5B-8CF6-7E10FB4A0FE0}" type="pres">
      <dgm:prSet presAssocID="{BA0061B4-F0DA-4A71-A907-8F29CD9DF009}" presName="sp" presStyleCnt="0"/>
      <dgm:spPr/>
    </dgm:pt>
    <dgm:pt modelId="{8FA45A4D-D561-4A73-B179-8E694CBE193E}" type="pres">
      <dgm:prSet presAssocID="{268365A0-738A-44E2-BE85-120161F87B10}" presName="arrowAndChildren" presStyleCnt="0"/>
      <dgm:spPr/>
    </dgm:pt>
    <dgm:pt modelId="{005E9F6B-CE80-416C-80FF-8B4FBC35121C}" type="pres">
      <dgm:prSet presAssocID="{268365A0-738A-44E2-BE85-120161F87B10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41BE719-885A-44D7-9313-94FC53468EB9}" type="pres">
      <dgm:prSet presAssocID="{268365A0-738A-44E2-BE85-120161F87B10}" presName="arrow" presStyleLbl="node1" presStyleIdx="3" presStyleCnt="4" custLinFactNeighborY="-123"/>
      <dgm:spPr/>
      <dgm:t>
        <a:bodyPr/>
        <a:lstStyle/>
        <a:p>
          <a:endParaRPr lang="en-US"/>
        </a:p>
      </dgm:t>
    </dgm:pt>
    <dgm:pt modelId="{6FB73E87-6893-420A-B345-88E4D4815FEC}" type="pres">
      <dgm:prSet presAssocID="{268365A0-738A-44E2-BE85-120161F87B10}" presName="descendantArrow" presStyleCnt="0"/>
      <dgm:spPr/>
    </dgm:pt>
    <dgm:pt modelId="{D5CF2086-8EAA-4EFD-A78D-4C817CFF13EB}" type="pres">
      <dgm:prSet presAssocID="{A257BBE7-7423-41CC-BA76-89F294A51DC7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97A761-76E3-4C4A-AB5A-84F445A302B5}" srcId="{623100A6-8D7A-44DF-A8CF-73B426CE4561}" destId="{268365A0-738A-44E2-BE85-120161F87B10}" srcOrd="0" destOrd="0" parTransId="{023826F0-6A10-42AB-B5B6-BCC305C9F3EB}" sibTransId="{BA0061B4-F0DA-4A71-A907-8F29CD9DF009}"/>
    <dgm:cxn modelId="{24D67396-1BA7-460C-911E-FF14FE9E929C}" type="presOf" srcId="{7D3A211F-D318-4B0E-8F65-0429901B4045}" destId="{5CFCFA82-D0EA-4329-B617-065D212782E7}" srcOrd="0" destOrd="0" presId="urn:microsoft.com/office/officeart/2005/8/layout/process4"/>
    <dgm:cxn modelId="{E053FDB1-714B-4CC8-9607-0ECED2C82C13}" type="presOf" srcId="{B8E5FD7C-07D0-4A28-B187-4F58AA7730BC}" destId="{BC512E3D-58BB-437E-913D-90C6DA5D532B}" srcOrd="0" destOrd="0" presId="urn:microsoft.com/office/officeart/2005/8/layout/process4"/>
    <dgm:cxn modelId="{F8499E84-525A-4151-9FEE-E1BE6CDFDF76}" type="presOf" srcId="{268365A0-738A-44E2-BE85-120161F87B10}" destId="{005E9F6B-CE80-416C-80FF-8B4FBC35121C}" srcOrd="0" destOrd="0" presId="urn:microsoft.com/office/officeart/2005/8/layout/process4"/>
    <dgm:cxn modelId="{5518EA94-B8FA-446C-B17F-BC3186E4B611}" type="presOf" srcId="{8DA96FCA-4034-4C14-9ED7-A3C944D567F9}" destId="{4D51E7C5-087C-43F4-90B2-198422DAC71B}" srcOrd="0" destOrd="0" presId="urn:microsoft.com/office/officeart/2005/8/layout/process4"/>
    <dgm:cxn modelId="{40746923-51BA-4F9A-9131-ACB037F88230}" srcId="{268365A0-738A-44E2-BE85-120161F87B10}" destId="{A257BBE7-7423-41CC-BA76-89F294A51DC7}" srcOrd="0" destOrd="0" parTransId="{F40699D7-02A2-4574-97E8-06F8CDC41B94}" sibTransId="{B1AD779F-3ACB-4384-B002-B40F23E48D01}"/>
    <dgm:cxn modelId="{94E32ED0-C5A6-4261-9DEF-4FD56B434929}" type="presOf" srcId="{D7B5B324-9D43-4D29-A55C-2EC37E47946B}" destId="{520DCC55-DC0E-4B79-BB39-2FEB2FAA8D11}" srcOrd="1" destOrd="0" presId="urn:microsoft.com/office/officeart/2005/8/layout/process4"/>
    <dgm:cxn modelId="{5DE12258-F3B0-4783-9F35-4FD1330DF257}" type="presOf" srcId="{623100A6-8D7A-44DF-A8CF-73B426CE4561}" destId="{AA8A9137-A7E4-4871-82CF-71D49C7B2ECB}" srcOrd="0" destOrd="0" presId="urn:microsoft.com/office/officeart/2005/8/layout/process4"/>
    <dgm:cxn modelId="{779273A2-53A4-44A0-9FB2-5464CEF280BF}" srcId="{7D3A211F-D318-4B0E-8F65-0429901B4045}" destId="{8DA96FCA-4034-4C14-9ED7-A3C944D567F9}" srcOrd="0" destOrd="0" parTransId="{06BCCA33-CE53-4045-ACFC-6D6281A5F887}" sibTransId="{01E18038-5B5B-49F0-829E-CC834387AFAD}"/>
    <dgm:cxn modelId="{1A0CFE4A-27E9-4964-BD3B-D436E2E57614}" type="presOf" srcId="{A257BBE7-7423-41CC-BA76-89F294A51DC7}" destId="{D5CF2086-8EAA-4EFD-A78D-4C817CFF13EB}" srcOrd="0" destOrd="0" presId="urn:microsoft.com/office/officeart/2005/8/layout/process4"/>
    <dgm:cxn modelId="{10C48843-175E-484E-AF46-15874CABB636}" type="presOf" srcId="{7D3A211F-D318-4B0E-8F65-0429901B4045}" destId="{0294881F-848D-4870-B1DD-BB5B2621E3A0}" srcOrd="1" destOrd="0" presId="urn:microsoft.com/office/officeart/2005/8/layout/process4"/>
    <dgm:cxn modelId="{210EA556-7610-4058-9519-E6593EB73A6B}" srcId="{623100A6-8D7A-44DF-A8CF-73B426CE4561}" destId="{7D3A211F-D318-4B0E-8F65-0429901B4045}" srcOrd="3" destOrd="0" parTransId="{BDE57DA7-9548-478F-BA8F-4BD05DBDA729}" sibTransId="{A4674C85-7CB1-4ADD-9A4E-BD065199AEA3}"/>
    <dgm:cxn modelId="{A700F233-23B2-4FCB-9A37-FBBB9E177F60}" type="presOf" srcId="{D7B5B324-9D43-4D29-A55C-2EC37E47946B}" destId="{EFE8C54F-22A8-414D-B622-C4DDFCF861ED}" srcOrd="0" destOrd="0" presId="urn:microsoft.com/office/officeart/2005/8/layout/process4"/>
    <dgm:cxn modelId="{83AF6BB5-CE8B-4F11-A812-8B4BFAC52571}" srcId="{D7B5B324-9D43-4D29-A55C-2EC37E47946B}" destId="{00B2FDDF-48FF-4781-B2C6-221278BB46BC}" srcOrd="0" destOrd="0" parTransId="{51E6B4E1-EEFE-4CAB-855C-646E2F41387A}" sibTransId="{2D895335-46F7-4290-81A2-56D56739712F}"/>
    <dgm:cxn modelId="{ECF6B1A9-3206-43AB-B74E-739E93D9AAE5}" type="presOf" srcId="{904CE449-3A23-4929-BF20-614647D5F9CB}" destId="{B640D7C4-EDBF-4809-BD80-9C65187AC4E5}" srcOrd="0" destOrd="0" presId="urn:microsoft.com/office/officeart/2005/8/layout/process4"/>
    <dgm:cxn modelId="{436BAB47-AD71-4A7A-A282-F10876C16A36}" type="presOf" srcId="{00B2FDDF-48FF-4781-B2C6-221278BB46BC}" destId="{FF3123F9-9F98-4F37-A1AA-CC1524731493}" srcOrd="0" destOrd="0" presId="urn:microsoft.com/office/officeart/2005/8/layout/process4"/>
    <dgm:cxn modelId="{6F97555D-7D0A-4774-82F0-7037F14237D0}" srcId="{623100A6-8D7A-44DF-A8CF-73B426CE4561}" destId="{D7B5B324-9D43-4D29-A55C-2EC37E47946B}" srcOrd="1" destOrd="0" parTransId="{4DE975ED-EE23-462F-8932-386345D560A6}" sibTransId="{420A79D1-04BC-4A2F-86C9-6461FB7774B7}"/>
    <dgm:cxn modelId="{109897D3-6930-4BB6-8330-1956A6B9BCC5}" type="presOf" srcId="{268365A0-738A-44E2-BE85-120161F87B10}" destId="{041BE719-885A-44D7-9313-94FC53468EB9}" srcOrd="1" destOrd="0" presId="urn:microsoft.com/office/officeart/2005/8/layout/process4"/>
    <dgm:cxn modelId="{08DF1BB9-1D4B-4A0B-B9D7-F9855C00486A}" srcId="{904CE449-3A23-4929-BF20-614647D5F9CB}" destId="{B8E5FD7C-07D0-4A28-B187-4F58AA7730BC}" srcOrd="0" destOrd="0" parTransId="{9753E247-988B-4926-981B-FFCD15DA515F}" sibTransId="{2948B226-B4D5-40AE-B262-F5632FE4C07B}"/>
    <dgm:cxn modelId="{DD8DF1F7-F247-406E-9AB8-0760A83816A6}" srcId="{623100A6-8D7A-44DF-A8CF-73B426CE4561}" destId="{904CE449-3A23-4929-BF20-614647D5F9CB}" srcOrd="2" destOrd="0" parTransId="{A290B397-7EA5-414B-B0DF-E2C8D69DCF7B}" sibTransId="{EEA88601-A8DF-4C30-BF82-3AFA612A9563}"/>
    <dgm:cxn modelId="{A4284188-C411-4B3C-BF21-DF5F32983EBA}" type="presOf" srcId="{904CE449-3A23-4929-BF20-614647D5F9CB}" destId="{132F8C85-24FB-4040-8240-EB6515AC930A}" srcOrd="1" destOrd="0" presId="urn:microsoft.com/office/officeart/2005/8/layout/process4"/>
    <dgm:cxn modelId="{3F305E7A-08D5-4B30-B270-297DD0950431}" type="presParOf" srcId="{AA8A9137-A7E4-4871-82CF-71D49C7B2ECB}" destId="{3AF83C22-482A-42D3-AE4D-B991DEDE75D5}" srcOrd="0" destOrd="0" presId="urn:microsoft.com/office/officeart/2005/8/layout/process4"/>
    <dgm:cxn modelId="{47EF160E-3446-4A03-B422-6894ACBE8D03}" type="presParOf" srcId="{3AF83C22-482A-42D3-AE4D-B991DEDE75D5}" destId="{5CFCFA82-D0EA-4329-B617-065D212782E7}" srcOrd="0" destOrd="0" presId="urn:microsoft.com/office/officeart/2005/8/layout/process4"/>
    <dgm:cxn modelId="{427A9DB5-958A-4F83-ABEB-E318FC8D86BD}" type="presParOf" srcId="{3AF83C22-482A-42D3-AE4D-B991DEDE75D5}" destId="{0294881F-848D-4870-B1DD-BB5B2621E3A0}" srcOrd="1" destOrd="0" presId="urn:microsoft.com/office/officeart/2005/8/layout/process4"/>
    <dgm:cxn modelId="{B333381B-E083-4859-97B1-1BDA404C9021}" type="presParOf" srcId="{3AF83C22-482A-42D3-AE4D-B991DEDE75D5}" destId="{5EC41F7A-CEFC-4CD7-A41D-D9309F7278C5}" srcOrd="2" destOrd="0" presId="urn:microsoft.com/office/officeart/2005/8/layout/process4"/>
    <dgm:cxn modelId="{6585FDFF-79F1-4917-B514-B2663F0CA3C4}" type="presParOf" srcId="{5EC41F7A-CEFC-4CD7-A41D-D9309F7278C5}" destId="{4D51E7C5-087C-43F4-90B2-198422DAC71B}" srcOrd="0" destOrd="0" presId="urn:microsoft.com/office/officeart/2005/8/layout/process4"/>
    <dgm:cxn modelId="{1647170A-D51C-4849-8E01-97007A79527D}" type="presParOf" srcId="{AA8A9137-A7E4-4871-82CF-71D49C7B2ECB}" destId="{1D74092D-B53B-4A73-BDB6-C4A0D0B37407}" srcOrd="1" destOrd="0" presId="urn:microsoft.com/office/officeart/2005/8/layout/process4"/>
    <dgm:cxn modelId="{56338A09-ABB1-4227-9D99-7C0D58A88A90}" type="presParOf" srcId="{AA8A9137-A7E4-4871-82CF-71D49C7B2ECB}" destId="{5D5BB2D6-2CCD-4ABF-B86D-264FE53AF6AD}" srcOrd="2" destOrd="0" presId="urn:microsoft.com/office/officeart/2005/8/layout/process4"/>
    <dgm:cxn modelId="{803220D5-0E2C-45B2-906A-F24640DFA352}" type="presParOf" srcId="{5D5BB2D6-2CCD-4ABF-B86D-264FE53AF6AD}" destId="{B640D7C4-EDBF-4809-BD80-9C65187AC4E5}" srcOrd="0" destOrd="0" presId="urn:microsoft.com/office/officeart/2005/8/layout/process4"/>
    <dgm:cxn modelId="{DA9374C6-CC7B-47D0-86D3-2805ED4DEE99}" type="presParOf" srcId="{5D5BB2D6-2CCD-4ABF-B86D-264FE53AF6AD}" destId="{132F8C85-24FB-4040-8240-EB6515AC930A}" srcOrd="1" destOrd="0" presId="urn:microsoft.com/office/officeart/2005/8/layout/process4"/>
    <dgm:cxn modelId="{4AB22DE2-E9D8-449A-996A-942993EF8ED4}" type="presParOf" srcId="{5D5BB2D6-2CCD-4ABF-B86D-264FE53AF6AD}" destId="{262640B8-235D-4FF8-AA5E-9B1408F5F4A0}" srcOrd="2" destOrd="0" presId="urn:microsoft.com/office/officeart/2005/8/layout/process4"/>
    <dgm:cxn modelId="{1C0EC942-7B2B-416E-B191-6AFB2F7823DA}" type="presParOf" srcId="{262640B8-235D-4FF8-AA5E-9B1408F5F4A0}" destId="{BC512E3D-58BB-437E-913D-90C6DA5D532B}" srcOrd="0" destOrd="0" presId="urn:microsoft.com/office/officeart/2005/8/layout/process4"/>
    <dgm:cxn modelId="{16DBD793-8F2B-46ED-B587-608A6885F525}" type="presParOf" srcId="{AA8A9137-A7E4-4871-82CF-71D49C7B2ECB}" destId="{545EA5D0-80BC-4CD6-9FBC-2F36390065FF}" srcOrd="3" destOrd="0" presId="urn:microsoft.com/office/officeart/2005/8/layout/process4"/>
    <dgm:cxn modelId="{82B1F1B8-563C-4707-9C42-1B841408FC2B}" type="presParOf" srcId="{AA8A9137-A7E4-4871-82CF-71D49C7B2ECB}" destId="{029D8100-7FD4-4BC4-9547-512F309CDFB0}" srcOrd="4" destOrd="0" presId="urn:microsoft.com/office/officeart/2005/8/layout/process4"/>
    <dgm:cxn modelId="{1E6AF5A1-B3F7-411E-9983-DAAA54D54CFE}" type="presParOf" srcId="{029D8100-7FD4-4BC4-9547-512F309CDFB0}" destId="{EFE8C54F-22A8-414D-B622-C4DDFCF861ED}" srcOrd="0" destOrd="0" presId="urn:microsoft.com/office/officeart/2005/8/layout/process4"/>
    <dgm:cxn modelId="{A56D568C-45FA-4C3B-ADB3-9946A5A3FA57}" type="presParOf" srcId="{029D8100-7FD4-4BC4-9547-512F309CDFB0}" destId="{520DCC55-DC0E-4B79-BB39-2FEB2FAA8D11}" srcOrd="1" destOrd="0" presId="urn:microsoft.com/office/officeart/2005/8/layout/process4"/>
    <dgm:cxn modelId="{AE756095-84F3-49BD-9797-F0B406754D41}" type="presParOf" srcId="{029D8100-7FD4-4BC4-9547-512F309CDFB0}" destId="{77FC9C82-F4D1-4A46-9C24-54071E2C9EC3}" srcOrd="2" destOrd="0" presId="urn:microsoft.com/office/officeart/2005/8/layout/process4"/>
    <dgm:cxn modelId="{BB6DDD29-68A6-4519-A097-521940A14336}" type="presParOf" srcId="{77FC9C82-F4D1-4A46-9C24-54071E2C9EC3}" destId="{FF3123F9-9F98-4F37-A1AA-CC1524731493}" srcOrd="0" destOrd="0" presId="urn:microsoft.com/office/officeart/2005/8/layout/process4"/>
    <dgm:cxn modelId="{22A1298F-D301-44A5-9618-7749E3DE41B9}" type="presParOf" srcId="{AA8A9137-A7E4-4871-82CF-71D49C7B2ECB}" destId="{E8BBF40A-E008-4E5B-8CF6-7E10FB4A0FE0}" srcOrd="5" destOrd="0" presId="urn:microsoft.com/office/officeart/2005/8/layout/process4"/>
    <dgm:cxn modelId="{3880DFB3-DE50-4704-AD9D-F62E8E62ACC2}" type="presParOf" srcId="{AA8A9137-A7E4-4871-82CF-71D49C7B2ECB}" destId="{8FA45A4D-D561-4A73-B179-8E694CBE193E}" srcOrd="6" destOrd="0" presId="urn:microsoft.com/office/officeart/2005/8/layout/process4"/>
    <dgm:cxn modelId="{B39DE6C7-A3D8-4814-A5EB-7452C9BEA255}" type="presParOf" srcId="{8FA45A4D-D561-4A73-B179-8E694CBE193E}" destId="{005E9F6B-CE80-416C-80FF-8B4FBC35121C}" srcOrd="0" destOrd="0" presId="urn:microsoft.com/office/officeart/2005/8/layout/process4"/>
    <dgm:cxn modelId="{1FDFDA57-E90D-4D78-A50A-239641294FB7}" type="presParOf" srcId="{8FA45A4D-D561-4A73-B179-8E694CBE193E}" destId="{041BE719-885A-44D7-9313-94FC53468EB9}" srcOrd="1" destOrd="0" presId="urn:microsoft.com/office/officeart/2005/8/layout/process4"/>
    <dgm:cxn modelId="{B1553E16-AEB5-428F-8A59-EC6128B10F4C}" type="presParOf" srcId="{8FA45A4D-D561-4A73-B179-8E694CBE193E}" destId="{6FB73E87-6893-420A-B345-88E4D4815FEC}" srcOrd="2" destOrd="0" presId="urn:microsoft.com/office/officeart/2005/8/layout/process4"/>
    <dgm:cxn modelId="{33581E2B-7032-4ADB-98B7-12188F7EF339}" type="presParOf" srcId="{6FB73E87-6893-420A-B345-88E4D4815FEC}" destId="{D5CF2086-8EAA-4EFD-A78D-4C817CFF13E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4881F-848D-4870-B1DD-BB5B2621E3A0}">
      <dsp:nvSpPr>
        <dsp:cNvPr id="0" name=""/>
        <dsp:cNvSpPr/>
      </dsp:nvSpPr>
      <dsp:spPr>
        <a:xfrm>
          <a:off x="0" y="4437536"/>
          <a:ext cx="8229600" cy="9708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Submit COVIS to CDC</a:t>
          </a:r>
          <a:endParaRPr lang="en-US" sz="1800" kern="1200" dirty="0"/>
        </a:p>
      </dsp:txBody>
      <dsp:txXfrm>
        <a:off x="0" y="4437536"/>
        <a:ext cx="8229600" cy="524245"/>
      </dsp:txXfrm>
    </dsp:sp>
    <dsp:sp modelId="{4D51E7C5-087C-43F4-90B2-198422DAC71B}">
      <dsp:nvSpPr>
        <dsp:cNvPr id="0" name=""/>
        <dsp:cNvSpPr/>
      </dsp:nvSpPr>
      <dsp:spPr>
        <a:xfrm>
          <a:off x="0" y="4942364"/>
          <a:ext cx="8229600" cy="446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Within 24 hours of receipt of completed form by VDH central office</a:t>
          </a:r>
          <a:endParaRPr lang="en-US" sz="1400" kern="1200" dirty="0"/>
        </a:p>
      </dsp:txBody>
      <dsp:txXfrm>
        <a:off x="0" y="4942364"/>
        <a:ext cx="8229600" cy="446579"/>
      </dsp:txXfrm>
    </dsp:sp>
    <dsp:sp modelId="{132F8C85-24FB-4040-8240-EB6515AC930A}">
      <dsp:nvSpPr>
        <dsp:cNvPr id="0" name=""/>
        <dsp:cNvSpPr/>
      </dsp:nvSpPr>
      <dsp:spPr>
        <a:xfrm rot="10800000">
          <a:off x="0" y="2958970"/>
          <a:ext cx="8229600" cy="149312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Conduct investigation</a:t>
          </a:r>
          <a:endParaRPr lang="en-US" sz="1800" kern="1200" dirty="0"/>
        </a:p>
      </dsp:txBody>
      <dsp:txXfrm rot="-10800000">
        <a:off x="0" y="2958970"/>
        <a:ext cx="8229600" cy="524087"/>
      </dsp:txXfrm>
    </dsp:sp>
    <dsp:sp modelId="{BC512E3D-58BB-437E-913D-90C6DA5D532B}">
      <dsp:nvSpPr>
        <dsp:cNvPr id="0" name=""/>
        <dsp:cNvSpPr/>
      </dsp:nvSpPr>
      <dsp:spPr>
        <a:xfrm>
          <a:off x="0" y="3483058"/>
          <a:ext cx="8229600" cy="446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Factors include: How long it takes to reach patient, complexity of food history (multiple exposures, etc.), whether consumption is within the same jurisdiction, speed of gathering tag information</a:t>
          </a:r>
          <a:endParaRPr lang="en-US" sz="1400" kern="1200" dirty="0"/>
        </a:p>
      </dsp:txBody>
      <dsp:txXfrm>
        <a:off x="0" y="3483058"/>
        <a:ext cx="8229600" cy="446445"/>
      </dsp:txXfrm>
    </dsp:sp>
    <dsp:sp modelId="{520DCC55-DC0E-4B79-BB39-2FEB2FAA8D11}">
      <dsp:nvSpPr>
        <dsp:cNvPr id="0" name=""/>
        <dsp:cNvSpPr/>
      </dsp:nvSpPr>
      <dsp:spPr>
        <a:xfrm rot="10800000">
          <a:off x="0" y="1447795"/>
          <a:ext cx="8229600" cy="149312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Local Health Department initiates investigation</a:t>
          </a:r>
          <a:endParaRPr lang="en-US" sz="1800" kern="1200" dirty="0"/>
        </a:p>
      </dsp:txBody>
      <dsp:txXfrm rot="-10800000">
        <a:off x="0" y="1447795"/>
        <a:ext cx="8229600" cy="524087"/>
      </dsp:txXfrm>
    </dsp:sp>
    <dsp:sp modelId="{FF3123F9-9F98-4F37-A1AA-CC1524731493}">
      <dsp:nvSpPr>
        <dsp:cNvPr id="0" name=""/>
        <dsp:cNvSpPr/>
      </dsp:nvSpPr>
      <dsp:spPr>
        <a:xfrm>
          <a:off x="0" y="1985800"/>
          <a:ext cx="8229600" cy="446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Goal is within 24 hours of receipt of report to initiate investigation</a:t>
          </a:r>
          <a:endParaRPr lang="en-US" sz="1400" kern="1200" dirty="0"/>
        </a:p>
      </dsp:txBody>
      <dsp:txXfrm>
        <a:off x="0" y="1985800"/>
        <a:ext cx="8229600" cy="446445"/>
      </dsp:txXfrm>
    </dsp:sp>
    <dsp:sp modelId="{041BE719-885A-44D7-9313-94FC53468EB9}">
      <dsp:nvSpPr>
        <dsp:cNvPr id="0" name=""/>
        <dsp:cNvSpPr/>
      </dsp:nvSpPr>
      <dsp:spPr>
        <a:xfrm rot="10800000">
          <a:off x="0" y="2"/>
          <a:ext cx="8229600" cy="149312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Report to Health Department</a:t>
          </a:r>
          <a:endParaRPr lang="en-US" sz="1800" kern="1200" dirty="0"/>
        </a:p>
      </dsp:txBody>
      <dsp:txXfrm rot="-10800000">
        <a:off x="0" y="2"/>
        <a:ext cx="8229600" cy="524087"/>
      </dsp:txXfrm>
    </dsp:sp>
    <dsp:sp modelId="{D5CF2086-8EAA-4EFD-A78D-4C817CFF13EB}">
      <dsp:nvSpPr>
        <dsp:cNvPr id="0" name=""/>
        <dsp:cNvSpPr/>
      </dsp:nvSpPr>
      <dsp:spPr>
        <a:xfrm>
          <a:off x="0" y="525927"/>
          <a:ext cx="8229600" cy="446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Should be within 24 hours of diagnosis</a:t>
          </a:r>
          <a:endParaRPr lang="en-US" sz="1400" kern="1200" dirty="0"/>
        </a:p>
      </dsp:txBody>
      <dsp:txXfrm>
        <a:off x="0" y="525927"/>
        <a:ext cx="8229600" cy="446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A6DE8FA-F021-4405-BA90-2A653B668FE2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62AA9FF-88F1-4BDC-90F8-EBB713B7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AA9FF-88F1-4BDC-90F8-EBB713B7A0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80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CA96C1-DE89-45A2-850C-5A6160F8DCB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AB89A9-4CA3-4675-9920-46E2A882115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Vibrio </a:t>
            </a:r>
            <a:r>
              <a:rPr lang="en-US" i="1" dirty="0" err="1" smtClean="0"/>
              <a:t>parahaemolyticus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dirty="0" smtClean="0"/>
              <a:t>in Virginia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7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Vibriosis</a:t>
            </a:r>
            <a:r>
              <a:rPr lang="en-US" dirty="0" smtClean="0"/>
              <a:t> illness reporting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1469254"/>
            <a:ext cx="3261778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0079" y="1447800"/>
            <a:ext cx="522081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Vibriosis</a:t>
            </a:r>
            <a:r>
              <a:rPr lang="en-US" sz="2400" dirty="0" smtClean="0"/>
              <a:t> (all species) is a rapidly reportable condition in Virginia</a:t>
            </a:r>
          </a:p>
          <a:p>
            <a:pPr lvl="1"/>
            <a:r>
              <a:rPr lang="en-US" sz="2000" dirty="0" smtClean="0"/>
              <a:t>Reporting is done to the local health department</a:t>
            </a:r>
          </a:p>
          <a:p>
            <a:pPr lvl="1"/>
            <a:r>
              <a:rPr lang="en-US" sz="2000" dirty="0" smtClean="0"/>
              <a:t>Reporting may be by phone call, fax, or increasingly by electronic lab reporting</a:t>
            </a:r>
          </a:p>
          <a:p>
            <a:pPr lvl="1"/>
            <a:r>
              <a:rPr lang="en-US" sz="2000" dirty="0" smtClean="0"/>
              <a:t>Local health departments enter the case in the VDH electronic surveillance system which is viewable by local, regional, and central office staff</a:t>
            </a:r>
          </a:p>
          <a:p>
            <a:pPr lvl="1"/>
            <a:r>
              <a:rPr lang="en-US" sz="2000" dirty="0" smtClean="0"/>
              <a:t>Central office staff run reports twice a week to identify new cases and ensure timely transfer of information and forms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8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Vibriosis</a:t>
            </a:r>
            <a:r>
              <a:rPr lang="en-US" dirty="0" smtClean="0"/>
              <a:t> illness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Isolates </a:t>
            </a:r>
            <a:r>
              <a:rPr lang="en-US" sz="2400" b="1" i="1" dirty="0" smtClean="0"/>
              <a:t>or</a:t>
            </a:r>
            <a:r>
              <a:rPr lang="en-US" sz="2400" b="1" dirty="0" smtClean="0"/>
              <a:t> </a:t>
            </a:r>
            <a:r>
              <a:rPr lang="en-US" sz="2400" dirty="0" smtClean="0"/>
              <a:t>specimens are required to be submitted to the state public health laboratory for any culture or CIDT positive specimens </a:t>
            </a:r>
          </a:p>
          <a:p>
            <a:pPr lvl="1"/>
            <a:r>
              <a:rPr lang="en-US" sz="2000" dirty="0" smtClean="0"/>
              <a:t>Submission requirement was recently added (Oct. 2016), previously it was voluntary and varied by year.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311408"/>
              </p:ext>
            </p:extLst>
          </p:nvPr>
        </p:nvGraphicFramePr>
        <p:xfrm>
          <a:off x="2286000" y="3962400"/>
          <a:ext cx="3810000" cy="1529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 Sent to Public Health Lab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29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Vibriosis</a:t>
            </a:r>
            <a:r>
              <a:rPr lang="en-US" dirty="0" smtClean="0"/>
              <a:t> illness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Local health districts are the lead investigators</a:t>
            </a:r>
          </a:p>
          <a:p>
            <a:pPr lvl="1"/>
            <a:r>
              <a:rPr lang="en-US" dirty="0" smtClean="0"/>
              <a:t>Public Health Nurses or Epidemiologists</a:t>
            </a:r>
          </a:p>
          <a:p>
            <a:pPr lvl="1"/>
            <a:r>
              <a:rPr lang="en-US" dirty="0" smtClean="0"/>
              <a:t>Fill out the COVIS form based on medical records and interview with patient or surrogate</a:t>
            </a:r>
          </a:p>
          <a:p>
            <a:pPr lvl="1"/>
            <a:r>
              <a:rPr lang="en-US" dirty="0" smtClean="0"/>
              <a:t>Completed COVIS forms are sent to the VDH central office for review and transmission to CDC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1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Vibriosis</a:t>
            </a:r>
            <a:r>
              <a:rPr lang="en-US" dirty="0" smtClean="0"/>
              <a:t>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Local environmental health and state Division of Shellfish Sanitation involved if there is seafood consumption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Cases with consumption at an out of state location are sent to that state for follow-up – this is typically coordinated by the Division of Shellfish Sanitation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9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Vibriosis</a:t>
            </a:r>
            <a:r>
              <a:rPr lang="en-US" dirty="0" smtClean="0"/>
              <a:t> investigation timelines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932576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611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324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Flow</vt:lpstr>
      <vt:lpstr>Vibrio parahaemolyticus  in Virginia</vt:lpstr>
      <vt:lpstr>Vibriosis illness reporting</vt:lpstr>
      <vt:lpstr>Vibriosis illness reporting</vt:lpstr>
      <vt:lpstr>Vibriosis illness investigation</vt:lpstr>
      <vt:lpstr>Vibriosis partners</vt:lpstr>
      <vt:lpstr>Vibriosis investigation timelines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Vibrio parahaemolyticus  in Virginia</dc:title>
  <dc:creator>Krisandra Allen</dc:creator>
  <cp:lastModifiedBy>Levine, Seth (VDH)</cp:lastModifiedBy>
  <cp:revision>9</cp:revision>
  <cp:lastPrinted>2017-09-05T21:23:20Z</cp:lastPrinted>
  <dcterms:created xsi:type="dcterms:W3CDTF">2017-09-05T13:04:29Z</dcterms:created>
  <dcterms:modified xsi:type="dcterms:W3CDTF">2017-09-05T21:23:58Z</dcterms:modified>
</cp:coreProperties>
</file>