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6" r:id="rId5"/>
    <p:sldId id="327" r:id="rId6"/>
    <p:sldId id="310" r:id="rId7"/>
    <p:sldId id="298" r:id="rId8"/>
    <p:sldId id="364" r:id="rId9"/>
    <p:sldId id="334" r:id="rId10"/>
    <p:sldId id="335" r:id="rId11"/>
    <p:sldId id="336" r:id="rId12"/>
    <p:sldId id="337" r:id="rId13"/>
    <p:sldId id="338" r:id="rId14"/>
    <p:sldId id="339" r:id="rId15"/>
    <p:sldId id="340" r:id="rId16"/>
    <p:sldId id="342" r:id="rId17"/>
    <p:sldId id="343" r:id="rId18"/>
    <p:sldId id="344" r:id="rId19"/>
    <p:sldId id="345" r:id="rId20"/>
    <p:sldId id="346" r:id="rId21"/>
    <p:sldId id="347" r:id="rId22"/>
    <p:sldId id="348" r:id="rId23"/>
    <p:sldId id="349" r:id="rId24"/>
    <p:sldId id="350" r:id="rId25"/>
    <p:sldId id="352" r:id="rId26"/>
    <p:sldId id="366" r:id="rId27"/>
    <p:sldId id="367" r:id="rId28"/>
    <p:sldId id="368" r:id="rId29"/>
    <p:sldId id="369" r:id="rId30"/>
    <p:sldId id="370" r:id="rId31"/>
    <p:sldId id="376" r:id="rId32"/>
    <p:sldId id="371" r:id="rId33"/>
    <p:sldId id="372" r:id="rId34"/>
    <p:sldId id="373" r:id="rId35"/>
    <p:sldId id="374" r:id="rId36"/>
    <p:sldId id="375" r:id="rId37"/>
    <p:sldId id="270" r:id="rId3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BEA219-39C8-464B-9613-1D6792F855E5}">
          <p14:sldIdLst>
            <p14:sldId id="256"/>
            <p14:sldId id="327"/>
            <p14:sldId id="310"/>
            <p14:sldId id="298"/>
          </p14:sldIdLst>
        </p14:section>
        <p14:section name="Proposal 208" id="{7FCD0821-ADF5-4E60-A94D-31D824FFEC25}">
          <p14:sldIdLst>
            <p14:sldId id="364"/>
            <p14:sldId id="334"/>
            <p14:sldId id="335"/>
            <p14:sldId id="336"/>
            <p14:sldId id="337"/>
            <p14:sldId id="338"/>
            <p14:sldId id="339"/>
            <p14:sldId id="340"/>
            <p14:sldId id="342"/>
          </p14:sldIdLst>
        </p14:section>
        <p14:section name="Proposal 209" id="{7DA00E76-D8DB-4302-8BB8-71425BD7B529}">
          <p14:sldIdLst>
            <p14:sldId id="343"/>
            <p14:sldId id="344"/>
            <p14:sldId id="345"/>
            <p14:sldId id="346"/>
            <p14:sldId id="347"/>
            <p14:sldId id="348"/>
            <p14:sldId id="349"/>
            <p14:sldId id="350"/>
          </p14:sldIdLst>
        </p14:section>
        <p14:section name="Proposal 19-210" id="{3F8DDA92-0590-47EA-9B40-EDC03005E5F0}">
          <p14:sldIdLst>
            <p14:sldId id="352"/>
            <p14:sldId id="366"/>
            <p14:sldId id="367"/>
            <p14:sldId id="368"/>
            <p14:sldId id="369"/>
            <p14:sldId id="370"/>
            <p14:sldId id="376"/>
            <p14:sldId id="371"/>
            <p14:sldId id="372"/>
            <p14:sldId id="373"/>
            <p14:sldId id="374"/>
            <p14:sldId id="375"/>
            <p14:sldId id="27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mer, Laurie" initials="FL" lastIdx="13" clrIdx="0"/>
  <p:cmAuthor id="1" name="Phelps, Kristina" initials="KP" lastIdx="14" clrIdx="1"/>
  <p:cmAuthor id="2" name="Melissa Evans" initials="ME" lastIdx="0" clrIdx="2"/>
  <p:cmAuthor id="3" name="Ormond, Elizabeth W" initials="OEW"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7B0D1-AE4B-44DF-9124-86001627E818}" v="15" dt="2020-03-09T16:40:57.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38" autoAdjust="0"/>
  </p:normalViewPr>
  <p:slideViewPr>
    <p:cSldViewPr snapToGrid="0" snapToObjects="1">
      <p:cViewPr>
        <p:scale>
          <a:sx n="104" d="100"/>
          <a:sy n="104" d="100"/>
        </p:scale>
        <p:origin x="-174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3-06T08:23:38.083" idx="4">
    <p:pos x="10" y="10"/>
    <p:text>I really like this slide!  Great information and summary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2" tIns="46586" rIns="93172" bIns="46586" rtlCol="0"/>
          <a:lstStyle>
            <a:lvl1pPr algn="r">
              <a:defRPr sz="1300"/>
            </a:lvl1pPr>
          </a:lstStyle>
          <a:p>
            <a:fld id="{69C8EB71-C64E-4948-AB6B-DD48466F0C69}" type="datetimeFigureOut">
              <a:rPr lang="en-US" smtClean="0"/>
              <a:t>3/10/2020</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2" tIns="46586" rIns="93172" bIns="46586" rtlCol="0" anchor="b"/>
          <a:lstStyle>
            <a:lvl1pPr algn="r">
              <a:defRPr sz="1300"/>
            </a:lvl1pPr>
          </a:lstStyle>
          <a:p>
            <a:fld id="{D05F6586-1108-4BDA-9590-95433CB7BC4F}" type="slidenum">
              <a:rPr lang="en-US" smtClean="0"/>
              <a:t>‹#›</a:t>
            </a:fld>
            <a:endParaRPr lang="en-US"/>
          </a:p>
        </p:txBody>
      </p:sp>
    </p:spTree>
    <p:extLst>
      <p:ext uri="{BB962C8B-B14F-4D97-AF65-F5344CB8AC3E}">
        <p14:creationId xmlns:p14="http://schemas.microsoft.com/office/powerpoint/2010/main" val="262749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is giving this presentation on behalf of the training committee based on interest from the committee members</a:t>
            </a:r>
          </a:p>
        </p:txBody>
      </p:sp>
      <p:sp>
        <p:nvSpPr>
          <p:cNvPr id="4" name="Slide Number Placeholder 3"/>
          <p:cNvSpPr>
            <a:spLocks noGrp="1"/>
          </p:cNvSpPr>
          <p:nvPr>
            <p:ph type="sldNum" sz="quarter" idx="10"/>
          </p:nvPr>
        </p:nvSpPr>
        <p:spPr/>
        <p:txBody>
          <a:bodyPr/>
          <a:lstStyle/>
          <a:p>
            <a:fld id="{D05F6586-1108-4BDA-9590-95433CB7BC4F}" type="slidenum">
              <a:rPr lang="en-US" smtClean="0"/>
              <a:t>1</a:t>
            </a:fld>
            <a:endParaRPr lang="en-US" dirty="0"/>
          </a:p>
        </p:txBody>
      </p:sp>
    </p:spTree>
    <p:extLst>
      <p:ext uri="{BB962C8B-B14F-4D97-AF65-F5344CB8AC3E}">
        <p14:creationId xmlns:p14="http://schemas.microsoft.com/office/powerpoint/2010/main" val="112824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old section G - old section F was deleted and G became the new F. and old G (new F) didn’t change much…. If for naturally occurring pathogens and/or biotoxins, the process is exactly the same….. This section just includes the addition of the biotoxin management plan. </a:t>
            </a:r>
          </a:p>
        </p:txBody>
      </p:sp>
      <p:sp>
        <p:nvSpPr>
          <p:cNvPr id="4" name="Slide Number Placeholder 3"/>
          <p:cNvSpPr>
            <a:spLocks noGrp="1"/>
          </p:cNvSpPr>
          <p:nvPr>
            <p:ph type="sldNum" sz="quarter" idx="5"/>
          </p:nvPr>
        </p:nvSpPr>
        <p:spPr/>
        <p:txBody>
          <a:bodyPr/>
          <a:lstStyle/>
          <a:p>
            <a:fld id="{D05F6586-1108-4BDA-9590-95433CB7BC4F}" type="slidenum">
              <a:rPr lang="en-US" smtClean="0"/>
              <a:t>11</a:t>
            </a:fld>
            <a:endParaRPr lang="en-US"/>
          </a:p>
        </p:txBody>
      </p:sp>
    </p:spTree>
    <p:extLst>
      <p:ext uri="{BB962C8B-B14F-4D97-AF65-F5344CB8AC3E}">
        <p14:creationId xmlns:p14="http://schemas.microsoft.com/office/powerpoint/2010/main" val="209455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G explains what specifically shall be done if the growing area is the issue. It details how to review GA classification and timelines for closure. </a:t>
            </a:r>
          </a:p>
        </p:txBody>
      </p:sp>
      <p:sp>
        <p:nvSpPr>
          <p:cNvPr id="4" name="Slide Number Placeholder 3"/>
          <p:cNvSpPr>
            <a:spLocks noGrp="1"/>
          </p:cNvSpPr>
          <p:nvPr>
            <p:ph type="sldNum" sz="quarter" idx="5"/>
          </p:nvPr>
        </p:nvSpPr>
        <p:spPr/>
        <p:txBody>
          <a:bodyPr/>
          <a:lstStyle/>
          <a:p>
            <a:fld id="{D05F6586-1108-4BDA-9590-95433CB7BC4F}" type="slidenum">
              <a:rPr lang="en-US" smtClean="0"/>
              <a:t>12</a:t>
            </a:fld>
            <a:endParaRPr lang="en-US"/>
          </a:p>
        </p:txBody>
      </p:sp>
    </p:spTree>
    <p:extLst>
      <p:ext uri="{BB962C8B-B14F-4D97-AF65-F5344CB8AC3E}">
        <p14:creationId xmlns:p14="http://schemas.microsoft.com/office/powerpoint/2010/main" val="3884090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208 was adopted by the 2019 General Assembly and FDA concurred. </a:t>
            </a:r>
          </a:p>
          <a:p>
            <a:endParaRPr lang="en-US" dirty="0"/>
          </a:p>
          <a:p>
            <a:r>
              <a:rPr lang="en-US" dirty="0"/>
              <a:t>Task Force II did request a decision tree… at this point I am uncertain as to whether or not this is occurring or set to occur. </a:t>
            </a:r>
          </a:p>
        </p:txBody>
      </p:sp>
      <p:sp>
        <p:nvSpPr>
          <p:cNvPr id="4" name="Slide Number Placeholder 3"/>
          <p:cNvSpPr>
            <a:spLocks noGrp="1"/>
          </p:cNvSpPr>
          <p:nvPr>
            <p:ph type="sldNum" sz="quarter" idx="5"/>
          </p:nvPr>
        </p:nvSpPr>
        <p:spPr/>
        <p:txBody>
          <a:bodyPr/>
          <a:lstStyle/>
          <a:p>
            <a:fld id="{D05F6586-1108-4BDA-9590-95433CB7BC4F}" type="slidenum">
              <a:rPr lang="en-US" smtClean="0"/>
              <a:t>13</a:t>
            </a:fld>
            <a:endParaRPr lang="en-US"/>
          </a:p>
        </p:txBody>
      </p:sp>
    </p:spTree>
    <p:extLst>
      <p:ext uri="{BB962C8B-B14F-4D97-AF65-F5344CB8AC3E}">
        <p14:creationId xmlns:p14="http://schemas.microsoft.com/office/powerpoint/2010/main" val="308108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latin typeface="Times New Roman" panose="02020603050405020304" pitchFamily="18" charset="0"/>
              </a:rPr>
              <a:t>The next proposal the committee drafted was 19-209 and it addressed edits for sections of @.02 Shellfish Related Illnesses Associated with </a:t>
            </a:r>
            <a:r>
              <a:rPr lang="en-US" sz="1200" b="1" i="1" dirty="0">
                <a:latin typeface="Times New Roman" panose="02020603050405020304" pitchFamily="18" charset="0"/>
              </a:rPr>
              <a:t>Vibrio parahaemolyticus (</a:t>
            </a:r>
            <a:r>
              <a:rPr lang="en-US" sz="1200" b="1" i="1" dirty="0" err="1">
                <a:latin typeface="Times New Roman" panose="02020603050405020304" pitchFamily="18" charset="0"/>
              </a:rPr>
              <a:t>V.p.</a:t>
            </a:r>
            <a:r>
              <a:rPr lang="en-US" sz="1200" b="1" i="1" dirty="0">
                <a:latin typeface="Times New Roman" panose="02020603050405020304" pitchFamily="18" charset="0"/>
              </a:rPr>
              <a:t>)</a:t>
            </a:r>
          </a:p>
          <a:p>
            <a:pPr marL="342900" indent="-342900">
              <a:buFont typeface="Arial" panose="020B0604020202020204" pitchFamily="34" charset="0"/>
              <a:buChar char="•"/>
            </a:pPr>
            <a:endParaRPr lang="en-US" sz="1200" b="1" i="1" dirty="0">
              <a:latin typeface="Times New Roman" panose="02020603050405020304" pitchFamily="18" charset="0"/>
            </a:endParaRPr>
          </a:p>
          <a:p>
            <a:r>
              <a:rPr lang="en-US" dirty="0"/>
              <a:t>The major addition here by the committee was that States are not expected to close growing areas if illnesses are more than 60 days post harvest when reported.  Task force added “or when environmental parameters have changed or monitoring indicates the V.p. risk is reduced”.  </a:t>
            </a:r>
          </a:p>
        </p:txBody>
      </p:sp>
      <p:sp>
        <p:nvSpPr>
          <p:cNvPr id="4" name="Slide Number Placeholder 3"/>
          <p:cNvSpPr>
            <a:spLocks noGrp="1"/>
          </p:cNvSpPr>
          <p:nvPr>
            <p:ph type="sldNum" sz="quarter" idx="5"/>
          </p:nvPr>
        </p:nvSpPr>
        <p:spPr/>
        <p:txBody>
          <a:bodyPr/>
          <a:lstStyle/>
          <a:p>
            <a:fld id="{D05F6586-1108-4BDA-9590-95433CB7BC4F}" type="slidenum">
              <a:rPr lang="en-US" smtClean="0"/>
              <a:t>14</a:t>
            </a:fld>
            <a:endParaRPr lang="en-US"/>
          </a:p>
        </p:txBody>
      </p:sp>
    </p:spTree>
    <p:extLst>
      <p:ext uri="{BB962C8B-B14F-4D97-AF65-F5344CB8AC3E}">
        <p14:creationId xmlns:p14="http://schemas.microsoft.com/office/powerpoint/2010/main" val="275521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tiered approach remained the same. The next major changes occurred in @.02 A (4). Rather than a 24 hour time for investigations like @ .01, @ .02 allows 72 hours for the investigation. As there are typically issues with coordination of sporadic case counting 72 hours was a period of time agreed on by the committee that was reasonable to complete the investigation.  a and b were added by task force. </a:t>
            </a:r>
          </a:p>
          <a:p>
            <a:endParaRPr lang="en-US" dirty="0"/>
          </a:p>
        </p:txBody>
      </p:sp>
      <p:sp>
        <p:nvSpPr>
          <p:cNvPr id="4" name="Slide Number Placeholder 3"/>
          <p:cNvSpPr>
            <a:spLocks noGrp="1"/>
          </p:cNvSpPr>
          <p:nvPr>
            <p:ph type="sldNum" sz="quarter" idx="5"/>
          </p:nvPr>
        </p:nvSpPr>
        <p:spPr/>
        <p:txBody>
          <a:bodyPr/>
          <a:lstStyle/>
          <a:p>
            <a:fld id="{D05F6586-1108-4BDA-9590-95433CB7BC4F}" type="slidenum">
              <a:rPr lang="en-US" smtClean="0"/>
              <a:t>15</a:t>
            </a:fld>
            <a:endParaRPr lang="en-US"/>
          </a:p>
        </p:txBody>
      </p:sp>
    </p:spTree>
    <p:extLst>
      <p:ext uri="{BB962C8B-B14F-4D97-AF65-F5344CB8AC3E}">
        <p14:creationId xmlns:p14="http://schemas.microsoft.com/office/powerpoint/2010/main" val="219613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part 1. once again, just like in @ .01 when the growing area is not the issue, there is no reason to close it. 5 deals with notification of ISSC and specialists and determining if recall is appropriate.  There is a part “C”. </a:t>
            </a:r>
          </a:p>
        </p:txBody>
      </p:sp>
      <p:sp>
        <p:nvSpPr>
          <p:cNvPr id="4" name="Slide Number Placeholder 3"/>
          <p:cNvSpPr>
            <a:spLocks noGrp="1"/>
          </p:cNvSpPr>
          <p:nvPr>
            <p:ph type="sldNum" sz="quarter" idx="5"/>
          </p:nvPr>
        </p:nvSpPr>
        <p:spPr/>
        <p:txBody>
          <a:bodyPr/>
          <a:lstStyle/>
          <a:p>
            <a:fld id="{D05F6586-1108-4BDA-9590-95433CB7BC4F}" type="slidenum">
              <a:rPr lang="en-US" smtClean="0"/>
              <a:t>16</a:t>
            </a:fld>
            <a:endParaRPr lang="en-US"/>
          </a:p>
        </p:txBody>
      </p:sp>
    </p:spTree>
    <p:extLst>
      <p:ext uri="{BB962C8B-B14F-4D97-AF65-F5344CB8AC3E}">
        <p14:creationId xmlns:p14="http://schemas.microsoft.com/office/powerpoint/2010/main" val="2200576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clarification of notification requirements. ISSC has bulk of responsibility for notification and maintaining an inventory of closure and recall information. </a:t>
            </a:r>
          </a:p>
        </p:txBody>
      </p:sp>
      <p:sp>
        <p:nvSpPr>
          <p:cNvPr id="4" name="Slide Number Placeholder 3"/>
          <p:cNvSpPr>
            <a:spLocks noGrp="1"/>
          </p:cNvSpPr>
          <p:nvPr>
            <p:ph type="sldNum" sz="quarter" idx="5"/>
          </p:nvPr>
        </p:nvSpPr>
        <p:spPr/>
        <p:txBody>
          <a:bodyPr/>
          <a:lstStyle/>
          <a:p>
            <a:fld id="{D05F6586-1108-4BDA-9590-95433CB7BC4F}" type="slidenum">
              <a:rPr lang="en-US" smtClean="0"/>
              <a:t>17</a:t>
            </a:fld>
            <a:endParaRPr lang="en-US"/>
          </a:p>
        </p:txBody>
      </p:sp>
    </p:spTree>
    <p:extLst>
      <p:ext uri="{BB962C8B-B14F-4D97-AF65-F5344CB8AC3E}">
        <p14:creationId xmlns:p14="http://schemas.microsoft.com/office/powerpoint/2010/main" val="1044092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a lot happened here…. The requirements aren’t that different, but I want to make sure it is clear. The growing areas close based on the three tiered requirements. The closure times lines are included in this chapter and are dependent on illness counts and timeframes. #6 is describing the actions taken in addition to closure. The items crossed out were eliminated in task force. (b) was deemed redundant as the closure requirements are included in the chapter. D was eliminated and replaced with the previous requirement of closure when sporadic cases exceed ten (10) illnesses within a thirty (30) day period from the implicated area or four (4) or more cases from a single harvest date.</a:t>
            </a:r>
          </a:p>
        </p:txBody>
      </p:sp>
      <p:sp>
        <p:nvSpPr>
          <p:cNvPr id="4" name="Slide Number Placeholder 3"/>
          <p:cNvSpPr>
            <a:spLocks noGrp="1"/>
          </p:cNvSpPr>
          <p:nvPr>
            <p:ph type="sldNum" sz="quarter" idx="5"/>
          </p:nvPr>
        </p:nvSpPr>
        <p:spPr/>
        <p:txBody>
          <a:bodyPr/>
          <a:lstStyle/>
          <a:p>
            <a:fld id="{D05F6586-1108-4BDA-9590-95433CB7BC4F}" type="slidenum">
              <a:rPr lang="en-US" smtClean="0"/>
              <a:t>18</a:t>
            </a:fld>
            <a:endParaRPr lang="en-US"/>
          </a:p>
        </p:txBody>
      </p:sp>
    </p:spTree>
    <p:extLst>
      <p:ext uri="{BB962C8B-B14F-4D97-AF65-F5344CB8AC3E}">
        <p14:creationId xmlns:p14="http://schemas.microsoft.com/office/powerpoint/2010/main" val="52611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F6586-1108-4BDA-9590-95433CB7BC4F}" type="slidenum">
              <a:rPr lang="en-US" smtClean="0"/>
              <a:t>19</a:t>
            </a:fld>
            <a:endParaRPr lang="en-US"/>
          </a:p>
        </p:txBody>
      </p:sp>
    </p:spTree>
    <p:extLst>
      <p:ext uri="{BB962C8B-B14F-4D97-AF65-F5344CB8AC3E}">
        <p14:creationId xmlns:p14="http://schemas.microsoft.com/office/powerpoint/2010/main" val="3106622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is the language the committee put together to deal with multisource cases. This is the first language the conference has really had to deal with a very difficult situation.  </a:t>
            </a:r>
          </a:p>
        </p:txBody>
      </p:sp>
      <p:sp>
        <p:nvSpPr>
          <p:cNvPr id="4" name="Slide Number Placeholder 3"/>
          <p:cNvSpPr>
            <a:spLocks noGrp="1"/>
          </p:cNvSpPr>
          <p:nvPr>
            <p:ph type="sldNum" sz="quarter" idx="5"/>
          </p:nvPr>
        </p:nvSpPr>
        <p:spPr/>
        <p:txBody>
          <a:bodyPr/>
          <a:lstStyle/>
          <a:p>
            <a:fld id="{D05F6586-1108-4BDA-9590-95433CB7BC4F}" type="slidenum">
              <a:rPr lang="en-US" smtClean="0"/>
              <a:t>20</a:t>
            </a:fld>
            <a:endParaRPr lang="en-US"/>
          </a:p>
        </p:txBody>
      </p:sp>
    </p:spTree>
    <p:extLst>
      <p:ext uri="{BB962C8B-B14F-4D97-AF65-F5344CB8AC3E}">
        <p14:creationId xmlns:p14="http://schemas.microsoft.com/office/powerpoint/2010/main" val="242489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topics were identified from a training needs survey disseminated to states. Two topics were selected by the ISSC Training Committee as presentations for regional meetings. This was one of the topics. Aquaculture – review of the new requirements in the aquaculture chapter, inspection requirements, and operation plan development, was also selected and will also be presented 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Illness outbreaks? It seems like this topic is discussed quite often. The 2019 conference had a number of proposals involving this Chapter. Why? In late 2018, 2 states requested clarification regarding State implementation of Chapter II. @.01 entitled Outbreak of Shellfish Related Illnesses. Both states cited ambiguities in the language requirement of the language of Chapter II. @.01. As a result the ISSC appointed members to a new committee: the Illness Outbreak Guidance Committee. The charge was to modify Chapter II. @.01 to address ambiguities by modifying the existing guidance document and if necessary, submitting proposals to change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August of 2018, the charge was completed and a memo went to the states with final clarifications and recommendations with the committees guidance for implementation of CH II.</a:t>
            </a:r>
          </a:p>
        </p:txBody>
      </p:sp>
      <p:sp>
        <p:nvSpPr>
          <p:cNvPr id="4" name="Slide Number Placeholder 3"/>
          <p:cNvSpPr>
            <a:spLocks noGrp="1"/>
          </p:cNvSpPr>
          <p:nvPr>
            <p:ph type="sldNum" sz="quarter" idx="5"/>
          </p:nvPr>
        </p:nvSpPr>
        <p:spPr/>
        <p:txBody>
          <a:bodyPr/>
          <a:lstStyle/>
          <a:p>
            <a:fld id="{D05F6586-1108-4BDA-9590-95433CB7BC4F}" type="slidenum">
              <a:rPr lang="en-US" smtClean="0"/>
              <a:t>2</a:t>
            </a:fld>
            <a:endParaRPr lang="en-US" dirty="0"/>
          </a:p>
        </p:txBody>
      </p:sp>
    </p:spTree>
    <p:extLst>
      <p:ext uri="{BB962C8B-B14F-4D97-AF65-F5344CB8AC3E}">
        <p14:creationId xmlns:p14="http://schemas.microsoft.com/office/powerpoint/2010/main" val="308937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number 8 was also added to deal with multisource cases…. It now states, after TFII, that if a single area is implicated then the authority should take an action.  And this was really it for 19-209. The rest of the changes were to move items that existed previously down to make room for the new items.  This was what the committee settled on for multisource language, and what TFII edited and the entire conference voted on and accepted. </a:t>
            </a:r>
          </a:p>
        </p:txBody>
      </p:sp>
      <p:sp>
        <p:nvSpPr>
          <p:cNvPr id="4" name="Slide Number Placeholder 3"/>
          <p:cNvSpPr>
            <a:spLocks noGrp="1"/>
          </p:cNvSpPr>
          <p:nvPr>
            <p:ph type="sldNum" sz="quarter" idx="5"/>
          </p:nvPr>
        </p:nvSpPr>
        <p:spPr/>
        <p:txBody>
          <a:bodyPr/>
          <a:lstStyle/>
          <a:p>
            <a:fld id="{D05F6586-1108-4BDA-9590-95433CB7BC4F}" type="slidenum">
              <a:rPr lang="en-US" smtClean="0"/>
              <a:t>21</a:t>
            </a:fld>
            <a:endParaRPr lang="en-US"/>
          </a:p>
        </p:txBody>
      </p:sp>
    </p:spTree>
    <p:extLst>
      <p:ext uri="{BB962C8B-B14F-4D97-AF65-F5344CB8AC3E}">
        <p14:creationId xmlns:p14="http://schemas.microsoft.com/office/powerpoint/2010/main" val="289262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19-210 went further providing more language on dealing with multi source outbreaks.  This section becomes a new C in Chapter II @ 01 and all other sections in 01 will be renumbered.  So, the changes we talked about in proposal 19-208 are in there, but they will have new numbers/letters.  This would all be in ‘red’ type as it is new language, but it’s hard to read, so I left it in black.  </a:t>
            </a:r>
          </a:p>
        </p:txBody>
      </p:sp>
      <p:sp>
        <p:nvSpPr>
          <p:cNvPr id="4" name="Slide Number Placeholder 3"/>
          <p:cNvSpPr>
            <a:spLocks noGrp="1"/>
          </p:cNvSpPr>
          <p:nvPr>
            <p:ph type="sldNum" sz="quarter" idx="5"/>
          </p:nvPr>
        </p:nvSpPr>
        <p:spPr/>
        <p:txBody>
          <a:bodyPr/>
          <a:lstStyle/>
          <a:p>
            <a:fld id="{D05F6586-1108-4BDA-9590-95433CB7BC4F}" type="slidenum">
              <a:rPr lang="en-US" smtClean="0"/>
              <a:t>22</a:t>
            </a:fld>
            <a:endParaRPr lang="en-US"/>
          </a:p>
        </p:txBody>
      </p:sp>
    </p:spTree>
    <p:extLst>
      <p:ext uri="{BB962C8B-B14F-4D97-AF65-F5344CB8AC3E}">
        <p14:creationId xmlns:p14="http://schemas.microsoft.com/office/powerpoint/2010/main" val="396992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19-210 went further providing more language on dealing with multi source outbreaks.  This section becomes a new C in Chapter II @ 01 and all other sections in 01 will be renumbered.  So, the changes we talked about in proposal 19-208 are in there, but they will have new numbers/letters.  </a:t>
            </a:r>
          </a:p>
        </p:txBody>
      </p:sp>
      <p:sp>
        <p:nvSpPr>
          <p:cNvPr id="4" name="Slide Number Placeholder 3"/>
          <p:cNvSpPr>
            <a:spLocks noGrp="1"/>
          </p:cNvSpPr>
          <p:nvPr>
            <p:ph type="sldNum" sz="quarter" idx="5"/>
          </p:nvPr>
        </p:nvSpPr>
        <p:spPr/>
        <p:txBody>
          <a:bodyPr/>
          <a:lstStyle/>
          <a:p>
            <a:fld id="{D05F6586-1108-4BDA-9590-95433CB7BC4F}" type="slidenum">
              <a:rPr lang="en-US" smtClean="0"/>
              <a:t>23</a:t>
            </a:fld>
            <a:endParaRPr lang="en-US"/>
          </a:p>
        </p:txBody>
      </p:sp>
    </p:spTree>
    <p:extLst>
      <p:ext uri="{BB962C8B-B14F-4D97-AF65-F5344CB8AC3E}">
        <p14:creationId xmlns:p14="http://schemas.microsoft.com/office/powerpoint/2010/main" val="4265777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19-210 went further providing more language on dealing with multi source outbreaks.  This section becomes a new C in Chapter II @ 01 and all other sections in 01 will be renumbered.  So, the changes we talked about in proposal 19-208 are in there, but they will have new numbers/letters.  </a:t>
            </a:r>
          </a:p>
        </p:txBody>
      </p:sp>
      <p:sp>
        <p:nvSpPr>
          <p:cNvPr id="4" name="Slide Number Placeholder 3"/>
          <p:cNvSpPr>
            <a:spLocks noGrp="1"/>
          </p:cNvSpPr>
          <p:nvPr>
            <p:ph type="sldNum" sz="quarter" idx="5"/>
          </p:nvPr>
        </p:nvSpPr>
        <p:spPr/>
        <p:txBody>
          <a:bodyPr/>
          <a:lstStyle/>
          <a:p>
            <a:fld id="{D05F6586-1108-4BDA-9590-95433CB7BC4F}" type="slidenum">
              <a:rPr lang="en-US" smtClean="0"/>
              <a:t>24</a:t>
            </a:fld>
            <a:endParaRPr lang="en-US"/>
          </a:p>
        </p:txBody>
      </p:sp>
    </p:spTree>
    <p:extLst>
      <p:ext uri="{BB962C8B-B14F-4D97-AF65-F5344CB8AC3E}">
        <p14:creationId xmlns:p14="http://schemas.microsoft.com/office/powerpoint/2010/main" val="2524811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19-210 went further providing more language on dealing with multi source outbreaks.  This section becomes a new C in Chapter II @ 01 and all other sections in 01 will be renumbered.  So, the changes we talked about in proposal 19-208 are in there, but they will have new numbers/letters.  </a:t>
            </a:r>
          </a:p>
        </p:txBody>
      </p:sp>
      <p:sp>
        <p:nvSpPr>
          <p:cNvPr id="4" name="Slide Number Placeholder 3"/>
          <p:cNvSpPr>
            <a:spLocks noGrp="1"/>
          </p:cNvSpPr>
          <p:nvPr>
            <p:ph type="sldNum" sz="quarter" idx="5"/>
          </p:nvPr>
        </p:nvSpPr>
        <p:spPr/>
        <p:txBody>
          <a:bodyPr/>
          <a:lstStyle/>
          <a:p>
            <a:fld id="{D05F6586-1108-4BDA-9590-95433CB7BC4F}" type="slidenum">
              <a:rPr lang="en-US" smtClean="0"/>
              <a:t>25</a:t>
            </a:fld>
            <a:endParaRPr lang="en-US"/>
          </a:p>
        </p:txBody>
      </p:sp>
    </p:spTree>
    <p:extLst>
      <p:ext uri="{BB962C8B-B14F-4D97-AF65-F5344CB8AC3E}">
        <p14:creationId xmlns:p14="http://schemas.microsoft.com/office/powerpoint/2010/main" val="140444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19-210 went further providing more language on dealing with multi source outbreaks.  This section becomes a new C in Chapter II @ 01 and all other sections in 01 will be renumbered.  So, the changes we talked about in proposal 19-208 are in there, but they will have new numbers/letters.  </a:t>
            </a:r>
          </a:p>
        </p:txBody>
      </p:sp>
      <p:sp>
        <p:nvSpPr>
          <p:cNvPr id="4" name="Slide Number Placeholder 3"/>
          <p:cNvSpPr>
            <a:spLocks noGrp="1"/>
          </p:cNvSpPr>
          <p:nvPr>
            <p:ph type="sldNum" sz="quarter" idx="5"/>
          </p:nvPr>
        </p:nvSpPr>
        <p:spPr/>
        <p:txBody>
          <a:bodyPr/>
          <a:lstStyle/>
          <a:p>
            <a:fld id="{D05F6586-1108-4BDA-9590-95433CB7BC4F}" type="slidenum">
              <a:rPr lang="en-US" smtClean="0"/>
              <a:t>26</a:t>
            </a:fld>
            <a:endParaRPr lang="en-US"/>
          </a:p>
        </p:txBody>
      </p:sp>
    </p:spTree>
    <p:extLst>
      <p:ext uri="{BB962C8B-B14F-4D97-AF65-F5344CB8AC3E}">
        <p14:creationId xmlns:p14="http://schemas.microsoft.com/office/powerpoint/2010/main" val="3270351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ways to improve reporting? Improving trackback efficiency. We have no real changes however, what can we do to make this go as smoothly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snags that happen during investigations? Many investigations end because the retailer didn’t keep the tags, dates may not be clear, and shellfish may be comingled at retail. They don’t know what shellfish was served when. The investigators are unable to determine any information, and without the ability to accurately identify sources attribution is difficult. Thus illnesses may continue.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a:t>
            </a:r>
            <a:r>
              <a:rPr lang="en-US" baseline="0" dirty="0"/>
              <a:t> c</a:t>
            </a:r>
            <a:r>
              <a:rPr lang="en-US" dirty="0"/>
              <a:t>an we meet the existing timelines and if they can’t be met, what do we need to do to better facilitate the goal of protecting public health? </a:t>
            </a:r>
            <a:r>
              <a:rPr lang="en-US" dirty="0" err="1"/>
              <a:t>Isnt</a:t>
            </a:r>
            <a:r>
              <a:rPr lang="en-US" dirty="0"/>
              <a:t> that the million dollar question. For</a:t>
            </a:r>
            <a:r>
              <a:rPr lang="en-US" baseline="0" dirty="0"/>
              <a:t> Noro and other human pathogens, it is clear there is an immediate response, the same is true with biotoxins, action is immediate. With vibrio, there Control plan adjustments made the success of which are often not evidenced until the following season. But for all three, the one thing that determines how smoothly actions are implemented is communication between states and state and federal partners. </a:t>
            </a:r>
            <a:endParaRPr lang="en-US" dirty="0"/>
          </a:p>
        </p:txBody>
      </p:sp>
      <p:sp>
        <p:nvSpPr>
          <p:cNvPr id="4" name="Slide Number Placeholder 3"/>
          <p:cNvSpPr>
            <a:spLocks noGrp="1"/>
          </p:cNvSpPr>
          <p:nvPr>
            <p:ph type="sldNum" sz="quarter" idx="5"/>
          </p:nvPr>
        </p:nvSpPr>
        <p:spPr/>
        <p:txBody>
          <a:bodyPr/>
          <a:lstStyle/>
          <a:p>
            <a:fld id="{D05F6586-1108-4BDA-9590-95433CB7BC4F}" type="slidenum">
              <a:rPr lang="en-US" smtClean="0"/>
              <a:t>28</a:t>
            </a:fld>
            <a:endParaRPr lang="en-US"/>
          </a:p>
        </p:txBody>
      </p:sp>
    </p:spTree>
    <p:extLst>
      <p:ext uri="{BB962C8B-B14F-4D97-AF65-F5344CB8AC3E}">
        <p14:creationId xmlns:p14="http://schemas.microsoft.com/office/powerpoint/2010/main" val="103710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5F6586-1108-4BDA-9590-95433CB7BC4F}" type="slidenum">
              <a:rPr lang="en-US" smtClean="0"/>
              <a:t>29</a:t>
            </a:fld>
            <a:endParaRPr lang="en-US"/>
          </a:p>
        </p:txBody>
      </p:sp>
    </p:spTree>
    <p:extLst>
      <p:ext uri="{BB962C8B-B14F-4D97-AF65-F5344CB8AC3E}">
        <p14:creationId xmlns:p14="http://schemas.microsoft.com/office/powerpoint/2010/main" val="3584941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FDA (CFSAN and OSCP) are moving toward a Chapter II, Risk Assessment Risk Management Program Element Review, that work is not yet complete.  In 2020, the Chapter II requirements will be evaluated as in the past, during the P&amp;S and GA PEERs.  Note:  Details on the move to a CH II eval will be part of the FDA/OSCP update.  Didn’t want to get bogged down here with that detail.</a:t>
            </a:r>
          </a:p>
        </p:txBody>
      </p:sp>
      <p:sp>
        <p:nvSpPr>
          <p:cNvPr id="4" name="Slide Number Placeholder 3"/>
          <p:cNvSpPr>
            <a:spLocks noGrp="1"/>
          </p:cNvSpPr>
          <p:nvPr>
            <p:ph type="sldNum" sz="quarter" idx="5"/>
          </p:nvPr>
        </p:nvSpPr>
        <p:spPr/>
        <p:txBody>
          <a:bodyPr/>
          <a:lstStyle/>
          <a:p>
            <a:fld id="{D05F6586-1108-4BDA-9590-95433CB7BC4F}" type="slidenum">
              <a:rPr lang="en-US" smtClean="0"/>
              <a:t>30</a:t>
            </a:fld>
            <a:endParaRPr lang="en-US"/>
          </a:p>
        </p:txBody>
      </p:sp>
    </p:spTree>
    <p:extLst>
      <p:ext uri="{BB962C8B-B14F-4D97-AF65-F5344CB8AC3E}">
        <p14:creationId xmlns:p14="http://schemas.microsoft.com/office/powerpoint/2010/main" val="284179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portions of the MO are evaluated under each of the Program element Evaluations.</a:t>
            </a:r>
          </a:p>
        </p:txBody>
      </p:sp>
      <p:sp>
        <p:nvSpPr>
          <p:cNvPr id="4" name="Slide Number Placeholder 3"/>
          <p:cNvSpPr>
            <a:spLocks noGrp="1"/>
          </p:cNvSpPr>
          <p:nvPr>
            <p:ph type="sldNum" sz="quarter" idx="5"/>
          </p:nvPr>
        </p:nvSpPr>
        <p:spPr/>
        <p:txBody>
          <a:bodyPr/>
          <a:lstStyle/>
          <a:p>
            <a:fld id="{D05F6586-1108-4BDA-9590-95433CB7BC4F}" type="slidenum">
              <a:rPr lang="en-US" smtClean="0"/>
              <a:t>31</a:t>
            </a:fld>
            <a:endParaRPr lang="en-US"/>
          </a:p>
        </p:txBody>
      </p:sp>
    </p:spTree>
    <p:extLst>
      <p:ext uri="{BB962C8B-B14F-4D97-AF65-F5344CB8AC3E}">
        <p14:creationId xmlns:p14="http://schemas.microsoft.com/office/powerpoint/2010/main" val="143544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So today we will discuss what </a:t>
            </a:r>
            <a:r>
              <a:rPr lang="en-US" strike="noStrike" dirty="0" err="1"/>
              <a:t>ChII</a:t>
            </a:r>
            <a:r>
              <a:rPr lang="en-US" strike="noStrike" dirty="0"/>
              <a:t> actually states, what changes have been proposed, what changes have been made, and what the changes mean for illness investigations and reporting under the NSSP for all parties involved. </a:t>
            </a:r>
          </a:p>
          <a:p>
            <a:endParaRPr lang="en-US" dirty="0"/>
          </a:p>
        </p:txBody>
      </p:sp>
      <p:sp>
        <p:nvSpPr>
          <p:cNvPr id="4" name="Slide Number Placeholder 3"/>
          <p:cNvSpPr>
            <a:spLocks noGrp="1"/>
          </p:cNvSpPr>
          <p:nvPr>
            <p:ph type="sldNum" sz="quarter" idx="10"/>
          </p:nvPr>
        </p:nvSpPr>
        <p:spPr/>
        <p:txBody>
          <a:bodyPr/>
          <a:lstStyle/>
          <a:p>
            <a:fld id="{D05F6586-1108-4BDA-9590-95433CB7BC4F}" type="slidenum">
              <a:rPr lang="en-US" smtClean="0"/>
              <a:t>3</a:t>
            </a:fld>
            <a:endParaRPr lang="en-US"/>
          </a:p>
        </p:txBody>
      </p:sp>
    </p:spTree>
    <p:extLst>
      <p:ext uri="{BB962C8B-B14F-4D97-AF65-F5344CB8AC3E}">
        <p14:creationId xmlns:p14="http://schemas.microsoft.com/office/powerpoint/2010/main" val="3232910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sections are also evaluated related to illness response, but are not in Chapter II</a:t>
            </a:r>
          </a:p>
        </p:txBody>
      </p:sp>
      <p:sp>
        <p:nvSpPr>
          <p:cNvPr id="4" name="Slide Number Placeholder 3"/>
          <p:cNvSpPr>
            <a:spLocks noGrp="1"/>
          </p:cNvSpPr>
          <p:nvPr>
            <p:ph type="sldNum" sz="quarter" idx="5"/>
          </p:nvPr>
        </p:nvSpPr>
        <p:spPr/>
        <p:txBody>
          <a:bodyPr/>
          <a:lstStyle/>
          <a:p>
            <a:fld id="{D05F6586-1108-4BDA-9590-95433CB7BC4F}" type="slidenum">
              <a:rPr lang="en-US" smtClean="0"/>
              <a:t>32</a:t>
            </a:fld>
            <a:endParaRPr lang="en-US"/>
          </a:p>
        </p:txBody>
      </p:sp>
    </p:spTree>
    <p:extLst>
      <p:ext uri="{BB962C8B-B14F-4D97-AF65-F5344CB8AC3E}">
        <p14:creationId xmlns:p14="http://schemas.microsoft.com/office/powerpoint/2010/main" val="2865727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records that will be reviewed as part of the evaluation.</a:t>
            </a:r>
          </a:p>
        </p:txBody>
      </p:sp>
      <p:sp>
        <p:nvSpPr>
          <p:cNvPr id="4" name="Slide Number Placeholder 3"/>
          <p:cNvSpPr>
            <a:spLocks noGrp="1"/>
          </p:cNvSpPr>
          <p:nvPr>
            <p:ph type="sldNum" sz="quarter" idx="5"/>
          </p:nvPr>
        </p:nvSpPr>
        <p:spPr/>
        <p:txBody>
          <a:bodyPr/>
          <a:lstStyle/>
          <a:p>
            <a:fld id="{D05F6586-1108-4BDA-9590-95433CB7BC4F}" type="slidenum">
              <a:rPr lang="en-US" smtClean="0"/>
              <a:t>33</a:t>
            </a:fld>
            <a:endParaRPr lang="en-US"/>
          </a:p>
        </p:txBody>
      </p:sp>
    </p:spTree>
    <p:extLst>
      <p:ext uri="{BB962C8B-B14F-4D97-AF65-F5344CB8AC3E}">
        <p14:creationId xmlns:p14="http://schemas.microsoft.com/office/powerpoint/2010/main" val="248145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is a summary of items that have changes and items that have stayed the same. Although some of the proposals, as I explained changed some very important language, the document the committee composed in 2018 as a result of the two States requesting clarification regarding State implementation of Chapter II. @.01 is still available. If anyone would like this document I have copies available at this time. Does anyone have any questions?</a:t>
            </a:r>
          </a:p>
        </p:txBody>
      </p:sp>
      <p:sp>
        <p:nvSpPr>
          <p:cNvPr id="4" name="Slide Number Placeholder 3"/>
          <p:cNvSpPr>
            <a:spLocks noGrp="1"/>
          </p:cNvSpPr>
          <p:nvPr>
            <p:ph type="sldNum" sz="quarter" idx="10"/>
          </p:nvPr>
        </p:nvSpPr>
        <p:spPr/>
        <p:txBody>
          <a:bodyPr/>
          <a:lstStyle/>
          <a:p>
            <a:fld id="{D05F6586-1108-4BDA-9590-95433CB7BC4F}" type="slidenum">
              <a:rPr lang="en-US" smtClean="0"/>
              <a:t>34</a:t>
            </a:fld>
            <a:endParaRPr lang="en-US"/>
          </a:p>
        </p:txBody>
      </p:sp>
    </p:spTree>
    <p:extLst>
      <p:ext uri="{BB962C8B-B14F-4D97-AF65-F5344CB8AC3E}">
        <p14:creationId xmlns:p14="http://schemas.microsoft.com/office/powerpoint/2010/main" val="62315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types of illnesses the NSSP has to control are varied</a:t>
            </a:r>
            <a:r>
              <a:rPr lang="en-US" baseline="0" dirty="0"/>
              <a:t> and significant. They range from infections to intoxications. They can  be associated with fecal waste, like the  ones cause by bacterial pathogens, such as THYPHOID, SALMONELLOSIS and CHOLERA. They can be Naturally occurring like </a:t>
            </a:r>
            <a:r>
              <a:rPr lang="en-US" baseline="0" dirty="0" err="1"/>
              <a:t>Vv</a:t>
            </a:r>
            <a:r>
              <a:rPr lang="en-US" baseline="0" dirty="0"/>
              <a:t> and </a:t>
            </a:r>
            <a:r>
              <a:rPr lang="en-US" baseline="0" dirty="0" err="1"/>
              <a:t>Vp</a:t>
            </a:r>
            <a:r>
              <a:rPr lang="en-US" baseline="0" dirty="0"/>
              <a:t>. And they can also be biotoxins associated with phytoplankton, like PSP, ASP, DSP and NSP. Thankfully intoxications are extremely rare under the NSSP. </a:t>
            </a:r>
            <a:endParaRPr lang="en-US" dirty="0"/>
          </a:p>
        </p:txBody>
      </p:sp>
      <p:sp>
        <p:nvSpPr>
          <p:cNvPr id="4" name="Slide Number Placeholder 3"/>
          <p:cNvSpPr>
            <a:spLocks noGrp="1"/>
          </p:cNvSpPr>
          <p:nvPr>
            <p:ph type="sldNum" sz="quarter" idx="10"/>
          </p:nvPr>
        </p:nvSpPr>
        <p:spPr/>
        <p:txBody>
          <a:bodyPr/>
          <a:lstStyle/>
          <a:p>
            <a:fld id="{D05F6586-1108-4BDA-9590-95433CB7BC4F}" type="slidenum">
              <a:rPr lang="en-US" smtClean="0"/>
              <a:t>4</a:t>
            </a:fld>
            <a:endParaRPr lang="en-US"/>
          </a:p>
        </p:txBody>
      </p:sp>
    </p:spTree>
    <p:extLst>
      <p:ext uri="{BB962C8B-B14F-4D97-AF65-F5344CB8AC3E}">
        <p14:creationId xmlns:p14="http://schemas.microsoft.com/office/powerpoint/2010/main" val="242869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final language in Chapter II @ 01 A after the proposed changes are made.  There are 3 significant changes:</a:t>
            </a:r>
          </a:p>
          <a:p>
            <a:endParaRPr lang="en-US" dirty="0"/>
          </a:p>
          <a:p>
            <a:r>
              <a:rPr lang="en-US" dirty="0"/>
              <a:t>First change:  Eliminated ‘Each Consumer’s’ from (1) and left it as they will review the food history</a:t>
            </a:r>
          </a:p>
          <a:p>
            <a:r>
              <a:rPr lang="en-US" dirty="0"/>
              <a:t>Second change:  Eliminated the shellfish handling practices by the consumer and/or retailer.  This is not relevant and isn’t something that is usually investigated by the Authority.  Local health inspectors do that work.</a:t>
            </a:r>
          </a:p>
          <a:p>
            <a:r>
              <a:rPr lang="en-US" dirty="0"/>
              <a:t>Third change:  The original language stated that the “Authority shall determine whether an epidemiological association exists between the illness and the shellfish consumption:.  The new language removes “Authority” and replaced it with “will be made by the state or local epidemiologist in the state in which the outbreak occurs:”.  This clarifies that the Epidemiologist makes the link, not the Authority.  </a:t>
            </a:r>
          </a:p>
          <a:p>
            <a:endParaRPr lang="en-US" dirty="0"/>
          </a:p>
          <a:p>
            <a:r>
              <a:rPr lang="en-US" dirty="0"/>
              <a:t>. Epidemiologists determine the epi link. </a:t>
            </a:r>
          </a:p>
          <a:p>
            <a:endParaRPr lang="en-US" dirty="0"/>
          </a:p>
          <a:p>
            <a:r>
              <a:rPr lang="en-US" dirty="0"/>
              <a:t>Everyone got it? We will do the next section…. </a:t>
            </a:r>
          </a:p>
        </p:txBody>
      </p:sp>
      <p:sp>
        <p:nvSpPr>
          <p:cNvPr id="4" name="Slide Number Placeholder 3"/>
          <p:cNvSpPr>
            <a:spLocks noGrp="1"/>
          </p:cNvSpPr>
          <p:nvPr>
            <p:ph type="sldNum" sz="quarter" idx="10"/>
          </p:nvPr>
        </p:nvSpPr>
        <p:spPr/>
        <p:txBody>
          <a:bodyPr/>
          <a:lstStyle/>
          <a:p>
            <a:fld id="{D05F6586-1108-4BDA-9590-95433CB7BC4F}" type="slidenum">
              <a:rPr lang="en-US" smtClean="0"/>
              <a:t>6</a:t>
            </a:fld>
            <a:endParaRPr lang="en-US"/>
          </a:p>
        </p:txBody>
      </p:sp>
    </p:spTree>
    <p:extLst>
      <p:ext uri="{BB962C8B-B14F-4D97-AF65-F5344CB8AC3E}">
        <p14:creationId xmlns:p14="http://schemas.microsoft.com/office/powerpoint/2010/main" val="45078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changed in section B? Let’s try additions in red to stand out. </a:t>
            </a:r>
          </a:p>
          <a:p>
            <a:endParaRPr lang="en-US" dirty="0"/>
          </a:p>
          <a:p>
            <a:r>
              <a:rPr lang="en-US" dirty="0"/>
              <a:t>Well once again the Authority was removed and epidemiologists will be responsible for determining the epi link.  Recall language was removed from this section. Determination language was included.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5F6586-1108-4BDA-9590-95433CB7BC4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82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section C….. What changed here and what does C actually deal with? So part C is all about what happens when the outbreak is attributed to the growing area.</a:t>
            </a:r>
          </a:p>
          <a:p>
            <a:endParaRPr lang="en-US" dirty="0"/>
          </a:p>
          <a:p>
            <a:r>
              <a:rPr lang="en-US" dirty="0" err="1"/>
              <a:t>Sooo</a:t>
            </a:r>
            <a:r>
              <a:rPr lang="en-US" dirty="0"/>
              <a:t> part C has not changed much. The only edits here are clarification: language was edited to specifically say authorities will determine when an outbreak is not post harvest contamination and when a recall is appropriate. This was previously insinuated by the language and the expectation, but not stated directly. Now it is.</a:t>
            </a:r>
          </a:p>
        </p:txBody>
      </p:sp>
      <p:sp>
        <p:nvSpPr>
          <p:cNvPr id="4" name="Slide Number Placeholder 3"/>
          <p:cNvSpPr>
            <a:spLocks noGrp="1"/>
          </p:cNvSpPr>
          <p:nvPr>
            <p:ph type="sldNum" sz="quarter" idx="5"/>
          </p:nvPr>
        </p:nvSpPr>
        <p:spPr/>
        <p:txBody>
          <a:bodyPr/>
          <a:lstStyle/>
          <a:p>
            <a:fld id="{D05F6586-1108-4BDA-9590-95433CB7BC4F}" type="slidenum">
              <a:rPr lang="en-US" smtClean="0"/>
              <a:t>8</a:t>
            </a:fld>
            <a:endParaRPr lang="en-US"/>
          </a:p>
        </p:txBody>
      </p:sp>
    </p:spTree>
    <p:extLst>
      <p:ext uri="{BB962C8B-B14F-4D97-AF65-F5344CB8AC3E}">
        <p14:creationId xmlns:p14="http://schemas.microsoft.com/office/powerpoint/2010/main" val="199679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next is part D of @.01 Outbreaks of Shellfish-Related Illness. This is the section related to outbreaks resulting from post harvest contamination. This focuses on recalls and communication with ISSC and FDA. The changes here clarify responsibility and timing. </a:t>
            </a:r>
          </a:p>
        </p:txBody>
      </p:sp>
      <p:sp>
        <p:nvSpPr>
          <p:cNvPr id="4" name="Slide Number Placeholder 3"/>
          <p:cNvSpPr>
            <a:spLocks noGrp="1"/>
          </p:cNvSpPr>
          <p:nvPr>
            <p:ph type="sldNum" sz="quarter" idx="5"/>
          </p:nvPr>
        </p:nvSpPr>
        <p:spPr/>
        <p:txBody>
          <a:bodyPr/>
          <a:lstStyle/>
          <a:p>
            <a:fld id="{D05F6586-1108-4BDA-9590-95433CB7BC4F}" type="slidenum">
              <a:rPr lang="en-US" smtClean="0"/>
              <a:t>9</a:t>
            </a:fld>
            <a:endParaRPr lang="en-US"/>
          </a:p>
        </p:txBody>
      </p:sp>
    </p:spTree>
    <p:extLst>
      <p:ext uri="{BB962C8B-B14F-4D97-AF65-F5344CB8AC3E}">
        <p14:creationId xmlns:p14="http://schemas.microsoft.com/office/powerpoint/2010/main" val="271761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E introduces the concept of the precautionary closure….. In number 1 there is reference to the concept of the precautionary closure. This allows State authorities to temporarily close growing waters while they investigate reports without fear they will be stuck waiting out the 21 day clock. There is also added language clarifying recall implementation. </a:t>
            </a:r>
          </a:p>
        </p:txBody>
      </p:sp>
      <p:sp>
        <p:nvSpPr>
          <p:cNvPr id="4" name="Slide Number Placeholder 3"/>
          <p:cNvSpPr>
            <a:spLocks noGrp="1"/>
          </p:cNvSpPr>
          <p:nvPr>
            <p:ph type="sldNum" sz="quarter" idx="5"/>
          </p:nvPr>
        </p:nvSpPr>
        <p:spPr/>
        <p:txBody>
          <a:bodyPr/>
          <a:lstStyle/>
          <a:p>
            <a:fld id="{D05F6586-1108-4BDA-9590-95433CB7BC4F}" type="slidenum">
              <a:rPr lang="en-US" smtClean="0"/>
              <a:t>10</a:t>
            </a:fld>
            <a:endParaRPr lang="en-US"/>
          </a:p>
        </p:txBody>
      </p:sp>
    </p:spTree>
    <p:extLst>
      <p:ext uri="{BB962C8B-B14F-4D97-AF65-F5344CB8AC3E}">
        <p14:creationId xmlns:p14="http://schemas.microsoft.com/office/powerpoint/2010/main" val="339130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EA34B6-DF29-2744-A2E4-FC5E994CE827}"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396062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A34B6-DF29-2744-A2E4-FC5E994CE827}"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313586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A34B6-DF29-2744-A2E4-FC5E994CE827}"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344055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A34B6-DF29-2744-A2E4-FC5E994CE827}"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70623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A34B6-DF29-2744-A2E4-FC5E994CE827}"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300034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EA34B6-DF29-2744-A2E4-FC5E994CE827}"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423158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EA34B6-DF29-2744-A2E4-FC5E994CE827}"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426592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EA34B6-DF29-2744-A2E4-FC5E994CE827}"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426493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A34B6-DF29-2744-A2E4-FC5E994CE827}"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215987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A34B6-DF29-2744-A2E4-FC5E994CE827}"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39901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A34B6-DF29-2744-A2E4-FC5E994CE827}"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6D923-DF1E-A143-AD3E-9E6BEA21BDFF}" type="slidenum">
              <a:rPr lang="en-US" smtClean="0"/>
              <a:t>‹#›</a:t>
            </a:fld>
            <a:endParaRPr lang="en-US"/>
          </a:p>
        </p:txBody>
      </p:sp>
    </p:spTree>
    <p:extLst>
      <p:ext uri="{BB962C8B-B14F-4D97-AF65-F5344CB8AC3E}">
        <p14:creationId xmlns:p14="http://schemas.microsoft.com/office/powerpoint/2010/main" val="206782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fda.gov/seafoo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6977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717519"/>
            <a:ext cx="8229600" cy="34086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A34B6-DF29-2744-A2E4-FC5E994CE827}"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6D923-DF1E-A143-AD3E-9E6BEA21BDFF}" type="slidenum">
              <a:rPr lang="en-US" smtClean="0"/>
              <a:t>‹#›</a:t>
            </a:fld>
            <a:endParaRPr lang="en-US"/>
          </a:p>
        </p:txBody>
      </p:sp>
      <p:pic>
        <p:nvPicPr>
          <p:cNvPr id="8" name="Picture 7" descr="FDA_Swish_SeafoodXXX.png">
            <a:hlinkClick r:id="rId13"/>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822"/>
            <a:ext cx="9144000" cy="1371600"/>
          </a:xfrm>
          <a:prstGeom prst="rect">
            <a:avLst/>
          </a:prstGeom>
        </p:spPr>
      </p:pic>
    </p:spTree>
    <p:extLst>
      <p:ext uri="{BB962C8B-B14F-4D97-AF65-F5344CB8AC3E}">
        <p14:creationId xmlns:p14="http://schemas.microsoft.com/office/powerpoint/2010/main" val="3595743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Illness Outbreaks – An Overview and Interpretation of the 2019 Proposals</a:t>
            </a:r>
            <a:br>
              <a:rPr lang="en-US" dirty="0"/>
            </a:br>
            <a:r>
              <a:rPr lang="en-US" dirty="0"/>
              <a:t>Adopted Amending Chapter II:</a:t>
            </a:r>
          </a:p>
        </p:txBody>
      </p:sp>
      <p:sp>
        <p:nvSpPr>
          <p:cNvPr id="3" name="Subtitle 2"/>
          <p:cNvSpPr>
            <a:spLocks noGrp="1"/>
          </p:cNvSpPr>
          <p:nvPr>
            <p:ph type="subTitle" idx="1"/>
          </p:nvPr>
        </p:nvSpPr>
        <p:spPr/>
        <p:txBody>
          <a:bodyPr>
            <a:normAutofit/>
          </a:bodyPr>
          <a:lstStyle/>
          <a:p>
            <a:r>
              <a:rPr lang="en-US" dirty="0"/>
              <a:t>What has changed and what stayed the same.</a:t>
            </a:r>
          </a:p>
        </p:txBody>
      </p:sp>
    </p:spTree>
    <p:extLst>
      <p:ext uri="{BB962C8B-B14F-4D97-AF65-F5344CB8AC3E}">
        <p14:creationId xmlns:p14="http://schemas.microsoft.com/office/powerpoint/2010/main" val="175787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B5BD61-9D13-489F-9F2C-CAC2B28F1A46}"/>
              </a:ext>
            </a:extLst>
          </p:cNvPr>
          <p:cNvSpPr>
            <a:spLocks noGrp="1"/>
          </p:cNvSpPr>
          <p:nvPr>
            <p:ph idx="1"/>
          </p:nvPr>
        </p:nvSpPr>
        <p:spPr>
          <a:xfrm>
            <a:off x="457200" y="1568918"/>
            <a:ext cx="8229600" cy="4701624"/>
          </a:xfrm>
        </p:spPr>
        <p:txBody>
          <a:bodyPr>
            <a:normAutofit fontScale="70000" lnSpcReduction="20000"/>
          </a:bodyPr>
          <a:lstStyle/>
          <a:p>
            <a:pPr marL="0" indent="0">
              <a:buNone/>
            </a:pPr>
            <a:r>
              <a:rPr lang="en-US" dirty="0">
                <a:solidFill>
                  <a:srgbClr val="000000"/>
                </a:solidFill>
              </a:rPr>
              <a:t>E. When the Authority can not complete the determination outlined in Chapter II @.01 B within 24 hours, the Authority in the source state shall:</a:t>
            </a:r>
          </a:p>
          <a:p>
            <a:pPr marL="400050" lvl="1" indent="0">
              <a:buNone/>
            </a:pPr>
            <a:r>
              <a:rPr lang="en-US" dirty="0">
                <a:solidFill>
                  <a:srgbClr val="000000"/>
                </a:solidFill>
              </a:rPr>
              <a:t>(1) </a:t>
            </a:r>
            <a:r>
              <a:rPr lang="en-US" dirty="0">
                <a:solidFill>
                  <a:srgbClr val="FF0000"/>
                </a:solidFill>
              </a:rPr>
              <a:t>Immediately place the implicated portion(s) of the harvest area(s) in a precautionary closed status. </a:t>
            </a:r>
            <a:r>
              <a:rPr lang="en-US" dirty="0">
                <a:solidFill>
                  <a:srgbClr val="000000"/>
                </a:solidFill>
              </a:rPr>
              <a:t>Should the Authorities later determine that the illnesses are related to post harvest contamination, or mishandling, or harvesting from a closed area, the suspected growing area can be reopened.</a:t>
            </a:r>
          </a:p>
          <a:p>
            <a:pPr marL="400050" lvl="1" indent="0">
              <a:buNone/>
            </a:pPr>
            <a:r>
              <a:rPr lang="en-US" dirty="0">
                <a:solidFill>
                  <a:srgbClr val="FF0000"/>
                </a:solidFill>
              </a:rPr>
              <a:t>(2) </a:t>
            </a:r>
            <a:r>
              <a:rPr lang="en-US" strike="sngStrike" dirty="0"/>
              <a:t>Promptly initiate recall procedures consistent with the Recall Enforcement Policy, Title 21 CFR Part 7, when a recall is deemed appropriate by the Authority. The recall shall include all implicated products </a:t>
            </a:r>
            <a:r>
              <a:rPr lang="en-US" dirty="0">
                <a:solidFill>
                  <a:srgbClr val="FF0000"/>
                </a:solidFill>
              </a:rPr>
              <a:t>Promptly initiate recall procedures consistent with the Recall Enforcement Policy, Title 21 CFR Part 7, when the authority deems appropriate.</a:t>
            </a:r>
          </a:p>
          <a:p>
            <a:pPr marL="400050" lvl="1" indent="0">
              <a:buNone/>
            </a:pPr>
            <a:r>
              <a:rPr lang="en-US" dirty="0">
                <a:solidFill>
                  <a:srgbClr val="FF0000"/>
                </a:solidFill>
              </a:rPr>
              <a:t>(3)</a:t>
            </a:r>
            <a:r>
              <a:rPr lang="en-US" dirty="0"/>
              <a:t> </a:t>
            </a:r>
            <a:r>
              <a:rPr lang="en-US" strike="sngStrike" dirty="0"/>
              <a:t>(2) </a:t>
            </a:r>
            <a:r>
              <a:rPr lang="en-US" dirty="0">
                <a:solidFill>
                  <a:srgbClr val="FF0000"/>
                </a:solidFill>
              </a:rPr>
              <a:t>Promptly initiate recall procedures consistent with the Recall</a:t>
            </a:r>
          </a:p>
          <a:p>
            <a:pPr marL="400050" lvl="1" indent="0">
              <a:buNone/>
            </a:pPr>
            <a:r>
              <a:rPr lang="en-US" dirty="0">
                <a:solidFill>
                  <a:srgbClr val="FF0000"/>
                </a:solidFill>
              </a:rPr>
              <a:t>Enforcement Policy, Title 21 CFR Part 7, when the authority can document a rationale that a recall would be effective.</a:t>
            </a:r>
            <a:endParaRPr lang="en-US" dirty="0"/>
          </a:p>
        </p:txBody>
      </p:sp>
      <p:pic>
        <p:nvPicPr>
          <p:cNvPr id="4" name="Picture 3">
            <a:extLst>
              <a:ext uri="{FF2B5EF4-FFF2-40B4-BE49-F238E27FC236}">
                <a16:creationId xmlns:a16="http://schemas.microsoft.com/office/drawing/2014/main" xmlns="" id="{4160B3DF-6F99-4FAC-BAAC-F7A792455EE6}"/>
              </a:ext>
            </a:extLst>
          </p:cNvPr>
          <p:cNvPicPr>
            <a:picLocks noChangeAspect="1"/>
          </p:cNvPicPr>
          <p:nvPr/>
        </p:nvPicPr>
        <p:blipFill>
          <a:blip r:embed="rId3"/>
          <a:stretch>
            <a:fillRect/>
          </a:stretch>
        </p:blipFill>
        <p:spPr>
          <a:xfrm>
            <a:off x="5041487" y="955756"/>
            <a:ext cx="1505843" cy="749873"/>
          </a:xfrm>
          <a:prstGeom prst="rect">
            <a:avLst/>
          </a:prstGeom>
        </p:spPr>
      </p:pic>
    </p:spTree>
    <p:extLst>
      <p:ext uri="{BB962C8B-B14F-4D97-AF65-F5344CB8AC3E}">
        <p14:creationId xmlns:p14="http://schemas.microsoft.com/office/powerpoint/2010/main" val="123401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239E5D-3E3D-4DF0-A474-6BD96BE188B9}"/>
              </a:ext>
            </a:extLst>
          </p:cNvPr>
          <p:cNvSpPr>
            <a:spLocks noGrp="1"/>
          </p:cNvSpPr>
          <p:nvPr>
            <p:ph idx="1"/>
          </p:nvPr>
        </p:nvSpPr>
        <p:spPr>
          <a:xfrm>
            <a:off x="457200" y="1530416"/>
            <a:ext cx="8229600" cy="4870383"/>
          </a:xfrm>
        </p:spPr>
        <p:txBody>
          <a:bodyPr>
            <a:normAutofit fontScale="85000" lnSpcReduction="20000"/>
          </a:bodyPr>
          <a:lstStyle/>
          <a:p>
            <a:pPr marL="0" lvl="0" indent="0" defTabSz="914400" eaLnBrk="0" fontAlgn="base" hangingPunct="0">
              <a:spcBef>
                <a:spcPts val="0"/>
              </a:spcBef>
              <a:buClr>
                <a:srgbClr val="0BD0D9"/>
              </a:buClr>
              <a:buSzPct val="95000"/>
              <a:buNone/>
            </a:pPr>
            <a:r>
              <a:rPr lang="en-US" sz="2800" b="1" spc="10" dirty="0">
                <a:solidFill>
                  <a:prstClr val="black"/>
                </a:solidFill>
                <a:ea typeface="Times New Roman"/>
              </a:rPr>
              <a:t>Chapter II. Risk Assessment and Risk Management</a:t>
            </a:r>
          </a:p>
          <a:p>
            <a:pPr marL="0" lvl="0" indent="0" defTabSz="914400" eaLnBrk="0" fontAlgn="base" hangingPunct="0">
              <a:spcBef>
                <a:spcPts val="0"/>
              </a:spcBef>
              <a:buClr>
                <a:srgbClr val="0BD0D9"/>
              </a:buClr>
              <a:buSzPct val="95000"/>
              <a:buNone/>
            </a:pPr>
            <a:r>
              <a:rPr lang="en-US" sz="2800" b="1" spc="10" dirty="0">
                <a:solidFill>
                  <a:prstClr val="black"/>
                </a:solidFill>
                <a:ea typeface="Times New Roman"/>
              </a:rPr>
              <a:t>@.01</a:t>
            </a:r>
            <a:r>
              <a:rPr lang="en-US" sz="2800" b="1" spc="-10" dirty="0">
                <a:solidFill>
                  <a:prstClr val="black"/>
                </a:solidFill>
                <a:ea typeface="Times New Roman"/>
              </a:rPr>
              <a:t> </a:t>
            </a:r>
            <a:r>
              <a:rPr lang="en-US" sz="2800" b="1" spc="10" dirty="0">
                <a:solidFill>
                  <a:prstClr val="black"/>
                </a:solidFill>
                <a:ea typeface="Times New Roman"/>
              </a:rPr>
              <a:t>O</a:t>
            </a:r>
            <a:r>
              <a:rPr lang="en-US" sz="2800" b="1" spc="5" dirty="0">
                <a:solidFill>
                  <a:prstClr val="black"/>
                </a:solidFill>
                <a:ea typeface="Times New Roman"/>
              </a:rPr>
              <a:t>u</a:t>
            </a:r>
            <a:r>
              <a:rPr lang="en-US" sz="2800" b="1" spc="10" dirty="0">
                <a:solidFill>
                  <a:prstClr val="black"/>
                </a:solidFill>
                <a:ea typeface="Times New Roman"/>
              </a:rPr>
              <a:t>t</a:t>
            </a:r>
            <a:r>
              <a:rPr lang="en-US" sz="2800" b="1" spc="5" dirty="0">
                <a:solidFill>
                  <a:prstClr val="black"/>
                </a:solidFill>
                <a:ea typeface="Times New Roman"/>
              </a:rPr>
              <a:t>b</a:t>
            </a:r>
            <a:r>
              <a:rPr lang="en-US" sz="2800" b="1" spc="-30" dirty="0">
                <a:solidFill>
                  <a:prstClr val="black"/>
                </a:solidFill>
                <a:ea typeface="Times New Roman"/>
              </a:rPr>
              <a:t>r</a:t>
            </a:r>
            <a:r>
              <a:rPr lang="en-US" sz="2800" b="1" spc="-5" dirty="0">
                <a:solidFill>
                  <a:prstClr val="black"/>
                </a:solidFill>
                <a:ea typeface="Times New Roman"/>
              </a:rPr>
              <a:t>e</a:t>
            </a:r>
            <a:r>
              <a:rPr lang="en-US" sz="2800" b="1" spc="10" dirty="0">
                <a:solidFill>
                  <a:prstClr val="black"/>
                </a:solidFill>
                <a:ea typeface="Times New Roman"/>
              </a:rPr>
              <a:t>a</a:t>
            </a:r>
            <a:r>
              <a:rPr lang="en-US" sz="2800" b="1" spc="-20" dirty="0">
                <a:solidFill>
                  <a:prstClr val="black"/>
                </a:solidFill>
                <a:ea typeface="Times New Roman"/>
              </a:rPr>
              <a:t>k</a:t>
            </a:r>
            <a:r>
              <a:rPr lang="en-US" sz="2800" b="1" spc="10" dirty="0">
                <a:solidFill>
                  <a:prstClr val="black"/>
                </a:solidFill>
                <a:ea typeface="Times New Roman"/>
              </a:rPr>
              <a:t>s of</a:t>
            </a:r>
            <a:r>
              <a:rPr lang="en-US" sz="2800" b="1" spc="-5" dirty="0">
                <a:solidFill>
                  <a:prstClr val="black"/>
                </a:solidFill>
                <a:ea typeface="Times New Roman"/>
              </a:rPr>
              <a:t> </a:t>
            </a:r>
            <a:r>
              <a:rPr lang="en-US" sz="2800" b="1" spc="5" dirty="0">
                <a:solidFill>
                  <a:prstClr val="black"/>
                </a:solidFill>
                <a:ea typeface="Times New Roman"/>
              </a:rPr>
              <a:t>Sh</a:t>
            </a:r>
            <a:r>
              <a:rPr lang="en-US" sz="2800" b="1" spc="20" dirty="0">
                <a:solidFill>
                  <a:prstClr val="black"/>
                </a:solidFill>
                <a:ea typeface="Times New Roman"/>
              </a:rPr>
              <a:t>e</a:t>
            </a:r>
            <a:r>
              <a:rPr lang="en-US" sz="2800" b="1" spc="-20" dirty="0">
                <a:solidFill>
                  <a:prstClr val="black"/>
                </a:solidFill>
                <a:ea typeface="Times New Roman"/>
              </a:rPr>
              <a:t>l</a:t>
            </a:r>
            <a:r>
              <a:rPr lang="en-US" sz="2800" b="1" spc="10" dirty="0">
                <a:solidFill>
                  <a:prstClr val="black"/>
                </a:solidFill>
                <a:ea typeface="Times New Roman"/>
              </a:rPr>
              <a:t>l</a:t>
            </a:r>
            <a:r>
              <a:rPr lang="en-US" sz="2800" b="1" spc="-15" dirty="0">
                <a:solidFill>
                  <a:prstClr val="black"/>
                </a:solidFill>
                <a:ea typeface="Times New Roman"/>
              </a:rPr>
              <a:t>f</a:t>
            </a:r>
            <a:r>
              <a:rPr lang="en-US" sz="2800" b="1" spc="10" dirty="0">
                <a:solidFill>
                  <a:prstClr val="black"/>
                </a:solidFill>
                <a:ea typeface="Times New Roman"/>
              </a:rPr>
              <a:t>i</a:t>
            </a:r>
            <a:r>
              <a:rPr lang="en-US" sz="2800" b="1" spc="-10" dirty="0">
                <a:solidFill>
                  <a:prstClr val="black"/>
                </a:solidFill>
                <a:ea typeface="Times New Roman"/>
              </a:rPr>
              <a:t>s</a:t>
            </a:r>
            <a:r>
              <a:rPr lang="en-US" sz="2800" b="1" spc="5" dirty="0">
                <a:solidFill>
                  <a:prstClr val="black"/>
                </a:solidFill>
                <a:ea typeface="Times New Roman"/>
              </a:rPr>
              <a:t>h</a:t>
            </a:r>
            <a:r>
              <a:rPr lang="en-US" sz="2800" b="1" spc="10" dirty="0">
                <a:solidFill>
                  <a:prstClr val="black"/>
                </a:solidFill>
                <a:ea typeface="Times New Roman"/>
              </a:rPr>
              <a:t>-R</a:t>
            </a:r>
            <a:r>
              <a:rPr lang="en-US" sz="2800" b="1" spc="20" dirty="0">
                <a:solidFill>
                  <a:prstClr val="black"/>
                </a:solidFill>
                <a:ea typeface="Times New Roman"/>
              </a:rPr>
              <a:t>e</a:t>
            </a:r>
            <a:r>
              <a:rPr lang="en-US" sz="2800" b="1" spc="-20" dirty="0">
                <a:solidFill>
                  <a:prstClr val="black"/>
                </a:solidFill>
                <a:ea typeface="Times New Roman"/>
              </a:rPr>
              <a:t>l</a:t>
            </a:r>
            <a:r>
              <a:rPr lang="en-US" sz="2800" b="1" spc="10" dirty="0">
                <a:solidFill>
                  <a:prstClr val="black"/>
                </a:solidFill>
                <a:ea typeface="Times New Roman"/>
              </a:rPr>
              <a:t>at</a:t>
            </a:r>
            <a:r>
              <a:rPr lang="en-US" sz="2800" b="1" spc="-5" dirty="0">
                <a:solidFill>
                  <a:prstClr val="black"/>
                </a:solidFill>
                <a:ea typeface="Times New Roman"/>
              </a:rPr>
              <a:t>e</a:t>
            </a:r>
            <a:r>
              <a:rPr lang="en-US" sz="2800" b="1" spc="10" dirty="0">
                <a:solidFill>
                  <a:prstClr val="black"/>
                </a:solidFill>
                <a:ea typeface="Times New Roman"/>
              </a:rPr>
              <a:t>d</a:t>
            </a:r>
            <a:r>
              <a:rPr lang="en-US" sz="2800" b="1" spc="15" dirty="0">
                <a:solidFill>
                  <a:prstClr val="black"/>
                </a:solidFill>
                <a:ea typeface="Times New Roman"/>
              </a:rPr>
              <a:t> I</a:t>
            </a:r>
            <a:r>
              <a:rPr lang="en-US" sz="2800" b="1" spc="-20" dirty="0">
                <a:solidFill>
                  <a:prstClr val="black"/>
                </a:solidFill>
                <a:ea typeface="Times New Roman"/>
              </a:rPr>
              <a:t>ll</a:t>
            </a:r>
            <a:r>
              <a:rPr lang="en-US" sz="2800" b="1" spc="5" dirty="0">
                <a:solidFill>
                  <a:prstClr val="black"/>
                </a:solidFill>
                <a:ea typeface="Times New Roman"/>
              </a:rPr>
              <a:t>n</a:t>
            </a:r>
            <a:r>
              <a:rPr lang="en-US" sz="2800" b="1" spc="20" dirty="0">
                <a:solidFill>
                  <a:prstClr val="black"/>
                </a:solidFill>
                <a:ea typeface="Times New Roman"/>
              </a:rPr>
              <a:t>e</a:t>
            </a:r>
            <a:r>
              <a:rPr lang="en-US" sz="2800" b="1" spc="-10" dirty="0">
                <a:solidFill>
                  <a:prstClr val="black"/>
                </a:solidFill>
                <a:ea typeface="Times New Roman"/>
              </a:rPr>
              <a:t>ss</a:t>
            </a:r>
            <a:r>
              <a:rPr lang="en-US" sz="2800" b="1" spc="10" dirty="0">
                <a:solidFill>
                  <a:prstClr val="black"/>
                </a:solidFill>
                <a:ea typeface="Times New Roman"/>
              </a:rPr>
              <a:t>.</a:t>
            </a:r>
            <a:endParaRPr lang="en-US" dirty="0">
              <a:solidFill>
                <a:srgbClr val="FF0000"/>
              </a:solidFill>
            </a:endParaRPr>
          </a:p>
          <a:p>
            <a:pPr marL="0" indent="0">
              <a:buNone/>
            </a:pPr>
            <a:r>
              <a:rPr lang="en-US" sz="2800" strike="sngStrike" dirty="0"/>
              <a:t>G.</a:t>
            </a:r>
            <a:r>
              <a:rPr lang="en-US" sz="2800" dirty="0">
                <a:solidFill>
                  <a:srgbClr val="FF0000"/>
                </a:solidFill>
              </a:rPr>
              <a:t> F. </a:t>
            </a:r>
            <a:r>
              <a:rPr lang="en-US" sz="2800" dirty="0"/>
              <a:t>Upon closing an implicated portion(s) of the harvest area(s) for naturally occurring pathogens and/or biotoxins, the Authority:</a:t>
            </a:r>
          </a:p>
          <a:p>
            <a:pPr marL="400050" lvl="1" indent="0">
              <a:buNone/>
            </a:pPr>
            <a:r>
              <a:rPr lang="en-US" dirty="0"/>
              <a:t>(1) Shall follow an existing marine biotoxin contingency/</a:t>
            </a:r>
            <a:r>
              <a:rPr lang="en-US" dirty="0">
                <a:solidFill>
                  <a:srgbClr val="FF0000"/>
                </a:solidFill>
              </a:rPr>
              <a:t>management</a:t>
            </a:r>
            <a:r>
              <a:rPr lang="en-US" dirty="0"/>
              <a:t> plan, if appropriate.</a:t>
            </a:r>
          </a:p>
          <a:p>
            <a:pPr marL="400050" lvl="1" indent="0">
              <a:buNone/>
            </a:pPr>
            <a:r>
              <a:rPr lang="en-US" dirty="0"/>
              <a:t>(2) Shall collect and analyze samples relevant to the investigation, if appropriate.</a:t>
            </a:r>
          </a:p>
          <a:p>
            <a:pPr marL="400050" lvl="1" indent="0">
              <a:buNone/>
            </a:pPr>
            <a:r>
              <a:rPr lang="en-US" dirty="0"/>
              <a:t>(3) Shall keep the area closed until it has been determined that levels of naturally occurring pathogens and/or biotoxins are not a public health concern.</a:t>
            </a:r>
          </a:p>
          <a:p>
            <a:pPr marL="400050" lvl="1" indent="0">
              <a:buNone/>
            </a:pPr>
            <a:r>
              <a:rPr lang="en-US" dirty="0"/>
              <a:t>(4) May limit the closure to specific shellfish species when FDA concurs that the threat of illness is species specific.</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xmlns="" id="{E874AAA0-9C3E-4F7B-8CA0-886B353B741F}"/>
              </a:ext>
            </a:extLst>
          </p:cNvPr>
          <p:cNvPicPr>
            <a:picLocks noChangeAspect="1"/>
          </p:cNvPicPr>
          <p:nvPr/>
        </p:nvPicPr>
        <p:blipFill>
          <a:blip r:embed="rId3"/>
          <a:stretch>
            <a:fillRect/>
          </a:stretch>
        </p:blipFill>
        <p:spPr>
          <a:xfrm>
            <a:off x="5324921" y="926880"/>
            <a:ext cx="1505843" cy="749873"/>
          </a:xfrm>
          <a:prstGeom prst="rect">
            <a:avLst/>
          </a:prstGeom>
        </p:spPr>
      </p:pic>
    </p:spTree>
    <p:extLst>
      <p:ext uri="{BB962C8B-B14F-4D97-AF65-F5344CB8AC3E}">
        <p14:creationId xmlns:p14="http://schemas.microsoft.com/office/powerpoint/2010/main" val="109101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69C459-2240-4ECF-94FE-E702A60AFD23}"/>
              </a:ext>
            </a:extLst>
          </p:cNvPr>
          <p:cNvSpPr>
            <a:spLocks noGrp="1"/>
          </p:cNvSpPr>
          <p:nvPr>
            <p:ph idx="1"/>
          </p:nvPr>
        </p:nvSpPr>
        <p:spPr>
          <a:xfrm>
            <a:off x="457200" y="1376413"/>
            <a:ext cx="8229600" cy="5005136"/>
          </a:xfrm>
        </p:spPr>
        <p:txBody>
          <a:bodyPr>
            <a:normAutofit fontScale="70000" lnSpcReduction="20000"/>
          </a:bodyPr>
          <a:lstStyle/>
          <a:p>
            <a:pPr marL="0" indent="0">
              <a:buNone/>
            </a:pPr>
            <a:r>
              <a:rPr lang="en-US" strike="sngStrike" dirty="0">
                <a:latin typeface="TimesNewRomanPSMT"/>
              </a:rPr>
              <a:t>H</a:t>
            </a:r>
            <a:r>
              <a:rPr lang="en-US" dirty="0">
                <a:latin typeface="TimesNewRomanPSMT"/>
              </a:rPr>
              <a:t>.</a:t>
            </a:r>
            <a:r>
              <a:rPr lang="en-US" dirty="0">
                <a:solidFill>
                  <a:srgbClr val="FF0000"/>
                </a:solidFill>
                <a:latin typeface="TimesNewRomanPSMT"/>
              </a:rPr>
              <a:t>G. </a:t>
            </a:r>
            <a:r>
              <a:rPr lang="en-US" dirty="0">
                <a:solidFill>
                  <a:srgbClr val="000000"/>
                </a:solidFill>
                <a:latin typeface="TimesNewRomanPSMT"/>
              </a:rPr>
              <a:t>When the growing area is determined the problem, the Authority shall:</a:t>
            </a:r>
          </a:p>
          <a:p>
            <a:pPr marL="400050" lvl="1" indent="0">
              <a:buNone/>
            </a:pPr>
            <a:r>
              <a:rPr lang="en-US" dirty="0">
                <a:solidFill>
                  <a:srgbClr val="000000"/>
                </a:solidFill>
                <a:latin typeface="TimesNewRomanPSMT"/>
              </a:rPr>
              <a:t>(1) Place the growing area in the closed status until:</a:t>
            </a:r>
          </a:p>
          <a:p>
            <a:pPr marL="800100" lvl="2" indent="0">
              <a:buNone/>
            </a:pPr>
            <a:r>
              <a:rPr lang="en-US" dirty="0">
                <a:solidFill>
                  <a:srgbClr val="000000"/>
                </a:solidFill>
                <a:latin typeface="TimesNewRomanPSMT"/>
              </a:rPr>
              <a:t>(a) The Authority verifies that the area is properly classified </a:t>
            </a:r>
            <a:r>
              <a:rPr lang="en-US" dirty="0">
                <a:solidFill>
                  <a:srgbClr val="FF0000"/>
                </a:solidFill>
                <a:latin typeface="TimesNewRomanPSMT"/>
              </a:rPr>
              <a:t>by conducting a review of the growing area to include:</a:t>
            </a:r>
          </a:p>
          <a:p>
            <a:pPr marL="1257300" lvl="3" indent="0">
              <a:buNone/>
            </a:pPr>
            <a:r>
              <a:rPr lang="en-US" sz="2400" dirty="0">
                <a:solidFill>
                  <a:srgbClr val="FF0000"/>
                </a:solidFill>
                <a:latin typeface="TimesNewRomanPSMT"/>
              </a:rPr>
              <a:t>(</a:t>
            </a:r>
            <a:r>
              <a:rPr lang="en-US" sz="2400" dirty="0" err="1">
                <a:solidFill>
                  <a:srgbClr val="FF0000"/>
                </a:solidFill>
                <a:latin typeface="TimesNewRomanPSMT"/>
              </a:rPr>
              <a:t>i</a:t>
            </a:r>
            <a:r>
              <a:rPr lang="en-US" sz="2400" dirty="0">
                <a:solidFill>
                  <a:srgbClr val="FF0000"/>
                </a:solidFill>
                <a:latin typeface="TimesNewRomanPSMT"/>
              </a:rPr>
              <a:t>) </a:t>
            </a:r>
            <a:r>
              <a:rPr lang="en-US" dirty="0">
                <a:solidFill>
                  <a:srgbClr val="000000"/>
                </a:solidFill>
                <a:latin typeface="TimesNewRomanPSMT"/>
              </a:rPr>
              <a:t>current data, in compliance with the NSSP Model Ordinance;</a:t>
            </a:r>
          </a:p>
          <a:p>
            <a:pPr marL="1257300" lvl="3" indent="0">
              <a:buNone/>
            </a:pPr>
            <a:r>
              <a:rPr lang="en-US" sz="2400" dirty="0">
                <a:solidFill>
                  <a:srgbClr val="FF0000"/>
                </a:solidFill>
                <a:latin typeface="TimesNewRomanPSMT"/>
              </a:rPr>
              <a:t>(ii)</a:t>
            </a:r>
            <a:r>
              <a:rPr lang="en-US" dirty="0">
                <a:solidFill>
                  <a:srgbClr val="FF0000"/>
                </a:solidFill>
                <a:latin typeface="TimesNewRomanPSMT"/>
              </a:rPr>
              <a:t>A field review of existing pollution sources;</a:t>
            </a:r>
          </a:p>
          <a:p>
            <a:pPr marL="1257300" lvl="3" indent="0">
              <a:buNone/>
            </a:pPr>
            <a:r>
              <a:rPr lang="en-US" sz="2400" dirty="0">
                <a:solidFill>
                  <a:srgbClr val="FF0000"/>
                </a:solidFill>
                <a:latin typeface="TimesNewRomanPSMT"/>
              </a:rPr>
              <a:t>(iii) </a:t>
            </a:r>
            <a:r>
              <a:rPr lang="en-US" dirty="0">
                <a:solidFill>
                  <a:srgbClr val="FF0000"/>
                </a:solidFill>
                <a:latin typeface="TimesNewRomanPSMT"/>
              </a:rPr>
              <a:t>A review of actual and potential intermittent pollution sources, such as vessel waste discharge and wastewater discharge from treatment plant collection systems. </a:t>
            </a:r>
            <a:r>
              <a:rPr lang="en-US" strike="sngStrike" dirty="0">
                <a:latin typeface="TimesNewRomanPSMT"/>
              </a:rPr>
              <a:t>If the review indicates that a previously unknown pollution source exists, the area shall be reclassified</a:t>
            </a:r>
            <a:r>
              <a:rPr lang="en-US" dirty="0">
                <a:latin typeface="TimesNewRomanPSMT"/>
              </a:rPr>
              <a:t>. </a:t>
            </a:r>
            <a:r>
              <a:rPr lang="en-US" dirty="0">
                <a:solidFill>
                  <a:srgbClr val="FF0000"/>
                </a:solidFill>
                <a:latin typeface="TimesNewRomanPSMT"/>
              </a:rPr>
              <a:t>If</a:t>
            </a:r>
            <a:r>
              <a:rPr lang="en-US" dirty="0">
                <a:solidFill>
                  <a:srgbClr val="000000"/>
                </a:solidFill>
                <a:latin typeface="TimesNewRomanPSMT"/>
              </a:rPr>
              <a:t> </a:t>
            </a:r>
            <a:r>
              <a:rPr lang="en-US" strike="sngStrike" dirty="0">
                <a:latin typeface="TimesNewRomanPSMT"/>
              </a:rPr>
              <a:t>the</a:t>
            </a:r>
            <a:r>
              <a:rPr lang="en-US" strike="sngStrike" dirty="0">
                <a:solidFill>
                  <a:srgbClr val="0000FF"/>
                </a:solidFill>
                <a:latin typeface="TimesNewRomanPSMT"/>
              </a:rPr>
              <a:t> </a:t>
            </a:r>
            <a:r>
              <a:rPr lang="en-US" dirty="0">
                <a:solidFill>
                  <a:srgbClr val="FF0000"/>
                </a:solidFill>
                <a:latin typeface="TimesNewRomanPSMT"/>
              </a:rPr>
              <a:t>a previously unknown pollution source can be corrected, the closure period </a:t>
            </a:r>
            <a:r>
              <a:rPr lang="en-US" strike="sngStrike" dirty="0">
                <a:latin typeface="TimesNewRomanPSMT"/>
              </a:rPr>
              <a:t>should</a:t>
            </a:r>
            <a:r>
              <a:rPr lang="en-US" dirty="0">
                <a:solidFill>
                  <a:srgbClr val="0000FF"/>
                </a:solidFill>
                <a:latin typeface="TimesNewRomanPSMT"/>
              </a:rPr>
              <a:t> </a:t>
            </a:r>
            <a:r>
              <a:rPr lang="en-US" dirty="0">
                <a:solidFill>
                  <a:srgbClr val="FF0000"/>
                </a:solidFill>
                <a:latin typeface="TimesNewRomanPSMT"/>
              </a:rPr>
              <a:t>shall be</a:t>
            </a:r>
            <a:r>
              <a:rPr lang="en-US" dirty="0">
                <a:solidFill>
                  <a:srgbClr val="000000"/>
                </a:solidFill>
                <a:latin typeface="TimesNewRomanPSMT"/>
              </a:rPr>
              <a:t> </a:t>
            </a:r>
            <a:r>
              <a:rPr lang="en-US" dirty="0">
                <a:solidFill>
                  <a:srgbClr val="FF0000"/>
                </a:solidFill>
                <a:latin typeface="TimesNewRomanPSMT"/>
              </a:rPr>
              <a:t>extended to allow for natural depuration following correction of the pollution source; and</a:t>
            </a:r>
          </a:p>
          <a:p>
            <a:pPr marL="1257300" lvl="3" indent="0">
              <a:buNone/>
            </a:pPr>
            <a:r>
              <a:rPr lang="en-US" sz="2400" dirty="0">
                <a:solidFill>
                  <a:srgbClr val="FF0000"/>
                </a:solidFill>
                <a:latin typeface="TimesNewRomanPSMT"/>
              </a:rPr>
              <a:t>(iv) </a:t>
            </a:r>
            <a:r>
              <a:rPr lang="en-US" dirty="0">
                <a:solidFill>
                  <a:srgbClr val="FF0000"/>
                </a:solidFill>
                <a:latin typeface="TimesNewRomanPSMT"/>
              </a:rPr>
              <a:t>Examination of water quality subsequent to the illness outbreak.</a:t>
            </a:r>
          </a:p>
          <a:p>
            <a:pPr marL="800100" lvl="2" indent="0">
              <a:buNone/>
            </a:pPr>
            <a:r>
              <a:rPr lang="en-US" dirty="0">
                <a:solidFill>
                  <a:srgbClr val="000000"/>
                </a:solidFill>
                <a:latin typeface="TimesNewRomanPSMT"/>
              </a:rPr>
              <a:t>(b) It has been determined that the event which caused the contamination no longer exists and </a:t>
            </a:r>
            <a:r>
              <a:rPr lang="en-US" dirty="0">
                <a:solidFill>
                  <a:srgbClr val="FF0000"/>
                </a:solidFill>
                <a:latin typeface="TimesNewRomanPSMT"/>
              </a:rPr>
              <a:t>sufficient time has elapsed for natural depuration</a:t>
            </a:r>
            <a:r>
              <a:rPr lang="en-US" dirty="0">
                <a:solidFill>
                  <a:srgbClr val="000000"/>
                </a:solidFill>
                <a:latin typeface="TimesNewRomanPSMT"/>
              </a:rPr>
              <a:t>;</a:t>
            </a:r>
          </a:p>
          <a:p>
            <a:pPr marL="400050" lvl="1" indent="0">
              <a:buNone/>
            </a:pPr>
            <a:r>
              <a:rPr lang="en-US" dirty="0">
                <a:solidFill>
                  <a:srgbClr val="000000"/>
                </a:solidFill>
                <a:latin typeface="TimesNewRomanPSMT"/>
              </a:rPr>
              <a:t>(2) Keep the area closed for a minimum of 21 days if the illness is consistent with viral etiology; and</a:t>
            </a:r>
          </a:p>
          <a:p>
            <a:pPr marL="400050" lvl="1" indent="0">
              <a:buNone/>
            </a:pPr>
            <a:r>
              <a:rPr lang="en-US" dirty="0">
                <a:solidFill>
                  <a:srgbClr val="000000"/>
                </a:solidFill>
                <a:latin typeface="TimesNewRomanPSMT"/>
              </a:rPr>
              <a:t>(3) Develop a written report summarizing the findings of the investigation and actions taken.</a:t>
            </a:r>
            <a:endParaRPr lang="en-US" dirty="0"/>
          </a:p>
        </p:txBody>
      </p:sp>
      <p:pic>
        <p:nvPicPr>
          <p:cNvPr id="5" name="Picture 4">
            <a:extLst>
              <a:ext uri="{FF2B5EF4-FFF2-40B4-BE49-F238E27FC236}">
                <a16:creationId xmlns:a16="http://schemas.microsoft.com/office/drawing/2014/main" xmlns="" id="{B8A1A2EB-1F56-40D7-A3EF-B37C9238F082}"/>
              </a:ext>
            </a:extLst>
          </p:cNvPr>
          <p:cNvPicPr>
            <a:picLocks noChangeAspect="1"/>
          </p:cNvPicPr>
          <p:nvPr/>
        </p:nvPicPr>
        <p:blipFill>
          <a:blip r:embed="rId3"/>
          <a:stretch>
            <a:fillRect/>
          </a:stretch>
        </p:blipFill>
        <p:spPr>
          <a:xfrm>
            <a:off x="5580501" y="809419"/>
            <a:ext cx="1505843" cy="749873"/>
          </a:xfrm>
          <a:prstGeom prst="rect">
            <a:avLst/>
          </a:prstGeom>
        </p:spPr>
      </p:pic>
    </p:spTree>
    <p:extLst>
      <p:ext uri="{BB962C8B-B14F-4D97-AF65-F5344CB8AC3E}">
        <p14:creationId xmlns:p14="http://schemas.microsoft.com/office/powerpoint/2010/main" val="263832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919F60-771A-4E27-B31B-BB7072B3CC7B}"/>
              </a:ext>
            </a:extLst>
          </p:cNvPr>
          <p:cNvSpPr>
            <a:spLocks noGrp="1"/>
          </p:cNvSpPr>
          <p:nvPr>
            <p:ph idx="1"/>
          </p:nvPr>
        </p:nvSpPr>
        <p:spPr>
          <a:xfrm>
            <a:off x="457200" y="1751798"/>
            <a:ext cx="8229600" cy="4374365"/>
          </a:xfrm>
        </p:spPr>
        <p:txBody>
          <a:bodyPr>
            <a:normAutofit fontScale="85000" lnSpcReduction="10000"/>
          </a:bodyPr>
          <a:lstStyle/>
          <a:p>
            <a:pPr marL="0" lvl="0" indent="0" defTabSz="914400" eaLnBrk="0" fontAlgn="base" hangingPunct="0">
              <a:spcBef>
                <a:spcPts val="0"/>
              </a:spcBef>
              <a:buClr>
                <a:srgbClr val="0BD0D9"/>
              </a:buClr>
              <a:buSzPct val="95000"/>
              <a:buNone/>
            </a:pPr>
            <a:r>
              <a:rPr lang="en-US" sz="2800" b="1" spc="10" dirty="0">
                <a:solidFill>
                  <a:prstClr val="black"/>
                </a:solidFill>
                <a:ea typeface="Times New Roman"/>
              </a:rPr>
              <a:t>Chapter II. Risk Assessment and Risk Management</a:t>
            </a:r>
          </a:p>
          <a:p>
            <a:pPr marL="0" lvl="0" indent="0" defTabSz="914400" eaLnBrk="0" fontAlgn="base" hangingPunct="0">
              <a:spcBef>
                <a:spcPts val="0"/>
              </a:spcBef>
              <a:buClr>
                <a:srgbClr val="0BD0D9"/>
              </a:buClr>
              <a:buSzPct val="95000"/>
              <a:buNone/>
            </a:pPr>
            <a:r>
              <a:rPr lang="en-US" sz="2800" b="1" spc="10" dirty="0">
                <a:solidFill>
                  <a:prstClr val="black"/>
                </a:solidFill>
                <a:ea typeface="Times New Roman"/>
              </a:rPr>
              <a:t>@.01</a:t>
            </a:r>
            <a:r>
              <a:rPr lang="en-US" sz="2800" b="1" spc="-10" dirty="0">
                <a:solidFill>
                  <a:prstClr val="black"/>
                </a:solidFill>
                <a:ea typeface="Times New Roman"/>
              </a:rPr>
              <a:t> </a:t>
            </a:r>
            <a:r>
              <a:rPr lang="en-US" sz="2800" b="1" spc="10" dirty="0">
                <a:solidFill>
                  <a:prstClr val="black"/>
                </a:solidFill>
                <a:ea typeface="Times New Roman"/>
              </a:rPr>
              <a:t>O</a:t>
            </a:r>
            <a:r>
              <a:rPr lang="en-US" sz="2800" b="1" spc="5" dirty="0">
                <a:solidFill>
                  <a:prstClr val="black"/>
                </a:solidFill>
                <a:ea typeface="Times New Roman"/>
              </a:rPr>
              <a:t>u</a:t>
            </a:r>
            <a:r>
              <a:rPr lang="en-US" sz="2800" b="1" spc="10" dirty="0">
                <a:solidFill>
                  <a:prstClr val="black"/>
                </a:solidFill>
                <a:ea typeface="Times New Roman"/>
              </a:rPr>
              <a:t>t</a:t>
            </a:r>
            <a:r>
              <a:rPr lang="en-US" sz="2800" b="1" spc="5" dirty="0">
                <a:solidFill>
                  <a:prstClr val="black"/>
                </a:solidFill>
                <a:ea typeface="Times New Roman"/>
              </a:rPr>
              <a:t>b</a:t>
            </a:r>
            <a:r>
              <a:rPr lang="en-US" sz="2800" b="1" spc="-30" dirty="0">
                <a:solidFill>
                  <a:prstClr val="black"/>
                </a:solidFill>
                <a:ea typeface="Times New Roman"/>
              </a:rPr>
              <a:t>r</a:t>
            </a:r>
            <a:r>
              <a:rPr lang="en-US" sz="2800" b="1" spc="-5" dirty="0">
                <a:solidFill>
                  <a:prstClr val="black"/>
                </a:solidFill>
                <a:ea typeface="Times New Roman"/>
              </a:rPr>
              <a:t>e</a:t>
            </a:r>
            <a:r>
              <a:rPr lang="en-US" sz="2800" b="1" spc="10" dirty="0">
                <a:solidFill>
                  <a:prstClr val="black"/>
                </a:solidFill>
                <a:ea typeface="Times New Roman"/>
              </a:rPr>
              <a:t>a</a:t>
            </a:r>
            <a:r>
              <a:rPr lang="en-US" sz="2800" b="1" spc="-20" dirty="0">
                <a:solidFill>
                  <a:prstClr val="black"/>
                </a:solidFill>
                <a:ea typeface="Times New Roman"/>
              </a:rPr>
              <a:t>k</a:t>
            </a:r>
            <a:r>
              <a:rPr lang="en-US" sz="2800" b="1" spc="10" dirty="0">
                <a:solidFill>
                  <a:prstClr val="black"/>
                </a:solidFill>
                <a:ea typeface="Times New Roman"/>
              </a:rPr>
              <a:t>s of</a:t>
            </a:r>
            <a:r>
              <a:rPr lang="en-US" sz="2800" b="1" spc="-5" dirty="0">
                <a:solidFill>
                  <a:prstClr val="black"/>
                </a:solidFill>
                <a:ea typeface="Times New Roman"/>
              </a:rPr>
              <a:t> </a:t>
            </a:r>
            <a:r>
              <a:rPr lang="en-US" sz="2800" b="1" spc="5" dirty="0">
                <a:solidFill>
                  <a:prstClr val="black"/>
                </a:solidFill>
                <a:ea typeface="Times New Roman"/>
              </a:rPr>
              <a:t>Sh</a:t>
            </a:r>
            <a:r>
              <a:rPr lang="en-US" sz="2800" b="1" spc="20" dirty="0">
                <a:solidFill>
                  <a:prstClr val="black"/>
                </a:solidFill>
                <a:ea typeface="Times New Roman"/>
              </a:rPr>
              <a:t>e</a:t>
            </a:r>
            <a:r>
              <a:rPr lang="en-US" sz="2800" b="1" spc="-20" dirty="0">
                <a:solidFill>
                  <a:prstClr val="black"/>
                </a:solidFill>
                <a:ea typeface="Times New Roman"/>
              </a:rPr>
              <a:t>l</a:t>
            </a:r>
            <a:r>
              <a:rPr lang="en-US" sz="2800" b="1" spc="10" dirty="0">
                <a:solidFill>
                  <a:prstClr val="black"/>
                </a:solidFill>
                <a:ea typeface="Times New Roman"/>
              </a:rPr>
              <a:t>l</a:t>
            </a:r>
            <a:r>
              <a:rPr lang="en-US" sz="2800" b="1" spc="-15" dirty="0">
                <a:solidFill>
                  <a:prstClr val="black"/>
                </a:solidFill>
                <a:ea typeface="Times New Roman"/>
              </a:rPr>
              <a:t>f</a:t>
            </a:r>
            <a:r>
              <a:rPr lang="en-US" sz="2800" b="1" spc="10" dirty="0">
                <a:solidFill>
                  <a:prstClr val="black"/>
                </a:solidFill>
                <a:ea typeface="Times New Roman"/>
              </a:rPr>
              <a:t>i</a:t>
            </a:r>
            <a:r>
              <a:rPr lang="en-US" sz="2800" b="1" spc="-10" dirty="0">
                <a:solidFill>
                  <a:prstClr val="black"/>
                </a:solidFill>
                <a:ea typeface="Times New Roman"/>
              </a:rPr>
              <a:t>s</a:t>
            </a:r>
            <a:r>
              <a:rPr lang="en-US" sz="2800" b="1" spc="5" dirty="0">
                <a:solidFill>
                  <a:prstClr val="black"/>
                </a:solidFill>
                <a:ea typeface="Times New Roman"/>
              </a:rPr>
              <a:t>h</a:t>
            </a:r>
            <a:r>
              <a:rPr lang="en-US" sz="2800" b="1" spc="10" dirty="0">
                <a:solidFill>
                  <a:prstClr val="black"/>
                </a:solidFill>
                <a:ea typeface="Times New Roman"/>
              </a:rPr>
              <a:t>-R</a:t>
            </a:r>
            <a:r>
              <a:rPr lang="en-US" sz="2800" b="1" spc="20" dirty="0">
                <a:solidFill>
                  <a:prstClr val="black"/>
                </a:solidFill>
                <a:ea typeface="Times New Roman"/>
              </a:rPr>
              <a:t>e</a:t>
            </a:r>
            <a:r>
              <a:rPr lang="en-US" sz="2800" b="1" spc="-20" dirty="0">
                <a:solidFill>
                  <a:prstClr val="black"/>
                </a:solidFill>
                <a:ea typeface="Times New Roman"/>
              </a:rPr>
              <a:t>l</a:t>
            </a:r>
            <a:r>
              <a:rPr lang="en-US" sz="2800" b="1" spc="10" dirty="0">
                <a:solidFill>
                  <a:prstClr val="black"/>
                </a:solidFill>
                <a:ea typeface="Times New Roman"/>
              </a:rPr>
              <a:t>at</a:t>
            </a:r>
            <a:r>
              <a:rPr lang="en-US" sz="2800" b="1" spc="-5" dirty="0">
                <a:solidFill>
                  <a:prstClr val="black"/>
                </a:solidFill>
                <a:ea typeface="Times New Roman"/>
              </a:rPr>
              <a:t>e</a:t>
            </a:r>
            <a:r>
              <a:rPr lang="en-US" sz="2800" b="1" spc="10" dirty="0">
                <a:solidFill>
                  <a:prstClr val="black"/>
                </a:solidFill>
                <a:ea typeface="Times New Roman"/>
              </a:rPr>
              <a:t>d</a:t>
            </a:r>
            <a:r>
              <a:rPr lang="en-US" sz="2800" b="1" spc="15" dirty="0">
                <a:solidFill>
                  <a:prstClr val="black"/>
                </a:solidFill>
                <a:ea typeface="Times New Roman"/>
              </a:rPr>
              <a:t> I</a:t>
            </a:r>
            <a:r>
              <a:rPr lang="en-US" sz="2800" b="1" spc="-20" dirty="0">
                <a:solidFill>
                  <a:prstClr val="black"/>
                </a:solidFill>
                <a:ea typeface="Times New Roman"/>
              </a:rPr>
              <a:t>ll</a:t>
            </a:r>
            <a:r>
              <a:rPr lang="en-US" sz="2800" b="1" spc="5" dirty="0">
                <a:solidFill>
                  <a:prstClr val="black"/>
                </a:solidFill>
                <a:ea typeface="Times New Roman"/>
              </a:rPr>
              <a:t>n</a:t>
            </a:r>
            <a:r>
              <a:rPr lang="en-US" sz="2800" b="1" spc="20" dirty="0">
                <a:solidFill>
                  <a:prstClr val="black"/>
                </a:solidFill>
                <a:ea typeface="Times New Roman"/>
              </a:rPr>
              <a:t>e</a:t>
            </a:r>
            <a:r>
              <a:rPr lang="en-US" sz="2800" b="1" spc="-10" dirty="0">
                <a:solidFill>
                  <a:prstClr val="black"/>
                </a:solidFill>
                <a:ea typeface="Times New Roman"/>
              </a:rPr>
              <a:t>ss</a:t>
            </a:r>
            <a:r>
              <a:rPr lang="en-US" sz="2800" b="1" spc="10" dirty="0">
                <a:solidFill>
                  <a:prstClr val="black"/>
                </a:solidFill>
                <a:ea typeface="Times New Roman"/>
              </a:rPr>
              <a:t>.</a:t>
            </a:r>
            <a:endParaRPr lang="en-US" sz="2800" dirty="0">
              <a:solidFill>
                <a:srgbClr val="FF0000"/>
              </a:solidFill>
            </a:endParaRPr>
          </a:p>
          <a:p>
            <a:r>
              <a:rPr lang="en-US" sz="2800" dirty="0"/>
              <a:t>Section H and I have not been altered. </a:t>
            </a:r>
          </a:p>
          <a:p>
            <a:pPr lvl="1"/>
            <a:r>
              <a:rPr lang="en-US" dirty="0"/>
              <a:t>H. Discusses responsibilities of recalls</a:t>
            </a:r>
          </a:p>
          <a:p>
            <a:pPr lvl="1"/>
            <a:r>
              <a:rPr lang="en-US" dirty="0"/>
              <a:t>I. Discusses molluscan shellfish products that have recalled as a result of an illness outbreak associated with V.v. or V.p. and are being reconditioned or </a:t>
            </a:r>
            <a:r>
              <a:rPr lang="en-US" dirty="0" err="1"/>
              <a:t>resubmerged</a:t>
            </a:r>
            <a:r>
              <a:rPr lang="en-US" dirty="0"/>
              <a:t>.</a:t>
            </a:r>
          </a:p>
          <a:p>
            <a:r>
              <a:rPr lang="en-US" dirty="0"/>
              <a:t>Task Force II requested the development of a decision tree reflecting the requirements of 19-208 to be presented at the Spring 2020 Board Meeting. </a:t>
            </a:r>
          </a:p>
        </p:txBody>
      </p:sp>
    </p:spTree>
    <p:extLst>
      <p:ext uri="{BB962C8B-B14F-4D97-AF65-F5344CB8AC3E}">
        <p14:creationId xmlns:p14="http://schemas.microsoft.com/office/powerpoint/2010/main" val="141570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BB36C9-5075-4323-BF98-A031189BD9B3}"/>
              </a:ext>
            </a:extLst>
          </p:cNvPr>
          <p:cNvSpPr>
            <a:spLocks noGrp="1"/>
          </p:cNvSpPr>
          <p:nvPr>
            <p:ph idx="1"/>
          </p:nvPr>
        </p:nvSpPr>
        <p:spPr>
          <a:xfrm>
            <a:off x="457200" y="1559293"/>
            <a:ext cx="8229600" cy="4831882"/>
          </a:xfrm>
        </p:spPr>
        <p:txBody>
          <a:bodyPr>
            <a:noAutofit/>
          </a:bodyPr>
          <a:lstStyle/>
          <a:p>
            <a:pPr marL="0" indent="0">
              <a:buNone/>
            </a:pPr>
            <a:r>
              <a:rPr lang="en-US" sz="2400" b="1" dirty="0"/>
              <a:t>@.02 Shellfish Related Illnesses Associated with </a:t>
            </a:r>
            <a:r>
              <a:rPr lang="en-US" sz="2400" b="1" i="1" dirty="0"/>
              <a:t>Vibrio parahaemolyticus (</a:t>
            </a:r>
            <a:r>
              <a:rPr lang="en-US" sz="2400" b="1" i="1" dirty="0" err="1"/>
              <a:t>V.p.</a:t>
            </a:r>
            <a:r>
              <a:rPr lang="en-US" sz="2400" b="1" i="1" dirty="0"/>
              <a:t>)</a:t>
            </a:r>
            <a:endParaRPr lang="en-US" sz="2200" dirty="0"/>
          </a:p>
          <a:p>
            <a:pPr marL="0" indent="0">
              <a:buNone/>
            </a:pPr>
            <a:r>
              <a:rPr lang="en-US" sz="2200" dirty="0"/>
              <a:t>A. When the investigation outlined in Section @.01 A. indicates the illness(es) are associated with the naturally occurring pathogen </a:t>
            </a:r>
            <a:r>
              <a:rPr lang="en-US" sz="2200" i="1" dirty="0"/>
              <a:t>Vibrio parahaemolyticus (V.p.)</a:t>
            </a:r>
            <a:r>
              <a:rPr lang="en-US" sz="2200" dirty="0"/>
              <a:t>, the Authority shall determine the number of laboratory confirmed cases epidemiologically associated with the implicated area. </a:t>
            </a:r>
            <a:r>
              <a:rPr lang="en-US" sz="2200" dirty="0">
                <a:solidFill>
                  <a:srgbClr val="FF0000"/>
                </a:solidFill>
              </a:rPr>
              <a:t>States will not be expected to close growing areas based on </a:t>
            </a:r>
            <a:r>
              <a:rPr lang="en-US" sz="2200" i="1" dirty="0">
                <a:solidFill>
                  <a:srgbClr val="FF0000"/>
                </a:solidFill>
              </a:rPr>
              <a:t>V.p. </a:t>
            </a:r>
            <a:r>
              <a:rPr lang="en-US" sz="2200" dirty="0">
                <a:solidFill>
                  <a:srgbClr val="FF0000"/>
                </a:solidFill>
              </a:rPr>
              <a:t>cases that are reported more than sixty (60) days after harvest or when environmental parameters have changed or monitoring indicates the V.p. risk is reduced. </a:t>
            </a:r>
            <a:r>
              <a:rPr lang="en-US" sz="2200" strike="sngStrike" dirty="0"/>
              <a:t>and a </a:t>
            </a:r>
            <a:r>
              <a:rPr lang="en-US" sz="2200" dirty="0">
                <a:solidFill>
                  <a:srgbClr val="FF0000"/>
                </a:solidFill>
              </a:rPr>
              <a:t>A</a:t>
            </a:r>
            <a:r>
              <a:rPr lang="en-US" sz="2200" dirty="0"/>
              <a:t>ctions taken by the Authority will be based on the number of cases and the span of time as follows.</a:t>
            </a:r>
          </a:p>
        </p:txBody>
      </p:sp>
      <p:pic>
        <p:nvPicPr>
          <p:cNvPr id="4" name="Picture 3">
            <a:extLst>
              <a:ext uri="{FF2B5EF4-FFF2-40B4-BE49-F238E27FC236}">
                <a16:creationId xmlns:a16="http://schemas.microsoft.com/office/drawing/2014/main" xmlns="" id="{55F7C71E-C0B5-47EC-A13E-6897E352341D}"/>
              </a:ext>
            </a:extLst>
          </p:cNvPr>
          <p:cNvPicPr>
            <a:picLocks noChangeAspect="1"/>
          </p:cNvPicPr>
          <p:nvPr/>
        </p:nvPicPr>
        <p:blipFill>
          <a:blip r:embed="rId3"/>
          <a:stretch>
            <a:fillRect/>
          </a:stretch>
        </p:blipFill>
        <p:spPr>
          <a:xfrm>
            <a:off x="5590120" y="933457"/>
            <a:ext cx="2036240" cy="755970"/>
          </a:xfrm>
          <a:prstGeom prst="rect">
            <a:avLst/>
          </a:prstGeom>
        </p:spPr>
      </p:pic>
    </p:spTree>
    <p:extLst>
      <p:ext uri="{BB962C8B-B14F-4D97-AF65-F5344CB8AC3E}">
        <p14:creationId xmlns:p14="http://schemas.microsoft.com/office/powerpoint/2010/main" val="14133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84EC40B-5EE3-4422-A081-4F4054911EFC}"/>
              </a:ext>
            </a:extLst>
          </p:cNvPr>
          <p:cNvSpPr>
            <a:spLocks noGrp="1"/>
          </p:cNvSpPr>
          <p:nvPr>
            <p:ph idx="1"/>
          </p:nvPr>
        </p:nvSpPr>
        <p:spPr>
          <a:xfrm>
            <a:off x="457200" y="1337912"/>
            <a:ext cx="8229600" cy="5592276"/>
          </a:xfrm>
        </p:spPr>
        <p:txBody>
          <a:bodyPr>
            <a:normAutofit fontScale="62500" lnSpcReduction="20000"/>
          </a:bodyPr>
          <a:lstStyle/>
          <a:p>
            <a:pPr marL="0" lvl="0" indent="0">
              <a:buNone/>
            </a:pPr>
            <a:r>
              <a:rPr lang="en-US" sz="3800" b="1" dirty="0">
                <a:solidFill>
                  <a:prstClr val="black"/>
                </a:solidFill>
              </a:rPr>
              <a:t>@.02 Shellfish Related Illnesses Associated with </a:t>
            </a:r>
            <a:r>
              <a:rPr lang="en-US" sz="3800" b="1" i="1" dirty="0">
                <a:solidFill>
                  <a:prstClr val="black"/>
                </a:solidFill>
              </a:rPr>
              <a:t>Vibrio parahaemolyticus (V.p.)</a:t>
            </a:r>
          </a:p>
          <a:p>
            <a:pPr marL="0" lvl="0" indent="0">
              <a:buNone/>
            </a:pPr>
            <a:endParaRPr lang="en-US" sz="2400" b="1" i="1" dirty="0">
              <a:solidFill>
                <a:prstClr val="black"/>
              </a:solidFill>
            </a:endParaRPr>
          </a:p>
          <a:p>
            <a:pPr marL="0" indent="0">
              <a:buNone/>
            </a:pPr>
            <a:r>
              <a:rPr lang="en-US" sz="3500" dirty="0">
                <a:solidFill>
                  <a:srgbClr val="FF0000"/>
                </a:solidFill>
              </a:rPr>
              <a:t>(4) When the number of cases and the span of time reach the thresholds outlined above, prior to implementing the controls above, the Authority shall conduct an investigation of the illnesses within seventy-two (72) hours of reaching any one of the thresholds of Chapter II @.02 . 1, 2 or 3 to determine</a:t>
            </a:r>
          </a:p>
          <a:p>
            <a:pPr marL="0" indent="0">
              <a:buNone/>
            </a:pPr>
            <a:r>
              <a:rPr lang="en-US" sz="3500" dirty="0">
                <a:solidFill>
                  <a:srgbClr val="FF0000"/>
                </a:solidFill>
              </a:rPr>
              <a:t>whether the illness is growing area related or is the result of post-harvest </a:t>
            </a:r>
            <a:r>
              <a:rPr lang="en-US" sz="3500" strike="sngStrike" dirty="0"/>
              <a:t>contamination</a:t>
            </a:r>
            <a:r>
              <a:rPr lang="en-US" sz="3500" dirty="0">
                <a:solidFill>
                  <a:srgbClr val="FF0000"/>
                </a:solidFill>
              </a:rPr>
              <a:t> abuse or mishandling such as time temperature abuse.</a:t>
            </a:r>
          </a:p>
          <a:p>
            <a:pPr marL="400050" lvl="1" indent="0">
              <a:buNone/>
            </a:pPr>
            <a:r>
              <a:rPr lang="en-US" sz="3500" dirty="0">
                <a:solidFill>
                  <a:srgbClr val="FF0000"/>
                </a:solidFill>
              </a:rPr>
              <a:t>(a) If the conditions in Chapter II @.02 (2) or (3) are met and the investigation cannot be completed within 72 hours, immediately place the implicated portion(s) of the harvest area(s) in a precautionary closed status.</a:t>
            </a:r>
          </a:p>
          <a:p>
            <a:pPr marL="400050" lvl="1" indent="0">
              <a:buNone/>
            </a:pPr>
            <a:r>
              <a:rPr lang="en-US" sz="3500" dirty="0">
                <a:solidFill>
                  <a:srgbClr val="FF0000"/>
                </a:solidFill>
              </a:rPr>
              <a:t>(b) Should the Authority later determine that the illnesses are related to post harvest abuse or mishandling the implicated harvest area(s) can be immediately reopened.</a:t>
            </a:r>
          </a:p>
        </p:txBody>
      </p:sp>
      <p:pic>
        <p:nvPicPr>
          <p:cNvPr id="4" name="Picture 3">
            <a:extLst>
              <a:ext uri="{FF2B5EF4-FFF2-40B4-BE49-F238E27FC236}">
                <a16:creationId xmlns:a16="http://schemas.microsoft.com/office/drawing/2014/main" xmlns="" id="{03F4E97E-E27D-4604-BF8F-35B41AD6DA4A}"/>
              </a:ext>
            </a:extLst>
          </p:cNvPr>
          <p:cNvPicPr>
            <a:picLocks noChangeAspect="1"/>
          </p:cNvPicPr>
          <p:nvPr/>
        </p:nvPicPr>
        <p:blipFill>
          <a:blip r:embed="rId3"/>
          <a:stretch>
            <a:fillRect/>
          </a:stretch>
        </p:blipFill>
        <p:spPr>
          <a:xfrm>
            <a:off x="5690689" y="787052"/>
            <a:ext cx="2036240" cy="755970"/>
          </a:xfrm>
          <a:prstGeom prst="rect">
            <a:avLst/>
          </a:prstGeom>
        </p:spPr>
      </p:pic>
    </p:spTree>
    <p:extLst>
      <p:ext uri="{BB962C8B-B14F-4D97-AF65-F5344CB8AC3E}">
        <p14:creationId xmlns:p14="http://schemas.microsoft.com/office/powerpoint/2010/main" val="415264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C49894-69E8-407A-8FCF-724A47C77881}"/>
              </a:ext>
            </a:extLst>
          </p:cNvPr>
          <p:cNvSpPr>
            <a:spLocks noGrp="1"/>
          </p:cNvSpPr>
          <p:nvPr>
            <p:ph idx="1"/>
          </p:nvPr>
        </p:nvSpPr>
        <p:spPr>
          <a:xfrm>
            <a:off x="457200" y="1318661"/>
            <a:ext cx="8229600" cy="4807502"/>
          </a:xfrm>
        </p:spPr>
        <p:txBody>
          <a:bodyPr>
            <a:normAutofit fontScale="92500" lnSpcReduction="10000"/>
          </a:bodyPr>
          <a:lstStyle/>
          <a:p>
            <a:pPr marL="0" lvl="0" indent="0">
              <a:buNone/>
            </a:pPr>
            <a:r>
              <a:rPr lang="en-US" sz="2600" b="1" dirty="0">
                <a:solidFill>
                  <a:prstClr val="black"/>
                </a:solidFill>
              </a:rPr>
              <a:t>@.02 Shellfish Related Illnesses Associated with </a:t>
            </a:r>
            <a:r>
              <a:rPr lang="en-US" sz="2600" b="1" i="1" dirty="0">
                <a:solidFill>
                  <a:prstClr val="black"/>
                </a:solidFill>
              </a:rPr>
              <a:t>Vibrio parahaemolyticus (V.p.)</a:t>
            </a:r>
          </a:p>
          <a:p>
            <a:pPr marL="0" indent="0">
              <a:buNone/>
            </a:pPr>
            <a:r>
              <a:rPr lang="en-US" sz="2600" dirty="0">
                <a:solidFill>
                  <a:srgbClr val="FF0000"/>
                </a:solidFill>
              </a:rPr>
              <a:t>(5) When the investigation outlined in Model Ordinance Chapter II. @.02 A.4. demonstrates that the illnesses are related to post-harvesting contamination or mishandling, growing area closure is not required. However, the Authority shall:</a:t>
            </a:r>
          </a:p>
          <a:p>
            <a:pPr marL="400050" lvl="1" indent="0">
              <a:buNone/>
            </a:pPr>
            <a:r>
              <a:rPr lang="en-US" sz="2600" dirty="0">
                <a:solidFill>
                  <a:srgbClr val="FF0000"/>
                </a:solidFill>
              </a:rPr>
              <a:t>(a) Notify the ISSC and the FDA Shellfish Specialist of the problem; and</a:t>
            </a:r>
          </a:p>
          <a:p>
            <a:pPr marL="400050" lvl="1" indent="0">
              <a:buNone/>
            </a:pPr>
            <a:r>
              <a:rPr lang="en-US" sz="2600" dirty="0">
                <a:solidFill>
                  <a:srgbClr val="FF0000"/>
                </a:solidFill>
              </a:rPr>
              <a:t>(b) Determine the appropriateness of initiating a voluntary recall by firms. If a firm or firms is requested by the Authority to recall, the firm will use procedures consistent with the Recall Enforcement Policy, Title 21CFR Part 7. The recall shall include all implicated products.</a:t>
            </a:r>
          </a:p>
          <a:p>
            <a:pPr marL="400050" lvl="1" indent="0">
              <a:buNone/>
            </a:pPr>
            <a:endParaRPr lang="en-US" sz="2600" dirty="0">
              <a:solidFill>
                <a:srgbClr val="FF0000"/>
              </a:solidFill>
            </a:endParaRPr>
          </a:p>
        </p:txBody>
      </p:sp>
      <p:pic>
        <p:nvPicPr>
          <p:cNvPr id="4" name="Picture 3">
            <a:extLst>
              <a:ext uri="{FF2B5EF4-FFF2-40B4-BE49-F238E27FC236}">
                <a16:creationId xmlns:a16="http://schemas.microsoft.com/office/drawing/2014/main" xmlns="" id="{913AA137-C2AF-4F35-9038-7E16859B7D3B}"/>
              </a:ext>
            </a:extLst>
          </p:cNvPr>
          <p:cNvPicPr>
            <a:picLocks noChangeAspect="1"/>
          </p:cNvPicPr>
          <p:nvPr/>
        </p:nvPicPr>
        <p:blipFill>
          <a:blip r:embed="rId3"/>
          <a:stretch>
            <a:fillRect/>
          </a:stretch>
        </p:blipFill>
        <p:spPr>
          <a:xfrm>
            <a:off x="5767691" y="817954"/>
            <a:ext cx="2036240" cy="755970"/>
          </a:xfrm>
          <a:prstGeom prst="rect">
            <a:avLst/>
          </a:prstGeom>
        </p:spPr>
      </p:pic>
    </p:spTree>
    <p:extLst>
      <p:ext uri="{BB962C8B-B14F-4D97-AF65-F5344CB8AC3E}">
        <p14:creationId xmlns:p14="http://schemas.microsoft.com/office/powerpoint/2010/main" val="53326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ABEFFD-74BC-4B87-9CB0-97805C70A783}"/>
              </a:ext>
            </a:extLst>
          </p:cNvPr>
          <p:cNvSpPr>
            <a:spLocks noGrp="1"/>
          </p:cNvSpPr>
          <p:nvPr>
            <p:ph idx="1"/>
          </p:nvPr>
        </p:nvSpPr>
        <p:spPr>
          <a:xfrm>
            <a:off x="457200" y="1116531"/>
            <a:ext cx="8229600" cy="5447897"/>
          </a:xfrm>
        </p:spPr>
        <p:txBody>
          <a:bodyPr>
            <a:normAutofit/>
          </a:bodyPr>
          <a:lstStyle/>
          <a:p>
            <a:r>
              <a:rPr lang="en-US" dirty="0" err="1"/>
              <a:t>Cont</a:t>
            </a:r>
            <a:r>
              <a:rPr lang="en-US" dirty="0"/>
              <a:t>…</a:t>
            </a:r>
          </a:p>
          <a:p>
            <a:pPr marL="0" indent="0">
              <a:buNone/>
            </a:pPr>
            <a:r>
              <a:rPr lang="en-US" sz="2600" dirty="0">
                <a:solidFill>
                  <a:srgbClr val="FF0000"/>
                </a:solidFill>
              </a:rPr>
              <a:t>(c) Transmit to the ISSC and FDA information identifying the dealers shipping the implicated shellfish; Should closures and recalls be necessary the ISSC will notify States and FDA Shellfish Specialists of growing area closures and recalls. In the case of recalls, ISSC will notify States with information identifying dealers shipping the implicated shellfish. Closure and recall notices (not to include dealers) will be posted on the ISSC website. ISSC will maintain an inventory of closure and recall information.</a:t>
            </a:r>
          </a:p>
        </p:txBody>
      </p:sp>
      <p:pic>
        <p:nvPicPr>
          <p:cNvPr id="5" name="Picture 4">
            <a:extLst>
              <a:ext uri="{FF2B5EF4-FFF2-40B4-BE49-F238E27FC236}">
                <a16:creationId xmlns:a16="http://schemas.microsoft.com/office/drawing/2014/main" xmlns="" id="{4E472A6A-50A8-4E8C-B42B-FD46824079D3}"/>
              </a:ext>
            </a:extLst>
          </p:cNvPr>
          <p:cNvPicPr>
            <a:picLocks noChangeAspect="1"/>
          </p:cNvPicPr>
          <p:nvPr/>
        </p:nvPicPr>
        <p:blipFill>
          <a:blip r:embed="rId3"/>
          <a:stretch>
            <a:fillRect/>
          </a:stretch>
        </p:blipFill>
        <p:spPr>
          <a:xfrm>
            <a:off x="5835068" y="991208"/>
            <a:ext cx="2036240" cy="755970"/>
          </a:xfrm>
          <a:prstGeom prst="rect">
            <a:avLst/>
          </a:prstGeom>
        </p:spPr>
      </p:pic>
    </p:spTree>
    <p:extLst>
      <p:ext uri="{BB962C8B-B14F-4D97-AF65-F5344CB8AC3E}">
        <p14:creationId xmlns:p14="http://schemas.microsoft.com/office/powerpoint/2010/main" val="342789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59F341-9796-4AC7-911D-EEBBEEB6492C}"/>
              </a:ext>
            </a:extLst>
          </p:cNvPr>
          <p:cNvSpPr>
            <a:spLocks noGrp="1"/>
          </p:cNvSpPr>
          <p:nvPr>
            <p:ph idx="1"/>
          </p:nvPr>
        </p:nvSpPr>
        <p:spPr>
          <a:xfrm>
            <a:off x="457200" y="1491916"/>
            <a:ext cx="8229600" cy="4831882"/>
          </a:xfrm>
        </p:spPr>
        <p:txBody>
          <a:bodyPr>
            <a:noAutofit/>
          </a:bodyPr>
          <a:lstStyle/>
          <a:p>
            <a:pPr marL="0" indent="0">
              <a:buNone/>
            </a:pPr>
            <a:r>
              <a:rPr lang="en-US" sz="2400" dirty="0">
                <a:solidFill>
                  <a:srgbClr val="FF0000"/>
                </a:solidFill>
              </a:rPr>
              <a:t>(6) When the investigation outlined in Model Ordinance Chapter II. @.02 A.4. does not indicate a post-harvest contamination problem, or illegal harvesting from a closed area, the Authority shall:</a:t>
            </a:r>
          </a:p>
          <a:p>
            <a:pPr marL="400050" lvl="1" indent="0">
              <a:buNone/>
            </a:pPr>
            <a:r>
              <a:rPr lang="en-US" sz="2000" dirty="0">
                <a:solidFill>
                  <a:srgbClr val="FF0000"/>
                </a:solidFill>
              </a:rPr>
              <a:t>(a) Follow the procedures outlined in Chapter II @.02 A. 1, 2 and 3.</a:t>
            </a:r>
          </a:p>
          <a:p>
            <a:pPr marL="400050" lvl="1" indent="0">
              <a:buNone/>
            </a:pPr>
            <a:r>
              <a:rPr lang="en-US" sz="2000" strike="sngStrike" dirty="0">
                <a:solidFill>
                  <a:srgbClr val="FF0000"/>
                </a:solidFill>
              </a:rPr>
              <a:t>(b) Immediately place the implicated portion(s) of the harvest area(s) in the closed status;</a:t>
            </a:r>
          </a:p>
          <a:p>
            <a:pPr marL="400050" lvl="1" indent="0">
              <a:buNone/>
            </a:pPr>
            <a:r>
              <a:rPr lang="en-US" sz="2000" strike="sngStrike" dirty="0">
                <a:solidFill>
                  <a:srgbClr val="FF0000"/>
                </a:solidFill>
              </a:rPr>
              <a:t>(c) </a:t>
            </a:r>
            <a:r>
              <a:rPr lang="en-US" sz="2000" dirty="0">
                <a:solidFill>
                  <a:srgbClr val="FF0000"/>
                </a:solidFill>
              </a:rPr>
              <a:t>(b)Notify the ISSC and the FDA Shellfish Specialist that a potential health risk is associated with shellfish harvested from the implicated growing area;</a:t>
            </a:r>
          </a:p>
          <a:p>
            <a:pPr marL="400050" lvl="1" indent="0">
              <a:buNone/>
            </a:pPr>
            <a:r>
              <a:rPr lang="en-US" sz="2000" strike="sngStrike" dirty="0">
                <a:solidFill>
                  <a:srgbClr val="FF0000"/>
                </a:solidFill>
              </a:rPr>
              <a:t>(d) </a:t>
            </a:r>
            <a:r>
              <a:rPr lang="en-US" sz="2000" dirty="0">
                <a:solidFill>
                  <a:srgbClr val="FF0000"/>
                </a:solidFill>
              </a:rPr>
              <a:t>(c)</a:t>
            </a:r>
            <a:r>
              <a:rPr lang="en-US" sz="2000" strike="sngStrike" dirty="0">
                <a:solidFill>
                  <a:srgbClr val="FF0000"/>
                </a:solidFill>
              </a:rPr>
              <a:t>Promptly initiate recall procedures consistent with the Recall Enforcement Policy, Title 21 CFR Part 7. The recall shall include all implicated products. </a:t>
            </a:r>
            <a:r>
              <a:rPr lang="en-US" sz="2000" dirty="0">
                <a:solidFill>
                  <a:srgbClr val="FF0000"/>
                </a:solidFill>
              </a:rPr>
              <a:t>If a recall is required by Chapter II @.02 A. 3.</a:t>
            </a:r>
          </a:p>
          <a:p>
            <a:pPr marL="400050" lvl="1" indent="0">
              <a:buNone/>
            </a:pPr>
            <a:endParaRPr lang="en-US" sz="2000" strike="sngStrike" dirty="0">
              <a:solidFill>
                <a:srgbClr val="FF0000"/>
              </a:solidFill>
            </a:endParaRPr>
          </a:p>
          <a:p>
            <a:pPr marL="400050" lvl="1" indent="0">
              <a:buNone/>
            </a:pPr>
            <a:endParaRPr lang="en-US" sz="2000" strike="sngStrike" dirty="0"/>
          </a:p>
        </p:txBody>
      </p:sp>
      <p:pic>
        <p:nvPicPr>
          <p:cNvPr id="4" name="Picture 3">
            <a:extLst>
              <a:ext uri="{FF2B5EF4-FFF2-40B4-BE49-F238E27FC236}">
                <a16:creationId xmlns:a16="http://schemas.microsoft.com/office/drawing/2014/main" xmlns="" id="{AAEB086D-045F-4177-A1ED-49B1BA65C56B}"/>
              </a:ext>
            </a:extLst>
          </p:cNvPr>
          <p:cNvPicPr>
            <a:picLocks noChangeAspect="1"/>
          </p:cNvPicPr>
          <p:nvPr/>
        </p:nvPicPr>
        <p:blipFill>
          <a:blip r:embed="rId3"/>
          <a:stretch>
            <a:fillRect/>
          </a:stretch>
        </p:blipFill>
        <p:spPr>
          <a:xfrm>
            <a:off x="5590120" y="894956"/>
            <a:ext cx="2036240" cy="755970"/>
          </a:xfrm>
          <a:prstGeom prst="rect">
            <a:avLst/>
          </a:prstGeom>
        </p:spPr>
      </p:pic>
    </p:spTree>
    <p:extLst>
      <p:ext uri="{BB962C8B-B14F-4D97-AF65-F5344CB8AC3E}">
        <p14:creationId xmlns:p14="http://schemas.microsoft.com/office/powerpoint/2010/main" val="327823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A64F94-5609-4A9E-9C9B-7EFD19615982}"/>
              </a:ext>
            </a:extLst>
          </p:cNvPr>
          <p:cNvSpPr>
            <a:spLocks noGrp="1"/>
          </p:cNvSpPr>
          <p:nvPr>
            <p:ph idx="1"/>
          </p:nvPr>
        </p:nvSpPr>
        <p:spPr>
          <a:xfrm>
            <a:off x="457200" y="1597794"/>
            <a:ext cx="8229600" cy="4528369"/>
          </a:xfrm>
        </p:spPr>
        <p:txBody>
          <a:bodyPr>
            <a:noAutofit/>
          </a:bodyPr>
          <a:lstStyle/>
          <a:p>
            <a:pPr marL="0" lvl="0" indent="0">
              <a:buNone/>
            </a:pPr>
            <a:r>
              <a:rPr lang="en-US" sz="2400" dirty="0">
                <a:solidFill>
                  <a:srgbClr val="FF0000"/>
                </a:solidFill>
              </a:rPr>
              <a:t>CONT:</a:t>
            </a:r>
          </a:p>
          <a:p>
            <a:pPr marL="0" lvl="0" indent="0">
              <a:buNone/>
            </a:pPr>
            <a:r>
              <a:rPr lang="en-US" sz="2400" dirty="0">
                <a:solidFill>
                  <a:srgbClr val="FF0000"/>
                </a:solidFill>
              </a:rPr>
              <a:t>(6) When the investigation outlined in Model Ordinance Chapter II. @.02 A.4. does not indicate a post-harvest contamination problem, or illegal harvesting from a closed area, the Authority shall:</a:t>
            </a:r>
          </a:p>
          <a:p>
            <a:pPr marL="400050" lvl="1" indent="0">
              <a:buNone/>
            </a:pPr>
            <a:r>
              <a:rPr lang="en-US" sz="2000" dirty="0">
                <a:solidFill>
                  <a:srgbClr val="FF0000"/>
                </a:solidFill>
              </a:rPr>
              <a:t>a-c…</a:t>
            </a:r>
          </a:p>
          <a:p>
            <a:pPr marL="400050" lvl="1" indent="0">
              <a:buNone/>
            </a:pPr>
            <a:r>
              <a:rPr lang="en-US" sz="2000" dirty="0" err="1">
                <a:solidFill>
                  <a:srgbClr val="FF0000"/>
                </a:solidFill>
              </a:rPr>
              <a:t>i</a:t>
            </a:r>
            <a:r>
              <a:rPr lang="en-US" sz="2000" dirty="0">
                <a:solidFill>
                  <a:srgbClr val="FF0000"/>
                </a:solidFill>
              </a:rPr>
              <a:t>. Transmit to the ISSC and FDA information identifying the dealers shipping the implicated shellfish.</a:t>
            </a:r>
          </a:p>
          <a:p>
            <a:pPr marL="400050" lvl="1" indent="0">
              <a:buNone/>
            </a:pPr>
            <a:r>
              <a:rPr lang="en-US" sz="2000" dirty="0">
                <a:solidFill>
                  <a:srgbClr val="FF0000"/>
                </a:solidFill>
              </a:rPr>
              <a:t>ii. The ISSC will notify States and FDA Shellfish Specialists of growing area closures and recalls. In the case of recalls, ISSC will notify States with information identifying dealers shipping the implicated shellfish. Closure and recall notices (not to include dealers) will be posted on the ISSC website. ISSC will maintain an inventory of closure and recall information.</a:t>
            </a:r>
            <a:endParaRPr lang="en-US" sz="2000" dirty="0"/>
          </a:p>
        </p:txBody>
      </p:sp>
      <p:pic>
        <p:nvPicPr>
          <p:cNvPr id="4" name="Picture 3">
            <a:extLst>
              <a:ext uri="{FF2B5EF4-FFF2-40B4-BE49-F238E27FC236}">
                <a16:creationId xmlns:a16="http://schemas.microsoft.com/office/drawing/2014/main" xmlns="" id="{5FD4B8C5-8BF0-4C95-BDD8-DDFB09731A3C}"/>
              </a:ext>
            </a:extLst>
          </p:cNvPr>
          <p:cNvPicPr>
            <a:picLocks noChangeAspect="1"/>
          </p:cNvPicPr>
          <p:nvPr/>
        </p:nvPicPr>
        <p:blipFill>
          <a:blip r:embed="rId3"/>
          <a:stretch>
            <a:fillRect/>
          </a:stretch>
        </p:blipFill>
        <p:spPr>
          <a:xfrm>
            <a:off x="5873568" y="841824"/>
            <a:ext cx="2036240" cy="755970"/>
          </a:xfrm>
          <a:prstGeom prst="rect">
            <a:avLst/>
          </a:prstGeom>
        </p:spPr>
      </p:pic>
    </p:spTree>
    <p:extLst>
      <p:ext uri="{BB962C8B-B14F-4D97-AF65-F5344CB8AC3E}">
        <p14:creationId xmlns:p14="http://schemas.microsoft.com/office/powerpoint/2010/main" val="300778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0DE15-9E79-4ED9-8880-47069309D858}"/>
              </a:ext>
            </a:extLst>
          </p:cNvPr>
          <p:cNvSpPr>
            <a:spLocks noGrp="1"/>
          </p:cNvSpPr>
          <p:nvPr>
            <p:ph type="title"/>
          </p:nvPr>
        </p:nvSpPr>
        <p:spPr/>
        <p:txBody>
          <a:bodyPr/>
          <a:lstStyle/>
          <a:p>
            <a:r>
              <a:rPr lang="en-US" dirty="0"/>
              <a:t>Why was this topic selected?</a:t>
            </a:r>
          </a:p>
        </p:txBody>
      </p:sp>
      <p:sp>
        <p:nvSpPr>
          <p:cNvPr id="3" name="Content Placeholder 2">
            <a:extLst>
              <a:ext uri="{FF2B5EF4-FFF2-40B4-BE49-F238E27FC236}">
                <a16:creationId xmlns:a16="http://schemas.microsoft.com/office/drawing/2014/main" xmlns="" id="{43DB063E-0F8A-404A-9488-927AC34D6833}"/>
              </a:ext>
            </a:extLst>
          </p:cNvPr>
          <p:cNvSpPr>
            <a:spLocks noGrp="1"/>
          </p:cNvSpPr>
          <p:nvPr>
            <p:ph idx="1"/>
          </p:nvPr>
        </p:nvSpPr>
        <p:spPr/>
        <p:txBody>
          <a:bodyPr>
            <a:normAutofit fontScale="92500" lnSpcReduction="20000"/>
          </a:bodyPr>
          <a:lstStyle/>
          <a:p>
            <a:r>
              <a:rPr lang="en-US" dirty="0"/>
              <a:t>In 2018 ISSC Executive Board appointed the Illness Outbreak Guidance Committee </a:t>
            </a:r>
          </a:p>
          <a:p>
            <a:pPr lvl="1"/>
            <a:r>
              <a:rPr lang="en-US" dirty="0"/>
              <a:t>Charge:  Modify Chapter II to address ambiguities and if necessary submit proposals to change the language</a:t>
            </a:r>
          </a:p>
          <a:p>
            <a:r>
              <a:rPr lang="en-US" dirty="0"/>
              <a:t>Submitted proposals 19-208, 19-209 and 19-210 to Task Force II at the 2019 Biennial Meeting</a:t>
            </a:r>
          </a:p>
          <a:p>
            <a:r>
              <a:rPr lang="en-US" dirty="0"/>
              <a:t>ISSC Training Committee requested topics and an overview of changes to Chapter II was selected</a:t>
            </a:r>
          </a:p>
        </p:txBody>
      </p:sp>
    </p:spTree>
    <p:extLst>
      <p:ext uri="{BB962C8B-B14F-4D97-AF65-F5344CB8AC3E}">
        <p14:creationId xmlns:p14="http://schemas.microsoft.com/office/powerpoint/2010/main" val="130876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972913-0CC3-44BB-A156-55BBBD0329FF}"/>
              </a:ext>
            </a:extLst>
          </p:cNvPr>
          <p:cNvSpPr>
            <a:spLocks noGrp="1"/>
          </p:cNvSpPr>
          <p:nvPr>
            <p:ph idx="1"/>
          </p:nvPr>
        </p:nvSpPr>
        <p:spPr>
          <a:xfrm>
            <a:off x="457200" y="1414914"/>
            <a:ext cx="8229600" cy="4711249"/>
          </a:xfrm>
        </p:spPr>
        <p:txBody>
          <a:bodyPr>
            <a:normAutofit fontScale="70000" lnSpcReduction="20000"/>
          </a:bodyPr>
          <a:lstStyle/>
          <a:p>
            <a:pPr marL="0" indent="0">
              <a:buNone/>
            </a:pPr>
            <a:r>
              <a:rPr lang="en-US" dirty="0">
                <a:solidFill>
                  <a:srgbClr val="FF0000"/>
                </a:solidFill>
              </a:rPr>
              <a:t>(7) When the State Authority investigating the laboratory confirmed </a:t>
            </a:r>
            <a:r>
              <a:rPr lang="en-US" i="1" dirty="0">
                <a:solidFill>
                  <a:srgbClr val="FF0000"/>
                </a:solidFill>
              </a:rPr>
              <a:t>V.p. </a:t>
            </a:r>
            <a:r>
              <a:rPr lang="en-US" dirty="0">
                <a:solidFill>
                  <a:srgbClr val="FF0000"/>
                </a:solidFill>
              </a:rPr>
              <a:t>cases does not provide information to identify a single growing area and multiple growing areas are implicated, the State Authorities in the states with implicated growing areas shall evaluate to determine if the illness should be attributed to the implicated area(s). Evaluations may include but are not limited to:</a:t>
            </a:r>
          </a:p>
          <a:p>
            <a:pPr marL="400050" lvl="1" indent="0">
              <a:buNone/>
            </a:pPr>
            <a:r>
              <a:rPr lang="en-US" dirty="0">
                <a:solidFill>
                  <a:srgbClr val="FF0000"/>
                </a:solidFill>
              </a:rPr>
              <a:t>(a) Vibrio levels in the growing area around the time and date of harvest</a:t>
            </a:r>
          </a:p>
          <a:p>
            <a:pPr marL="400050" lvl="1" indent="0">
              <a:buNone/>
            </a:pPr>
            <a:r>
              <a:rPr lang="en-US" dirty="0">
                <a:solidFill>
                  <a:srgbClr val="FF0000"/>
                </a:solidFill>
              </a:rPr>
              <a:t>(b) Comparison of other single source illnesses attributed to a growing area(s) involved in a multiple source outbreak. The purpose of this comparison would be to determine if a common growing area can be identified.</a:t>
            </a:r>
          </a:p>
          <a:p>
            <a:pPr marL="400050" lvl="1" indent="0">
              <a:buNone/>
            </a:pPr>
            <a:r>
              <a:rPr lang="en-US" dirty="0">
                <a:solidFill>
                  <a:srgbClr val="FF0000"/>
                </a:solidFill>
              </a:rPr>
              <a:t>(c) Environmental conditions which could increase the risk of </a:t>
            </a:r>
            <a:r>
              <a:rPr lang="en-US" i="1" dirty="0">
                <a:solidFill>
                  <a:srgbClr val="FF0000"/>
                </a:solidFill>
              </a:rPr>
              <a:t>V.p. </a:t>
            </a:r>
            <a:r>
              <a:rPr lang="en-US" dirty="0">
                <a:solidFill>
                  <a:srgbClr val="FF0000"/>
                </a:solidFill>
              </a:rPr>
              <a:t>at the time of harvest. This could include conditions such as water temperature, air temperature and tidal stage.</a:t>
            </a:r>
          </a:p>
          <a:p>
            <a:pPr marL="400050" lvl="1" indent="0">
              <a:buNone/>
            </a:pPr>
            <a:r>
              <a:rPr lang="en-US" dirty="0">
                <a:solidFill>
                  <a:srgbClr val="FF0000"/>
                </a:solidFill>
              </a:rPr>
              <a:t>(d) Genetic typing </a:t>
            </a:r>
            <a:r>
              <a:rPr lang="en-US" u="sng" dirty="0">
                <a:solidFill>
                  <a:srgbClr val="FF0000"/>
                </a:solidFill>
              </a:rPr>
              <a:t>of clinical </a:t>
            </a:r>
            <a:r>
              <a:rPr lang="en-US" u="sng" dirty="0" err="1">
                <a:solidFill>
                  <a:srgbClr val="FF0000"/>
                </a:solidFill>
              </a:rPr>
              <a:t>isolets</a:t>
            </a:r>
            <a:r>
              <a:rPr lang="en-US" u="sng" dirty="0">
                <a:solidFill>
                  <a:srgbClr val="FF0000"/>
                </a:solidFill>
              </a:rPr>
              <a:t> </a:t>
            </a:r>
            <a:r>
              <a:rPr lang="en-US" strike="sngStrike" dirty="0">
                <a:solidFill>
                  <a:srgbClr val="FF0000"/>
                </a:solidFill>
              </a:rPr>
              <a:t>the</a:t>
            </a:r>
            <a:r>
              <a:rPr lang="en-US" dirty="0">
                <a:solidFill>
                  <a:srgbClr val="FF0000"/>
                </a:solidFill>
              </a:rPr>
              <a:t> implicates a common growing area or rules out implicated growing areas</a:t>
            </a:r>
            <a:endParaRPr lang="en-US" dirty="0"/>
          </a:p>
        </p:txBody>
      </p:sp>
      <p:pic>
        <p:nvPicPr>
          <p:cNvPr id="4" name="Picture 3">
            <a:extLst>
              <a:ext uri="{FF2B5EF4-FFF2-40B4-BE49-F238E27FC236}">
                <a16:creationId xmlns:a16="http://schemas.microsoft.com/office/drawing/2014/main" xmlns="" id="{E3F32ACC-36BE-41C5-B424-A0891D96D218}"/>
              </a:ext>
            </a:extLst>
          </p:cNvPr>
          <p:cNvPicPr>
            <a:picLocks noChangeAspect="1"/>
          </p:cNvPicPr>
          <p:nvPr/>
        </p:nvPicPr>
        <p:blipFill>
          <a:blip r:embed="rId3"/>
          <a:stretch>
            <a:fillRect/>
          </a:stretch>
        </p:blipFill>
        <p:spPr>
          <a:xfrm>
            <a:off x="6152701" y="787052"/>
            <a:ext cx="2036240" cy="755970"/>
          </a:xfrm>
          <a:prstGeom prst="rect">
            <a:avLst/>
          </a:prstGeom>
        </p:spPr>
      </p:pic>
    </p:spTree>
    <p:extLst>
      <p:ext uri="{BB962C8B-B14F-4D97-AF65-F5344CB8AC3E}">
        <p14:creationId xmlns:p14="http://schemas.microsoft.com/office/powerpoint/2010/main" val="70278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CA8CBC-DDC7-4BBC-A51A-5C30A4C53D9C}"/>
              </a:ext>
            </a:extLst>
          </p:cNvPr>
          <p:cNvSpPr>
            <a:spLocks noGrp="1"/>
          </p:cNvSpPr>
          <p:nvPr>
            <p:ph idx="1"/>
          </p:nvPr>
        </p:nvSpPr>
        <p:spPr>
          <a:xfrm>
            <a:off x="457200" y="1386038"/>
            <a:ext cx="8229600" cy="4740125"/>
          </a:xfrm>
        </p:spPr>
        <p:txBody>
          <a:bodyPr/>
          <a:lstStyle/>
          <a:p>
            <a:pPr marL="0" indent="0">
              <a:buNone/>
            </a:pPr>
            <a:r>
              <a:rPr lang="en-US" dirty="0">
                <a:solidFill>
                  <a:srgbClr val="FF0000"/>
                </a:solidFill>
              </a:rPr>
              <a:t>(8) If the </a:t>
            </a:r>
            <a:r>
              <a:rPr lang="en-US" strike="sngStrike" dirty="0">
                <a:solidFill>
                  <a:srgbClr val="FF0000"/>
                </a:solidFill>
              </a:rPr>
              <a:t>conditions</a:t>
            </a:r>
            <a:r>
              <a:rPr lang="en-US" dirty="0">
                <a:solidFill>
                  <a:srgbClr val="0000FF"/>
                </a:solidFill>
              </a:rPr>
              <a:t> </a:t>
            </a:r>
            <a:r>
              <a:rPr lang="en-US" dirty="0">
                <a:solidFill>
                  <a:srgbClr val="FF0000"/>
                </a:solidFill>
              </a:rPr>
              <a:t>evaluation in (7) provides sufficient information to implicate a single area, </a:t>
            </a:r>
            <a:r>
              <a:rPr lang="en-US" strike="sngStrike" dirty="0">
                <a:solidFill>
                  <a:srgbClr val="FF0000"/>
                </a:solidFill>
              </a:rPr>
              <a:t>identify higher risk for </a:t>
            </a:r>
            <a:r>
              <a:rPr lang="en-US" i="1" strike="sngStrike" dirty="0">
                <a:solidFill>
                  <a:srgbClr val="FF0000"/>
                </a:solidFill>
              </a:rPr>
              <a:t>Vibrio parahaemolyticus </a:t>
            </a:r>
            <a:r>
              <a:rPr lang="en-US" dirty="0">
                <a:solidFill>
                  <a:srgbClr val="FF0000"/>
                </a:solidFill>
              </a:rPr>
              <a:t>then the Shellfish</a:t>
            </a:r>
            <a:r>
              <a:rPr lang="en-US" dirty="0">
                <a:solidFill>
                  <a:srgbClr val="000000"/>
                </a:solidFill>
              </a:rPr>
              <a:t> </a:t>
            </a:r>
            <a:r>
              <a:rPr lang="en-US" dirty="0">
                <a:solidFill>
                  <a:srgbClr val="FF0000"/>
                </a:solidFill>
              </a:rPr>
              <a:t>Authority shall take actions outlined in A, above.</a:t>
            </a:r>
          </a:p>
        </p:txBody>
      </p:sp>
      <p:pic>
        <p:nvPicPr>
          <p:cNvPr id="4" name="Picture 3">
            <a:extLst>
              <a:ext uri="{FF2B5EF4-FFF2-40B4-BE49-F238E27FC236}">
                <a16:creationId xmlns:a16="http://schemas.microsoft.com/office/drawing/2014/main" xmlns="" id="{F44C0D2E-6342-486F-AE38-404ADF6CB2E9}"/>
              </a:ext>
            </a:extLst>
          </p:cNvPr>
          <p:cNvPicPr>
            <a:picLocks noChangeAspect="1"/>
          </p:cNvPicPr>
          <p:nvPr/>
        </p:nvPicPr>
        <p:blipFill>
          <a:blip r:embed="rId3"/>
          <a:stretch>
            <a:fillRect/>
          </a:stretch>
        </p:blipFill>
        <p:spPr>
          <a:xfrm>
            <a:off x="6017947" y="787052"/>
            <a:ext cx="2036240" cy="755970"/>
          </a:xfrm>
          <a:prstGeom prst="rect">
            <a:avLst/>
          </a:prstGeom>
        </p:spPr>
      </p:pic>
    </p:spTree>
    <p:extLst>
      <p:ext uri="{BB962C8B-B14F-4D97-AF65-F5344CB8AC3E}">
        <p14:creationId xmlns:p14="http://schemas.microsoft.com/office/powerpoint/2010/main" val="186888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36D43C-38B4-48A1-A40D-2A20B1DAD599}"/>
              </a:ext>
            </a:extLst>
          </p:cNvPr>
          <p:cNvSpPr>
            <a:spLocks noGrp="1"/>
          </p:cNvSpPr>
          <p:nvPr>
            <p:ph idx="1"/>
          </p:nvPr>
        </p:nvSpPr>
        <p:spPr>
          <a:xfrm>
            <a:off x="457200" y="1443789"/>
            <a:ext cx="8229600" cy="4990062"/>
          </a:xfrm>
        </p:spPr>
        <p:txBody>
          <a:bodyPr>
            <a:normAutofit fontScale="92500" lnSpcReduction="10000"/>
          </a:bodyPr>
          <a:lstStyle/>
          <a:p>
            <a:pPr marL="0" indent="0">
              <a:buNone/>
            </a:pPr>
            <a:r>
              <a:rPr lang="en-US" sz="2800" b="1" dirty="0"/>
              <a:t>@.01 Outbreaks of Shellfish-Related Illness</a:t>
            </a:r>
          </a:p>
          <a:p>
            <a:pPr marL="0" indent="0">
              <a:buNone/>
            </a:pPr>
            <a:r>
              <a:rPr lang="en-US" sz="3000" u="sng" dirty="0"/>
              <a:t>C.  When the post-harvest contamination investigation </a:t>
            </a:r>
            <a:r>
              <a:rPr lang="en-US" sz="3000" dirty="0"/>
              <a:t>	</a:t>
            </a:r>
            <a:r>
              <a:rPr lang="en-US" sz="3000" u="sng" dirty="0"/>
              <a:t>involving multiple sources  (either </a:t>
            </a:r>
            <a:r>
              <a:rPr lang="en-US" sz="3000" dirty="0"/>
              <a:t>	</a:t>
            </a:r>
            <a:r>
              <a:rPr lang="en-US" sz="3000" u="sng" dirty="0"/>
              <a:t>harvesters/processors or growing areas) does not </a:t>
            </a:r>
            <a:r>
              <a:rPr lang="en-US" sz="3000" dirty="0"/>
              <a:t>	</a:t>
            </a:r>
            <a:r>
              <a:rPr lang="en-US" sz="3000" u="sng" dirty="0"/>
              <a:t>indicate post-harvest contamination problem or </a:t>
            </a:r>
            <a:r>
              <a:rPr lang="en-US" sz="3000" dirty="0"/>
              <a:t>	</a:t>
            </a:r>
            <a:r>
              <a:rPr lang="en-US" sz="3000" u="sng" dirty="0"/>
              <a:t>illegal harvesting from a closed area the Authorities </a:t>
            </a:r>
            <a:r>
              <a:rPr lang="en-US" sz="3000" dirty="0"/>
              <a:t>	</a:t>
            </a:r>
            <a:r>
              <a:rPr lang="en-US" sz="3000" u="sng" dirty="0"/>
              <a:t>in the source states shall immediately place the </a:t>
            </a:r>
            <a:r>
              <a:rPr lang="en-US" sz="3000" dirty="0"/>
              <a:t>	</a:t>
            </a:r>
            <a:r>
              <a:rPr lang="en-US" sz="3000" u="sng" dirty="0"/>
              <a:t>implicated portion(s) of the harvest area(s) in a </a:t>
            </a:r>
            <a:r>
              <a:rPr lang="en-US" sz="3000" dirty="0"/>
              <a:t>	</a:t>
            </a:r>
            <a:r>
              <a:rPr lang="en-US" sz="3000" u="sng" dirty="0"/>
              <a:t>precautionary closure.   A specific growing area </a:t>
            </a:r>
            <a:r>
              <a:rPr lang="en-US" sz="3000" dirty="0"/>
              <a:t>	</a:t>
            </a:r>
            <a:r>
              <a:rPr lang="en-US" sz="3000" u="sng" dirty="0"/>
              <a:t>placed in a precautionary closed status under this </a:t>
            </a:r>
            <a:r>
              <a:rPr lang="en-US" sz="3000" dirty="0"/>
              <a:t>	</a:t>
            </a:r>
            <a:r>
              <a:rPr lang="en-US" sz="3000" u="sng" dirty="0"/>
              <a:t>section can be immediately re-opened when one or </a:t>
            </a:r>
            <a:r>
              <a:rPr lang="en-US" sz="3000" dirty="0"/>
              <a:t>	</a:t>
            </a:r>
            <a:r>
              <a:rPr lang="en-US" sz="3000" u="sng" dirty="0"/>
              <a:t>more of the following conditions are met:</a:t>
            </a:r>
          </a:p>
          <a:p>
            <a:pPr marL="0" indent="0">
              <a:buNone/>
            </a:pPr>
            <a:endParaRPr lang="en-US" sz="2800" dirty="0"/>
          </a:p>
        </p:txBody>
      </p:sp>
      <p:sp>
        <p:nvSpPr>
          <p:cNvPr id="4" name="TextBox 3">
            <a:extLst>
              <a:ext uri="{FF2B5EF4-FFF2-40B4-BE49-F238E27FC236}">
                <a16:creationId xmlns:a16="http://schemas.microsoft.com/office/drawing/2014/main" xmlns="" id="{BB7E6342-9E6B-4268-B7D8-A52B65E02A28}"/>
              </a:ext>
            </a:extLst>
          </p:cNvPr>
          <p:cNvSpPr txBox="1"/>
          <p:nvPr/>
        </p:nvSpPr>
        <p:spPr>
          <a:xfrm>
            <a:off x="5890660" y="982124"/>
            <a:ext cx="1886551" cy="461665"/>
          </a:xfrm>
          <a:prstGeom prst="rect">
            <a:avLst/>
          </a:prstGeom>
          <a:noFill/>
        </p:spPr>
        <p:txBody>
          <a:bodyPr wrap="square" rtlCol="0">
            <a:spAutoFit/>
          </a:bodyPr>
          <a:lstStyle/>
          <a:p>
            <a:r>
              <a:rPr lang="en-US" sz="2400" b="1" dirty="0">
                <a:solidFill>
                  <a:srgbClr val="0070C0"/>
                </a:solidFill>
              </a:rPr>
              <a:t>19-210</a:t>
            </a:r>
          </a:p>
        </p:txBody>
      </p:sp>
    </p:spTree>
    <p:extLst>
      <p:ext uri="{BB962C8B-B14F-4D97-AF65-F5344CB8AC3E}">
        <p14:creationId xmlns:p14="http://schemas.microsoft.com/office/powerpoint/2010/main" val="358233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36D43C-38B4-48A1-A40D-2A20B1DAD599}"/>
              </a:ext>
            </a:extLst>
          </p:cNvPr>
          <p:cNvSpPr>
            <a:spLocks noGrp="1"/>
          </p:cNvSpPr>
          <p:nvPr>
            <p:ph idx="1"/>
          </p:nvPr>
        </p:nvSpPr>
        <p:spPr>
          <a:xfrm>
            <a:off x="457200" y="1443789"/>
            <a:ext cx="8229600" cy="4912944"/>
          </a:xfrm>
        </p:spPr>
        <p:txBody>
          <a:bodyPr>
            <a:normAutofit fontScale="92500" lnSpcReduction="10000"/>
          </a:bodyPr>
          <a:lstStyle/>
          <a:p>
            <a:pPr marL="0" indent="0">
              <a:buNone/>
            </a:pPr>
            <a:r>
              <a:rPr lang="en-US" sz="2800" b="1" dirty="0"/>
              <a:t>@.01 Outbreaks of Shellfish-Related Illness</a:t>
            </a:r>
          </a:p>
          <a:p>
            <a:pPr marL="0" indent="0">
              <a:buNone/>
            </a:pPr>
            <a:r>
              <a:rPr lang="en-US" sz="2800" u="sng" dirty="0"/>
              <a:t>(1) When the investigation, conducted in consultation with </a:t>
            </a:r>
            <a:r>
              <a:rPr lang="en-US" sz="2800" dirty="0"/>
              <a:t>	</a:t>
            </a:r>
            <a:r>
              <a:rPr lang="en-US" sz="2800" u="sng" dirty="0"/>
              <a:t>epidemiologist(s) in the state(s) in which the outbreak </a:t>
            </a:r>
            <a:r>
              <a:rPr lang="en-US" sz="2800" dirty="0"/>
              <a:t>	</a:t>
            </a:r>
            <a:r>
              <a:rPr lang="en-US" sz="2800" u="sng" dirty="0"/>
              <a:t>occurs, determines that the shellfish which caused the </a:t>
            </a:r>
            <a:r>
              <a:rPr lang="en-US" sz="2800" dirty="0"/>
              <a:t>	</a:t>
            </a:r>
            <a:r>
              <a:rPr lang="en-US" sz="2800" u="sng" dirty="0"/>
              <a:t>outbreak did not come from one or more of the </a:t>
            </a:r>
            <a:r>
              <a:rPr lang="en-US" sz="2800" dirty="0"/>
              <a:t>	</a:t>
            </a:r>
            <a:r>
              <a:rPr lang="en-US" sz="2800" u="sng" dirty="0"/>
              <a:t>implicated growing areas in question based on </a:t>
            </a:r>
            <a:r>
              <a:rPr lang="en-US" sz="2800" dirty="0"/>
              <a:t>	</a:t>
            </a:r>
            <a:r>
              <a:rPr lang="en-US" sz="2800" u="sng" dirty="0"/>
              <a:t>consumption data provided by victims or other relevant </a:t>
            </a:r>
            <a:r>
              <a:rPr lang="en-US" sz="2800" dirty="0"/>
              <a:t>	</a:t>
            </a:r>
            <a:r>
              <a:rPr lang="en-US" sz="2800" u="sng" dirty="0"/>
              <a:t>data provided by state investigators.  This would include </a:t>
            </a:r>
            <a:r>
              <a:rPr lang="en-US" sz="2800" dirty="0"/>
              <a:t>	</a:t>
            </a:r>
            <a:r>
              <a:rPr lang="en-US" sz="2800" u="sng" dirty="0"/>
              <a:t>an additional illness(es) that matches one or more of the </a:t>
            </a:r>
            <a:r>
              <a:rPr lang="en-US" sz="2800" dirty="0"/>
              <a:t>	</a:t>
            </a:r>
            <a:r>
              <a:rPr lang="en-US" sz="2800" u="sng" dirty="0"/>
              <a:t>implicated areas and allows for a more precise </a:t>
            </a:r>
            <a:r>
              <a:rPr lang="en-US" sz="2800" dirty="0"/>
              <a:t>	</a:t>
            </a:r>
            <a:r>
              <a:rPr lang="en-US" sz="2800" u="sng" dirty="0"/>
              <a:t>identification of the </a:t>
            </a:r>
            <a:r>
              <a:rPr lang="en-US" sz="2800" dirty="0"/>
              <a:t>	</a:t>
            </a:r>
            <a:r>
              <a:rPr lang="en-US" sz="2800" u="sng" dirty="0"/>
              <a:t>growing area(s) which caused the </a:t>
            </a:r>
            <a:r>
              <a:rPr lang="en-US" sz="2800" dirty="0"/>
              <a:t>	</a:t>
            </a:r>
            <a:r>
              <a:rPr lang="en-US" sz="2800" u="sng" dirty="0"/>
              <a:t>outbreak.</a:t>
            </a:r>
          </a:p>
          <a:p>
            <a:pPr marL="0" indent="0">
              <a:buNone/>
            </a:pPr>
            <a:endParaRPr lang="en-US" sz="2800" dirty="0"/>
          </a:p>
        </p:txBody>
      </p:sp>
      <p:sp>
        <p:nvSpPr>
          <p:cNvPr id="4" name="TextBox 3">
            <a:extLst>
              <a:ext uri="{FF2B5EF4-FFF2-40B4-BE49-F238E27FC236}">
                <a16:creationId xmlns:a16="http://schemas.microsoft.com/office/drawing/2014/main" xmlns="" id="{BB7E6342-9E6B-4268-B7D8-A52B65E02A28}"/>
              </a:ext>
            </a:extLst>
          </p:cNvPr>
          <p:cNvSpPr txBox="1"/>
          <p:nvPr/>
        </p:nvSpPr>
        <p:spPr>
          <a:xfrm>
            <a:off x="5890660" y="982124"/>
            <a:ext cx="1886551" cy="461665"/>
          </a:xfrm>
          <a:prstGeom prst="rect">
            <a:avLst/>
          </a:prstGeom>
          <a:noFill/>
        </p:spPr>
        <p:txBody>
          <a:bodyPr wrap="square" rtlCol="0">
            <a:spAutoFit/>
          </a:bodyPr>
          <a:lstStyle/>
          <a:p>
            <a:r>
              <a:rPr lang="en-US" sz="2400" b="1" dirty="0">
                <a:solidFill>
                  <a:srgbClr val="0070C0"/>
                </a:solidFill>
              </a:rPr>
              <a:t>19-210</a:t>
            </a:r>
          </a:p>
        </p:txBody>
      </p:sp>
    </p:spTree>
    <p:extLst>
      <p:ext uri="{BB962C8B-B14F-4D97-AF65-F5344CB8AC3E}">
        <p14:creationId xmlns:p14="http://schemas.microsoft.com/office/powerpoint/2010/main" val="89823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36D43C-38B4-48A1-A40D-2A20B1DAD599}"/>
              </a:ext>
            </a:extLst>
          </p:cNvPr>
          <p:cNvSpPr>
            <a:spLocks noGrp="1"/>
          </p:cNvSpPr>
          <p:nvPr>
            <p:ph idx="1"/>
          </p:nvPr>
        </p:nvSpPr>
        <p:spPr>
          <a:xfrm>
            <a:off x="457200" y="1443789"/>
            <a:ext cx="8229600" cy="4682374"/>
          </a:xfrm>
        </p:spPr>
        <p:txBody>
          <a:bodyPr>
            <a:normAutofit fontScale="92500"/>
          </a:bodyPr>
          <a:lstStyle/>
          <a:p>
            <a:pPr marL="0" indent="0">
              <a:buNone/>
            </a:pPr>
            <a:r>
              <a:rPr lang="en-US" sz="2800" b="1" dirty="0"/>
              <a:t>@.01 Outbreaks of Shellfish-Related Illness</a:t>
            </a:r>
          </a:p>
          <a:p>
            <a:pPr marL="0" indent="0">
              <a:buNone/>
            </a:pPr>
            <a:r>
              <a:rPr lang="en-US" sz="2800" u="sng" dirty="0"/>
              <a:t>(2)  When an investigation, in accordance with Chapter 	II </a:t>
            </a:r>
            <a:r>
              <a:rPr lang="en-US" sz="2800" dirty="0"/>
              <a:t>	</a:t>
            </a:r>
            <a:r>
              <a:rPr lang="en-US" sz="2800" u="sng" dirty="0"/>
              <a:t>@ 	.01 H, of an implicated growing area identifies 	an </a:t>
            </a:r>
            <a:r>
              <a:rPr lang="en-US" sz="2800" dirty="0"/>
              <a:t>	</a:t>
            </a:r>
            <a:r>
              <a:rPr lang="en-US" sz="2800" u="sng" dirty="0"/>
              <a:t>actual or 	potential pollution source(s) in  a 	specific </a:t>
            </a:r>
            <a:r>
              <a:rPr lang="en-US" sz="2800" dirty="0"/>
              <a:t>	</a:t>
            </a:r>
            <a:r>
              <a:rPr lang="en-US" sz="2800" u="sng" dirty="0"/>
              <a:t>growing area and no source(s) are identified in other </a:t>
            </a:r>
            <a:r>
              <a:rPr lang="en-US" sz="2800" dirty="0"/>
              <a:t>	</a:t>
            </a:r>
            <a:r>
              <a:rPr lang="en-US" sz="2800" u="sng" dirty="0"/>
              <a:t>implicated  growing areas, the 	precautionary closures in </a:t>
            </a:r>
            <a:r>
              <a:rPr lang="en-US" sz="2800" dirty="0"/>
              <a:t>	</a:t>
            </a:r>
            <a:r>
              <a:rPr lang="en-US" sz="2800" u="sng" dirty="0"/>
              <a:t>other implicated growing areas  can be reopened. The </a:t>
            </a:r>
            <a:r>
              <a:rPr lang="en-US" sz="2800" dirty="0"/>
              <a:t>	</a:t>
            </a:r>
            <a:r>
              <a:rPr lang="en-US" sz="2800" u="sng" dirty="0"/>
              <a:t>reopening can only occur in a growing area after the </a:t>
            </a:r>
            <a:r>
              <a:rPr lang="en-US" sz="2800" dirty="0"/>
              <a:t>	</a:t>
            </a:r>
            <a:r>
              <a:rPr lang="en-US" sz="2800" u="sng" dirty="0"/>
              <a:t>investigation referenced</a:t>
            </a:r>
            <a:r>
              <a:rPr lang="en-US" sz="2800" dirty="0"/>
              <a:t> </a:t>
            </a:r>
            <a:r>
              <a:rPr lang="en-US" sz="2800" u="sng" dirty="0"/>
              <a:t>above does not indicate an </a:t>
            </a:r>
            <a:r>
              <a:rPr lang="en-US" sz="2800" dirty="0"/>
              <a:t>	</a:t>
            </a:r>
            <a:r>
              <a:rPr lang="en-US" sz="2800" u="sng" dirty="0"/>
              <a:t>actual or potential pollution sources that</a:t>
            </a:r>
            <a:r>
              <a:rPr lang="en-US" sz="2800" dirty="0"/>
              <a:t> </a:t>
            </a:r>
            <a:r>
              <a:rPr lang="en-US" sz="2800" u="sng" dirty="0"/>
              <a:t>could be </a:t>
            </a:r>
            <a:r>
              <a:rPr lang="en-US" sz="2800" dirty="0"/>
              <a:t>	</a:t>
            </a:r>
            <a:r>
              <a:rPr lang="en-US" sz="2800" u="sng" dirty="0"/>
              <a:t>the </a:t>
            </a:r>
            <a:r>
              <a:rPr lang="en-US" sz="2800" dirty="0"/>
              <a:t>	</a:t>
            </a:r>
            <a:r>
              <a:rPr lang="en-US" sz="2800" u="sng" dirty="0"/>
              <a:t>cause of the outbreak.</a:t>
            </a:r>
            <a:endParaRPr lang="en-US" sz="2800" dirty="0"/>
          </a:p>
          <a:p>
            <a:pPr marL="0" indent="0">
              <a:buNone/>
            </a:pPr>
            <a:endParaRPr lang="en-US" sz="2800" dirty="0"/>
          </a:p>
        </p:txBody>
      </p:sp>
      <p:sp>
        <p:nvSpPr>
          <p:cNvPr id="4" name="TextBox 3">
            <a:extLst>
              <a:ext uri="{FF2B5EF4-FFF2-40B4-BE49-F238E27FC236}">
                <a16:creationId xmlns:a16="http://schemas.microsoft.com/office/drawing/2014/main" xmlns="" id="{BB7E6342-9E6B-4268-B7D8-A52B65E02A28}"/>
              </a:ext>
            </a:extLst>
          </p:cNvPr>
          <p:cNvSpPr txBox="1"/>
          <p:nvPr/>
        </p:nvSpPr>
        <p:spPr>
          <a:xfrm>
            <a:off x="5890660" y="982124"/>
            <a:ext cx="1886551" cy="461665"/>
          </a:xfrm>
          <a:prstGeom prst="rect">
            <a:avLst/>
          </a:prstGeom>
          <a:noFill/>
        </p:spPr>
        <p:txBody>
          <a:bodyPr wrap="square" rtlCol="0">
            <a:spAutoFit/>
          </a:bodyPr>
          <a:lstStyle/>
          <a:p>
            <a:r>
              <a:rPr lang="en-US" sz="2400" b="1" dirty="0">
                <a:solidFill>
                  <a:srgbClr val="0070C0"/>
                </a:solidFill>
              </a:rPr>
              <a:t>19-210</a:t>
            </a:r>
          </a:p>
        </p:txBody>
      </p:sp>
    </p:spTree>
    <p:extLst>
      <p:ext uri="{BB962C8B-B14F-4D97-AF65-F5344CB8AC3E}">
        <p14:creationId xmlns:p14="http://schemas.microsoft.com/office/powerpoint/2010/main" val="228546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36D43C-38B4-48A1-A40D-2A20B1DAD599}"/>
              </a:ext>
            </a:extLst>
          </p:cNvPr>
          <p:cNvSpPr>
            <a:spLocks noGrp="1"/>
          </p:cNvSpPr>
          <p:nvPr>
            <p:ph idx="1"/>
          </p:nvPr>
        </p:nvSpPr>
        <p:spPr>
          <a:xfrm>
            <a:off x="457200" y="1443789"/>
            <a:ext cx="8229600" cy="4682374"/>
          </a:xfrm>
        </p:spPr>
        <p:txBody>
          <a:bodyPr>
            <a:normAutofit fontScale="77500" lnSpcReduction="20000"/>
          </a:bodyPr>
          <a:lstStyle/>
          <a:p>
            <a:pPr marL="0" indent="0">
              <a:buNone/>
            </a:pPr>
            <a:r>
              <a:rPr lang="en-US" sz="3400" b="1" dirty="0"/>
              <a:t>@.01 Outbreaks of Shellfish-Related Illness</a:t>
            </a:r>
          </a:p>
          <a:p>
            <a:pPr marL="514350" indent="-514350">
              <a:buAutoNum type="arabicParenBoth" startAt="3"/>
            </a:pPr>
            <a:r>
              <a:rPr lang="en-US" u="sng" dirty="0"/>
              <a:t>When the investigation, conducted in consultation with the epidemiologists in the state(s) in which the illnesses occur and the Authorities in the state from which the shellfish were harvested, provides information that may include but shall not be limited to:</a:t>
            </a:r>
          </a:p>
          <a:p>
            <a:pPr marL="914400" lvl="1" indent="-514350">
              <a:buAutoNum type="alphaLcParenR"/>
            </a:pPr>
            <a:r>
              <a:rPr lang="en-US" u="sng" dirty="0"/>
              <a:t>Volume or distribution information which would implicate a specific growing area;</a:t>
            </a:r>
          </a:p>
          <a:p>
            <a:pPr marL="914400" lvl="1" indent="-514350">
              <a:buAutoNum type="alphaLcParenR"/>
            </a:pPr>
            <a:r>
              <a:rPr lang="en-US" u="sng" dirty="0"/>
              <a:t>Illness reporting from immediately adjacent growing areas;</a:t>
            </a:r>
          </a:p>
          <a:p>
            <a:pPr marL="914400" lvl="1" indent="-514350">
              <a:buAutoNum type="alphaLcParenR"/>
            </a:pPr>
            <a:r>
              <a:rPr lang="en-US" u="sng" dirty="0"/>
              <a:t>Pollution source investigation in conjunction with growing area evaluation does not identify a pollution source.</a:t>
            </a:r>
          </a:p>
          <a:p>
            <a:pPr marL="914400" lvl="1" indent="-514350">
              <a:buAutoNum type="alphaLcParenR"/>
            </a:pPr>
            <a:r>
              <a:rPr lang="en-US" u="sng" dirty="0"/>
              <a:t>Epidemiological tools that would link cases based on genetic</a:t>
            </a:r>
            <a:r>
              <a:rPr lang="en-US" dirty="0"/>
              <a:t> </a:t>
            </a:r>
            <a:r>
              <a:rPr lang="en-US" u="sng" dirty="0"/>
              <a:t>similarity.</a:t>
            </a:r>
            <a:endParaRPr lang="en-US" dirty="0"/>
          </a:p>
          <a:p>
            <a:endParaRPr lang="en-US" sz="6600" dirty="0"/>
          </a:p>
        </p:txBody>
      </p:sp>
      <p:sp>
        <p:nvSpPr>
          <p:cNvPr id="4" name="TextBox 3">
            <a:extLst>
              <a:ext uri="{FF2B5EF4-FFF2-40B4-BE49-F238E27FC236}">
                <a16:creationId xmlns:a16="http://schemas.microsoft.com/office/drawing/2014/main" xmlns="" id="{BB7E6342-9E6B-4268-B7D8-A52B65E02A28}"/>
              </a:ext>
            </a:extLst>
          </p:cNvPr>
          <p:cNvSpPr txBox="1"/>
          <p:nvPr/>
        </p:nvSpPr>
        <p:spPr>
          <a:xfrm>
            <a:off x="5890660" y="982124"/>
            <a:ext cx="1886551" cy="461665"/>
          </a:xfrm>
          <a:prstGeom prst="rect">
            <a:avLst/>
          </a:prstGeom>
          <a:noFill/>
        </p:spPr>
        <p:txBody>
          <a:bodyPr wrap="square" rtlCol="0">
            <a:spAutoFit/>
          </a:bodyPr>
          <a:lstStyle/>
          <a:p>
            <a:r>
              <a:rPr lang="en-US" sz="2400" b="1" dirty="0">
                <a:solidFill>
                  <a:srgbClr val="0070C0"/>
                </a:solidFill>
              </a:rPr>
              <a:t>19-210</a:t>
            </a:r>
          </a:p>
        </p:txBody>
      </p:sp>
    </p:spTree>
    <p:extLst>
      <p:ext uri="{BB962C8B-B14F-4D97-AF65-F5344CB8AC3E}">
        <p14:creationId xmlns:p14="http://schemas.microsoft.com/office/powerpoint/2010/main" val="3920481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36D43C-38B4-48A1-A40D-2A20B1DAD599}"/>
              </a:ext>
            </a:extLst>
          </p:cNvPr>
          <p:cNvSpPr>
            <a:spLocks noGrp="1"/>
          </p:cNvSpPr>
          <p:nvPr>
            <p:ph idx="1"/>
          </p:nvPr>
        </p:nvSpPr>
        <p:spPr>
          <a:xfrm>
            <a:off x="407624" y="1785311"/>
            <a:ext cx="8229600" cy="4682374"/>
          </a:xfrm>
        </p:spPr>
        <p:txBody>
          <a:bodyPr>
            <a:normAutofit/>
          </a:bodyPr>
          <a:lstStyle/>
          <a:p>
            <a:pPr marL="0" indent="0">
              <a:buNone/>
            </a:pPr>
            <a:r>
              <a:rPr lang="en-US" sz="2600" b="1" dirty="0"/>
              <a:t>@.01 Outbreaks of Shellfish-Related Illness</a:t>
            </a:r>
          </a:p>
          <a:p>
            <a:pPr marL="0" indent="0">
              <a:buNone/>
            </a:pPr>
            <a:r>
              <a:rPr lang="en-US" sz="2800" u="sng" dirty="0"/>
              <a:t>D.  When precautionary closures are established to </a:t>
            </a:r>
            <a:r>
              <a:rPr lang="en-US" sz="2800" dirty="0"/>
              <a:t>	</a:t>
            </a:r>
            <a:r>
              <a:rPr lang="en-US" sz="2800" u="sng" dirty="0"/>
              <a:t>address an illness outbreak</a:t>
            </a:r>
            <a:r>
              <a:rPr lang="en-US" sz="2800" dirty="0"/>
              <a:t> </a:t>
            </a:r>
            <a:r>
              <a:rPr lang="en-US" sz="2800" u="sng" dirty="0"/>
              <a:t>involving multiple </a:t>
            </a:r>
            <a:r>
              <a:rPr lang="en-US" sz="2800" dirty="0"/>
              <a:t>	</a:t>
            </a:r>
            <a:r>
              <a:rPr lang="en-US" sz="2800" u="sng" dirty="0"/>
              <a:t>sources, Authorities will not be required to initiate</a:t>
            </a:r>
            <a:r>
              <a:rPr lang="en-US" sz="2800" dirty="0"/>
              <a:t> 	</a:t>
            </a:r>
            <a:r>
              <a:rPr lang="en-US" sz="2800" u="sng" dirty="0"/>
              <a:t>voluntary recalls until the investigations indicate a </a:t>
            </a:r>
            <a:r>
              <a:rPr lang="en-US" sz="2800" dirty="0"/>
              <a:t>	</a:t>
            </a:r>
            <a:r>
              <a:rPr lang="en-US" sz="2800" u="sng" dirty="0"/>
              <a:t>single 	source.</a:t>
            </a:r>
            <a:endParaRPr lang="en-US" sz="2800" dirty="0"/>
          </a:p>
          <a:p>
            <a:pPr marL="0" indent="0">
              <a:buNone/>
            </a:pPr>
            <a:endParaRPr lang="en-US" sz="2800" b="1" dirty="0"/>
          </a:p>
        </p:txBody>
      </p:sp>
      <p:sp>
        <p:nvSpPr>
          <p:cNvPr id="4" name="TextBox 3">
            <a:extLst>
              <a:ext uri="{FF2B5EF4-FFF2-40B4-BE49-F238E27FC236}">
                <a16:creationId xmlns:a16="http://schemas.microsoft.com/office/drawing/2014/main" xmlns="" id="{BB7E6342-9E6B-4268-B7D8-A52B65E02A28}"/>
              </a:ext>
            </a:extLst>
          </p:cNvPr>
          <p:cNvSpPr txBox="1"/>
          <p:nvPr/>
        </p:nvSpPr>
        <p:spPr>
          <a:xfrm>
            <a:off x="5890660" y="982124"/>
            <a:ext cx="1886551" cy="461665"/>
          </a:xfrm>
          <a:prstGeom prst="rect">
            <a:avLst/>
          </a:prstGeom>
          <a:noFill/>
        </p:spPr>
        <p:txBody>
          <a:bodyPr wrap="square" rtlCol="0">
            <a:spAutoFit/>
          </a:bodyPr>
          <a:lstStyle/>
          <a:p>
            <a:r>
              <a:rPr lang="en-US" sz="2400" b="1" dirty="0">
                <a:solidFill>
                  <a:srgbClr val="0070C0"/>
                </a:solidFill>
              </a:rPr>
              <a:t>19-210</a:t>
            </a:r>
          </a:p>
        </p:txBody>
      </p:sp>
    </p:spTree>
    <p:extLst>
      <p:ext uri="{BB962C8B-B14F-4D97-AF65-F5344CB8AC3E}">
        <p14:creationId xmlns:p14="http://schemas.microsoft.com/office/powerpoint/2010/main" val="377363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E0223-306B-4530-9752-37B8D5CD59BC}"/>
              </a:ext>
            </a:extLst>
          </p:cNvPr>
          <p:cNvSpPr>
            <a:spLocks noGrp="1"/>
          </p:cNvSpPr>
          <p:nvPr>
            <p:ph type="title"/>
          </p:nvPr>
        </p:nvSpPr>
        <p:spPr/>
        <p:txBody>
          <a:bodyPr>
            <a:noAutofit/>
          </a:bodyPr>
          <a:lstStyle/>
          <a:p>
            <a:r>
              <a:rPr lang="en-US" sz="3600" dirty="0"/>
              <a:t>While Some Things Changed, Some Stayed the Same</a:t>
            </a:r>
          </a:p>
        </p:txBody>
      </p:sp>
      <p:sp>
        <p:nvSpPr>
          <p:cNvPr id="3" name="Content Placeholder 2">
            <a:extLst>
              <a:ext uri="{FF2B5EF4-FFF2-40B4-BE49-F238E27FC236}">
                <a16:creationId xmlns:a16="http://schemas.microsoft.com/office/drawing/2014/main" xmlns="" id="{E2D65F32-8F44-447A-B1F7-511C5C371336}"/>
              </a:ext>
            </a:extLst>
          </p:cNvPr>
          <p:cNvSpPr>
            <a:spLocks noGrp="1"/>
          </p:cNvSpPr>
          <p:nvPr>
            <p:ph idx="1"/>
          </p:nvPr>
        </p:nvSpPr>
        <p:spPr/>
        <p:txBody>
          <a:bodyPr>
            <a:normAutofit fontScale="85000" lnSpcReduction="20000"/>
          </a:bodyPr>
          <a:lstStyle/>
          <a:p>
            <a:r>
              <a:rPr lang="en-US" dirty="0"/>
              <a:t>Still 24 hours to determine whether the illness is GA related or what to do if the illnesses are result of post-harvest contamination or mishandling for all pathogens other than </a:t>
            </a:r>
            <a:r>
              <a:rPr lang="en-US" dirty="0" err="1"/>
              <a:t>Vp</a:t>
            </a:r>
            <a:endParaRPr lang="en-US" dirty="0"/>
          </a:p>
          <a:p>
            <a:r>
              <a:rPr lang="en-US" dirty="0"/>
              <a:t>Still need to conduct investigations</a:t>
            </a:r>
          </a:p>
          <a:p>
            <a:r>
              <a:rPr lang="en-US" dirty="0"/>
              <a:t>Still need to take action to prevent further illness if harvest area is implicated</a:t>
            </a:r>
          </a:p>
          <a:p>
            <a:r>
              <a:rPr lang="en-US" dirty="0"/>
              <a:t>Still need to conduct accurate traceback, </a:t>
            </a:r>
            <a:r>
              <a:rPr lang="en-US" u="sng" dirty="0"/>
              <a:t>especially if multisource</a:t>
            </a:r>
          </a:p>
        </p:txBody>
      </p:sp>
    </p:spTree>
    <p:extLst>
      <p:ext uri="{BB962C8B-B14F-4D97-AF65-F5344CB8AC3E}">
        <p14:creationId xmlns:p14="http://schemas.microsoft.com/office/powerpoint/2010/main" val="77479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69C0B-8B9F-4393-8F5F-D2ECC8035837}"/>
              </a:ext>
            </a:extLst>
          </p:cNvPr>
          <p:cNvSpPr>
            <a:spLocks noGrp="1"/>
          </p:cNvSpPr>
          <p:nvPr>
            <p:ph type="title"/>
          </p:nvPr>
        </p:nvSpPr>
        <p:spPr>
          <a:xfrm>
            <a:off x="457200" y="1244065"/>
            <a:ext cx="8229600" cy="1143000"/>
          </a:xfrm>
        </p:spPr>
        <p:txBody>
          <a:bodyPr>
            <a:normAutofit fontScale="90000"/>
          </a:bodyPr>
          <a:lstStyle/>
          <a:p>
            <a:r>
              <a:rPr lang="en-US" sz="3600" dirty="0">
                <a:solidFill>
                  <a:prstClr val="black"/>
                </a:solidFill>
              </a:rPr>
              <a:t>While Some Things Changed, Some Stayed the Same</a:t>
            </a:r>
            <a:endParaRPr lang="en-US" dirty="0"/>
          </a:p>
        </p:txBody>
      </p:sp>
      <p:sp>
        <p:nvSpPr>
          <p:cNvPr id="3" name="Content Placeholder 2">
            <a:extLst>
              <a:ext uri="{FF2B5EF4-FFF2-40B4-BE49-F238E27FC236}">
                <a16:creationId xmlns:a16="http://schemas.microsoft.com/office/drawing/2014/main" xmlns="" id="{63ACC1CE-63A0-4A72-8E38-889CED39DF6B}"/>
              </a:ext>
            </a:extLst>
          </p:cNvPr>
          <p:cNvSpPr>
            <a:spLocks noGrp="1"/>
          </p:cNvSpPr>
          <p:nvPr>
            <p:ph idx="1"/>
          </p:nvPr>
        </p:nvSpPr>
        <p:spPr>
          <a:xfrm>
            <a:off x="457200" y="2387065"/>
            <a:ext cx="8229600" cy="4206240"/>
          </a:xfrm>
        </p:spPr>
        <p:txBody>
          <a:bodyPr>
            <a:normAutofit fontScale="92500"/>
          </a:bodyPr>
          <a:lstStyle/>
          <a:p>
            <a:pPr marL="0" lvl="0" indent="0">
              <a:spcBef>
                <a:spcPts val="0"/>
              </a:spcBef>
              <a:buNone/>
            </a:pPr>
            <a:r>
              <a:rPr lang="en-US" sz="2800" dirty="0">
                <a:solidFill>
                  <a:prstClr val="black"/>
                </a:solidFill>
              </a:rPr>
              <a:t>We have an outbreak… now what?</a:t>
            </a:r>
          </a:p>
          <a:p>
            <a:pPr>
              <a:spcBef>
                <a:spcPts val="0"/>
              </a:spcBef>
            </a:pPr>
            <a:r>
              <a:rPr lang="en-US" sz="2800" dirty="0">
                <a:solidFill>
                  <a:prstClr val="black"/>
                </a:solidFill>
              </a:rPr>
              <a:t>TRACEBACK!</a:t>
            </a:r>
          </a:p>
          <a:p>
            <a:pPr>
              <a:spcBef>
                <a:spcPts val="0"/>
              </a:spcBef>
            </a:pPr>
            <a:r>
              <a:rPr lang="en-US" sz="2800" dirty="0">
                <a:solidFill>
                  <a:prstClr val="black"/>
                </a:solidFill>
              </a:rPr>
              <a:t>What can we do to make this go as smoothly as possible?</a:t>
            </a:r>
          </a:p>
          <a:p>
            <a:pPr lvl="1"/>
            <a:r>
              <a:rPr lang="en-US" dirty="0"/>
              <a:t>Pitfalls during traceback investigations:</a:t>
            </a:r>
          </a:p>
          <a:p>
            <a:pPr lvl="2"/>
            <a:r>
              <a:rPr lang="en-US" dirty="0"/>
              <a:t>Tags: what can we do without tags?</a:t>
            </a:r>
          </a:p>
          <a:p>
            <a:pPr lvl="2"/>
            <a:r>
              <a:rPr lang="en-US" dirty="0"/>
              <a:t>Dates</a:t>
            </a:r>
          </a:p>
          <a:p>
            <a:pPr lvl="2"/>
            <a:r>
              <a:rPr lang="en-US" dirty="0"/>
              <a:t>Commingling</a:t>
            </a:r>
            <a:endParaRPr lang="en-US" sz="2400" dirty="0">
              <a:solidFill>
                <a:prstClr val="black"/>
              </a:solidFill>
            </a:endParaRPr>
          </a:p>
          <a:p>
            <a:pPr>
              <a:spcBef>
                <a:spcPts val="0"/>
              </a:spcBef>
            </a:pPr>
            <a:r>
              <a:rPr lang="en-US" sz="2800" dirty="0">
                <a:solidFill>
                  <a:prstClr val="black"/>
                </a:solidFill>
              </a:rPr>
              <a:t>Can we meet the existing timelines and if so what do we need to do to better facilitate the goal of protecting public health?</a:t>
            </a:r>
          </a:p>
          <a:p>
            <a:endParaRPr lang="en-US" dirty="0"/>
          </a:p>
        </p:txBody>
      </p:sp>
    </p:spTree>
    <p:extLst>
      <p:ext uri="{BB962C8B-B14F-4D97-AF65-F5344CB8AC3E}">
        <p14:creationId xmlns:p14="http://schemas.microsoft.com/office/powerpoint/2010/main" val="149434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E0223-306B-4530-9752-37B8D5CD59BC}"/>
              </a:ext>
            </a:extLst>
          </p:cNvPr>
          <p:cNvSpPr>
            <a:spLocks noGrp="1"/>
          </p:cNvSpPr>
          <p:nvPr>
            <p:ph type="title"/>
          </p:nvPr>
        </p:nvSpPr>
        <p:spPr/>
        <p:txBody>
          <a:bodyPr>
            <a:noAutofit/>
          </a:bodyPr>
          <a:lstStyle/>
          <a:p>
            <a:r>
              <a:rPr lang="en-US" sz="3600" dirty="0"/>
              <a:t>While Some Things Changed, Some Stayed the Same</a:t>
            </a:r>
          </a:p>
        </p:txBody>
      </p:sp>
      <p:sp>
        <p:nvSpPr>
          <p:cNvPr id="3" name="Content Placeholder 2">
            <a:extLst>
              <a:ext uri="{FF2B5EF4-FFF2-40B4-BE49-F238E27FC236}">
                <a16:creationId xmlns:a16="http://schemas.microsoft.com/office/drawing/2014/main" xmlns="" id="{E2D65F32-8F44-447A-B1F7-511C5C371336}"/>
              </a:ext>
            </a:extLst>
          </p:cNvPr>
          <p:cNvSpPr>
            <a:spLocks noGrp="1"/>
          </p:cNvSpPr>
          <p:nvPr>
            <p:ph idx="1"/>
          </p:nvPr>
        </p:nvSpPr>
        <p:spPr/>
        <p:txBody>
          <a:bodyPr>
            <a:normAutofit/>
          </a:bodyPr>
          <a:lstStyle/>
          <a:p>
            <a:r>
              <a:rPr lang="en-US" dirty="0"/>
              <a:t>Still need to notify ISSC and FDA Shellfish Specialist of  potential health risk ASAP</a:t>
            </a:r>
          </a:p>
          <a:p>
            <a:endParaRPr lang="en-US" dirty="0"/>
          </a:p>
          <a:p>
            <a:r>
              <a:rPr lang="en-US" dirty="0"/>
              <a:t>Still need to communicate</a:t>
            </a:r>
          </a:p>
        </p:txBody>
      </p:sp>
    </p:spTree>
    <p:extLst>
      <p:ext uri="{BB962C8B-B14F-4D97-AF65-F5344CB8AC3E}">
        <p14:creationId xmlns:p14="http://schemas.microsoft.com/office/powerpoint/2010/main" val="165959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69778"/>
            <a:ext cx="8229600" cy="877663"/>
          </a:xfrm>
        </p:spPr>
        <p:txBody>
          <a:bodyPr/>
          <a:lstStyle/>
          <a:p>
            <a:r>
              <a:rPr lang="en-US" dirty="0"/>
              <a:t>Training Objectives</a:t>
            </a:r>
          </a:p>
        </p:txBody>
      </p:sp>
      <p:sp>
        <p:nvSpPr>
          <p:cNvPr id="3" name="Content Placeholder 2"/>
          <p:cNvSpPr>
            <a:spLocks noGrp="1"/>
          </p:cNvSpPr>
          <p:nvPr>
            <p:ph idx="1"/>
          </p:nvPr>
        </p:nvSpPr>
        <p:spPr>
          <a:xfrm>
            <a:off x="457200" y="2247441"/>
            <a:ext cx="8229600" cy="4340646"/>
          </a:xfrm>
        </p:spPr>
        <p:txBody>
          <a:bodyPr>
            <a:noAutofit/>
          </a:bodyPr>
          <a:lstStyle/>
          <a:p>
            <a:r>
              <a:rPr lang="en-US" sz="2800" dirty="0"/>
              <a:t>Highlight changes to Illness investigation and reporting under the NSSP</a:t>
            </a:r>
          </a:p>
          <a:p>
            <a:r>
              <a:rPr lang="en-US" sz="2800" dirty="0"/>
              <a:t>Offer a framework to understand the implementation of Chapter II. @.01 A. for</a:t>
            </a:r>
          </a:p>
          <a:p>
            <a:pPr lvl="1"/>
            <a:r>
              <a:rPr lang="en-US" dirty="0"/>
              <a:t>State Shellfish Authorities</a:t>
            </a:r>
          </a:p>
          <a:p>
            <a:pPr lvl="1"/>
            <a:r>
              <a:rPr lang="en-US" dirty="0"/>
              <a:t>Industry </a:t>
            </a:r>
          </a:p>
          <a:p>
            <a:r>
              <a:rPr lang="en-US" sz="2800" dirty="0"/>
              <a:t>Provide information on how FDA will evaluate illness response based on changes to Chapter II during program evaluations</a:t>
            </a:r>
          </a:p>
          <a:p>
            <a:pPr marL="0" indent="0">
              <a:buNone/>
            </a:pPr>
            <a:endParaRPr lang="en-US" sz="2400" dirty="0"/>
          </a:p>
        </p:txBody>
      </p:sp>
    </p:spTree>
    <p:extLst>
      <p:ext uri="{BB962C8B-B14F-4D97-AF65-F5344CB8AC3E}">
        <p14:creationId xmlns:p14="http://schemas.microsoft.com/office/powerpoint/2010/main" val="294843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37392-F600-4525-8B16-8F72AD93F075}"/>
              </a:ext>
            </a:extLst>
          </p:cNvPr>
          <p:cNvSpPr>
            <a:spLocks noGrp="1"/>
          </p:cNvSpPr>
          <p:nvPr>
            <p:ph type="title"/>
          </p:nvPr>
        </p:nvSpPr>
        <p:spPr/>
        <p:txBody>
          <a:bodyPr/>
          <a:lstStyle/>
          <a:p>
            <a:r>
              <a:rPr lang="en-US" dirty="0"/>
              <a:t>FDA State Program Element Review</a:t>
            </a:r>
          </a:p>
        </p:txBody>
      </p:sp>
      <p:sp>
        <p:nvSpPr>
          <p:cNvPr id="3" name="Content Placeholder 2">
            <a:extLst>
              <a:ext uri="{FF2B5EF4-FFF2-40B4-BE49-F238E27FC236}">
                <a16:creationId xmlns:a16="http://schemas.microsoft.com/office/drawing/2014/main" xmlns="" id="{6B5C9BED-4C65-41A5-907E-7917822FC387}"/>
              </a:ext>
            </a:extLst>
          </p:cNvPr>
          <p:cNvSpPr>
            <a:spLocks noGrp="1"/>
          </p:cNvSpPr>
          <p:nvPr>
            <p:ph idx="1"/>
          </p:nvPr>
        </p:nvSpPr>
        <p:spPr/>
        <p:txBody>
          <a:bodyPr/>
          <a:lstStyle/>
          <a:p>
            <a:r>
              <a:rPr lang="en-US" dirty="0"/>
              <a:t>Requirements under Chapter II will still be evaluated during the Plant Processing and Shipping, Vibrio Risk Management Plan/Implementation and Growing Area Classification Program Element Evaluations</a:t>
            </a:r>
          </a:p>
        </p:txBody>
      </p:sp>
    </p:spTree>
    <p:extLst>
      <p:ext uri="{BB962C8B-B14F-4D97-AF65-F5344CB8AC3E}">
        <p14:creationId xmlns:p14="http://schemas.microsoft.com/office/powerpoint/2010/main" val="265857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37392-F600-4525-8B16-8F72AD93F075}"/>
              </a:ext>
            </a:extLst>
          </p:cNvPr>
          <p:cNvSpPr>
            <a:spLocks noGrp="1"/>
          </p:cNvSpPr>
          <p:nvPr>
            <p:ph type="title"/>
          </p:nvPr>
        </p:nvSpPr>
        <p:spPr/>
        <p:txBody>
          <a:bodyPr/>
          <a:lstStyle/>
          <a:p>
            <a:r>
              <a:rPr lang="en-US" dirty="0"/>
              <a:t>FDA State Program Element Review</a:t>
            </a:r>
          </a:p>
        </p:txBody>
      </p:sp>
      <p:sp>
        <p:nvSpPr>
          <p:cNvPr id="3" name="Content Placeholder 2">
            <a:extLst>
              <a:ext uri="{FF2B5EF4-FFF2-40B4-BE49-F238E27FC236}">
                <a16:creationId xmlns:a16="http://schemas.microsoft.com/office/drawing/2014/main" xmlns="" id="{6B5C9BED-4C65-41A5-907E-7917822FC387}"/>
              </a:ext>
            </a:extLst>
          </p:cNvPr>
          <p:cNvSpPr>
            <a:spLocks noGrp="1"/>
          </p:cNvSpPr>
          <p:nvPr>
            <p:ph idx="1"/>
          </p:nvPr>
        </p:nvSpPr>
        <p:spPr/>
        <p:txBody>
          <a:bodyPr>
            <a:normAutofit/>
          </a:bodyPr>
          <a:lstStyle/>
          <a:p>
            <a:r>
              <a:rPr lang="en-US" dirty="0"/>
              <a:t>Plant Processing and Shipping</a:t>
            </a:r>
          </a:p>
          <a:p>
            <a:pPr lvl="1"/>
            <a:r>
              <a:rPr lang="en-US" dirty="0"/>
              <a:t>Chapter II @ 01</a:t>
            </a:r>
          </a:p>
          <a:p>
            <a:r>
              <a:rPr lang="en-US" dirty="0"/>
              <a:t>Vibrio Risk Management Plan/Implementation</a:t>
            </a:r>
          </a:p>
          <a:p>
            <a:pPr lvl="1"/>
            <a:r>
              <a:rPr lang="en-US" dirty="0"/>
              <a:t>Chapter II @ 02, 03, 06 &amp; 07</a:t>
            </a:r>
          </a:p>
          <a:p>
            <a:r>
              <a:rPr lang="en-US" dirty="0"/>
              <a:t>Growing Area Classification</a:t>
            </a:r>
          </a:p>
          <a:p>
            <a:pPr lvl="1"/>
            <a:r>
              <a:rPr lang="en-US" dirty="0"/>
              <a:t>Chapter II @ 01</a:t>
            </a:r>
          </a:p>
        </p:txBody>
      </p:sp>
    </p:spTree>
    <p:extLst>
      <p:ext uri="{BB962C8B-B14F-4D97-AF65-F5344CB8AC3E}">
        <p14:creationId xmlns:p14="http://schemas.microsoft.com/office/powerpoint/2010/main" val="196427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37392-F600-4525-8B16-8F72AD93F075}"/>
              </a:ext>
            </a:extLst>
          </p:cNvPr>
          <p:cNvSpPr>
            <a:spLocks noGrp="1"/>
          </p:cNvSpPr>
          <p:nvPr>
            <p:ph type="title"/>
          </p:nvPr>
        </p:nvSpPr>
        <p:spPr/>
        <p:txBody>
          <a:bodyPr/>
          <a:lstStyle/>
          <a:p>
            <a:r>
              <a:rPr lang="en-US" dirty="0"/>
              <a:t>FDA State Program Element Review</a:t>
            </a:r>
          </a:p>
        </p:txBody>
      </p:sp>
      <p:sp>
        <p:nvSpPr>
          <p:cNvPr id="3" name="Content Placeholder 2">
            <a:extLst>
              <a:ext uri="{FF2B5EF4-FFF2-40B4-BE49-F238E27FC236}">
                <a16:creationId xmlns:a16="http://schemas.microsoft.com/office/drawing/2014/main" xmlns="" id="{6B5C9BED-4C65-41A5-907E-7917822FC387}"/>
              </a:ext>
            </a:extLst>
          </p:cNvPr>
          <p:cNvSpPr>
            <a:spLocks noGrp="1"/>
          </p:cNvSpPr>
          <p:nvPr>
            <p:ph idx="1"/>
          </p:nvPr>
        </p:nvSpPr>
        <p:spPr/>
        <p:txBody>
          <a:bodyPr>
            <a:normAutofit fontScale="92500"/>
          </a:bodyPr>
          <a:lstStyle/>
          <a:p>
            <a:r>
              <a:rPr lang="en-US" dirty="0"/>
              <a:t>Two Other MO sections will related to shellfish borne illness will also be evaluated under these elements</a:t>
            </a:r>
          </a:p>
          <a:p>
            <a:pPr lvl="1"/>
            <a:r>
              <a:rPr lang="en-US" dirty="0"/>
              <a:t>Chapter I @ 01 (F) – Epidemiologically Implicated Outbreaks of Shellfish-Related Illness (P&amp;S, VRM, GA)</a:t>
            </a:r>
          </a:p>
          <a:p>
            <a:pPr lvl="1"/>
            <a:r>
              <a:rPr lang="en-US" dirty="0"/>
              <a:t>Chapter X @ 03 (B) – Recalls (adopt and follow written recall procedures) (P&amp;S) </a:t>
            </a:r>
          </a:p>
        </p:txBody>
      </p:sp>
    </p:spTree>
    <p:extLst>
      <p:ext uri="{BB962C8B-B14F-4D97-AF65-F5344CB8AC3E}">
        <p14:creationId xmlns:p14="http://schemas.microsoft.com/office/powerpoint/2010/main" val="3829262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37392-F600-4525-8B16-8F72AD93F075}"/>
              </a:ext>
            </a:extLst>
          </p:cNvPr>
          <p:cNvSpPr>
            <a:spLocks noGrp="1"/>
          </p:cNvSpPr>
          <p:nvPr>
            <p:ph type="title"/>
          </p:nvPr>
        </p:nvSpPr>
        <p:spPr/>
        <p:txBody>
          <a:bodyPr/>
          <a:lstStyle/>
          <a:p>
            <a:r>
              <a:rPr lang="en-US" dirty="0"/>
              <a:t>FDA State Program Element Review</a:t>
            </a:r>
          </a:p>
        </p:txBody>
      </p:sp>
      <p:sp>
        <p:nvSpPr>
          <p:cNvPr id="3" name="Content Placeholder 2">
            <a:extLst>
              <a:ext uri="{FF2B5EF4-FFF2-40B4-BE49-F238E27FC236}">
                <a16:creationId xmlns:a16="http://schemas.microsoft.com/office/drawing/2014/main" xmlns="" id="{6B5C9BED-4C65-41A5-907E-7917822FC387}"/>
              </a:ext>
            </a:extLst>
          </p:cNvPr>
          <p:cNvSpPr>
            <a:spLocks noGrp="1"/>
          </p:cNvSpPr>
          <p:nvPr>
            <p:ph idx="1"/>
          </p:nvPr>
        </p:nvSpPr>
        <p:spPr>
          <a:xfrm>
            <a:off x="457200" y="2291508"/>
            <a:ext cx="8229600" cy="4384714"/>
          </a:xfrm>
        </p:spPr>
        <p:txBody>
          <a:bodyPr>
            <a:normAutofit lnSpcReduction="10000"/>
          </a:bodyPr>
          <a:lstStyle/>
          <a:p>
            <a:r>
              <a:rPr lang="en-US" dirty="0"/>
              <a:t>Records and Documents</a:t>
            </a:r>
          </a:p>
          <a:p>
            <a:pPr lvl="1"/>
            <a:r>
              <a:rPr lang="en-US" dirty="0"/>
              <a:t>Written procedures for investigating shellfish-borne illness</a:t>
            </a:r>
          </a:p>
          <a:p>
            <a:pPr lvl="1"/>
            <a:r>
              <a:rPr lang="en-US" dirty="0"/>
              <a:t>Written recall procedure</a:t>
            </a:r>
          </a:p>
          <a:p>
            <a:pPr lvl="1"/>
            <a:r>
              <a:rPr lang="en-US" dirty="0"/>
              <a:t>Illness reports</a:t>
            </a:r>
          </a:p>
          <a:p>
            <a:pPr lvl="1"/>
            <a:r>
              <a:rPr lang="en-US" dirty="0"/>
              <a:t>Notifications</a:t>
            </a:r>
          </a:p>
          <a:p>
            <a:pPr lvl="1"/>
            <a:r>
              <a:rPr lang="en-US" dirty="0"/>
              <a:t>Recall records</a:t>
            </a:r>
          </a:p>
          <a:p>
            <a:pPr lvl="1"/>
            <a:r>
              <a:rPr lang="en-US" dirty="0" err="1"/>
              <a:t>Vv</a:t>
            </a:r>
            <a:r>
              <a:rPr lang="en-US" dirty="0"/>
              <a:t> and </a:t>
            </a:r>
            <a:r>
              <a:rPr lang="en-US" dirty="0" err="1"/>
              <a:t>Vp</a:t>
            </a:r>
            <a:r>
              <a:rPr lang="en-US" dirty="0"/>
              <a:t> risk management plans; assessments</a:t>
            </a:r>
          </a:p>
          <a:p>
            <a:pPr lvl="1"/>
            <a:r>
              <a:rPr lang="en-US" dirty="0"/>
              <a:t>Traceback </a:t>
            </a:r>
          </a:p>
        </p:txBody>
      </p:sp>
    </p:spTree>
    <p:extLst>
      <p:ext uri="{BB962C8B-B14F-4D97-AF65-F5344CB8AC3E}">
        <p14:creationId xmlns:p14="http://schemas.microsoft.com/office/powerpoint/2010/main" val="1797116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82239"/>
            <a:ext cx="8229600" cy="3408644"/>
          </a:xfrm>
        </p:spPr>
        <p:txBody>
          <a:bodyPr>
            <a:normAutofit/>
          </a:bodyPr>
          <a:lstStyle/>
          <a:p>
            <a:pPr marL="0" indent="0">
              <a:buNone/>
            </a:pPr>
            <a:endParaRPr lang="en-US" dirty="0"/>
          </a:p>
          <a:p>
            <a:pPr marL="0" indent="0" algn="ctr">
              <a:buNone/>
            </a:pPr>
            <a:r>
              <a:rPr lang="en-US" sz="6000" dirty="0"/>
              <a:t>Questions?</a:t>
            </a:r>
          </a:p>
          <a:p>
            <a:pPr marL="0" indent="0" algn="ctr">
              <a:buNone/>
            </a:pPr>
            <a:r>
              <a:rPr lang="en-US" sz="5400" dirty="0"/>
              <a:t>melissa.farrell@fda.hhs.gov</a:t>
            </a:r>
          </a:p>
        </p:txBody>
      </p:sp>
    </p:spTree>
    <p:extLst>
      <p:ext uri="{BB962C8B-B14F-4D97-AF65-F5344CB8AC3E}">
        <p14:creationId xmlns:p14="http://schemas.microsoft.com/office/powerpoint/2010/main" val="391158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2124075"/>
            <a:ext cx="8639176" cy="4733925"/>
          </a:xfrm>
        </p:spPr>
        <p:txBody>
          <a:bodyPr>
            <a:noAutofit/>
          </a:bodyPr>
          <a:lstStyle/>
          <a:p>
            <a:r>
              <a:rPr lang="en-US" altLang="en-US" sz="2800" b="1" dirty="0"/>
              <a:t>Fecal waste from warm blooded animals (infections):</a:t>
            </a:r>
          </a:p>
          <a:p>
            <a:pPr lvl="1"/>
            <a:r>
              <a:rPr lang="en-US" altLang="en-US" sz="2400" dirty="0"/>
              <a:t>Bacterial pathogens: Typhoid, Salmonellosis, Cholera*</a:t>
            </a:r>
          </a:p>
          <a:p>
            <a:pPr lvl="1"/>
            <a:r>
              <a:rPr lang="en-US" altLang="en-US" sz="2400" dirty="0"/>
              <a:t>Viral pathogens (human waste): Norovirus, Hepatitis A</a:t>
            </a:r>
          </a:p>
          <a:p>
            <a:r>
              <a:rPr lang="en-US" altLang="en-US" sz="2800" b="1" dirty="0"/>
              <a:t>Naturally occurring bacteria in estuarine waters (infections)</a:t>
            </a:r>
          </a:p>
          <a:p>
            <a:pPr lvl="1"/>
            <a:r>
              <a:rPr lang="en-US" altLang="en-US" sz="2400" i="1" dirty="0"/>
              <a:t>Vibrio</a:t>
            </a:r>
            <a:r>
              <a:rPr lang="en-US" altLang="en-US" sz="2400" dirty="0"/>
              <a:t> spp</a:t>
            </a:r>
            <a:r>
              <a:rPr lang="en-US" altLang="en-US" sz="2000" dirty="0"/>
              <a:t>.</a:t>
            </a:r>
          </a:p>
          <a:p>
            <a:r>
              <a:rPr lang="en-US" altLang="en-US" sz="2800" b="1" dirty="0"/>
              <a:t>Phytoplankton blooms (intoxications)</a:t>
            </a:r>
          </a:p>
          <a:p>
            <a:pPr lvl="1"/>
            <a:r>
              <a:rPr lang="en-US" altLang="en-US" sz="2400" dirty="0" err="1"/>
              <a:t>Biotoxins</a:t>
            </a:r>
            <a:r>
              <a:rPr lang="en-US" altLang="en-US" sz="2400" dirty="0"/>
              <a:t>: Paralytic Shellfish Poisoning (PSP), Amnesic Shellfish Poisoning (ASP), Diarrheic Shellfish Poisoning (DSP), Neurotoxic Shellfish Poisoning (NSP)</a:t>
            </a:r>
          </a:p>
        </p:txBody>
      </p:sp>
      <p:sp>
        <p:nvSpPr>
          <p:cNvPr id="4" name="Title 1"/>
          <p:cNvSpPr>
            <a:spLocks noGrp="1"/>
          </p:cNvSpPr>
          <p:nvPr>
            <p:ph type="title"/>
          </p:nvPr>
        </p:nvSpPr>
        <p:spPr>
          <a:xfrm>
            <a:off x="457200" y="1269062"/>
            <a:ext cx="8229600" cy="959788"/>
          </a:xfrm>
        </p:spPr>
        <p:txBody>
          <a:bodyPr>
            <a:normAutofit fontScale="90000"/>
          </a:bodyPr>
          <a:lstStyle/>
          <a:p>
            <a:r>
              <a:rPr lang="en-US" sz="3600" dirty="0"/>
              <a:t>Illness investigation and reporting under the NSSP</a:t>
            </a:r>
            <a:endParaRPr lang="en-US" dirty="0"/>
          </a:p>
        </p:txBody>
      </p:sp>
    </p:spTree>
    <p:extLst>
      <p:ext uri="{BB962C8B-B14F-4D97-AF65-F5344CB8AC3E}">
        <p14:creationId xmlns:p14="http://schemas.microsoft.com/office/powerpoint/2010/main" val="261808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C2629-3460-41F7-BC00-D91BFB1EC867}"/>
              </a:ext>
            </a:extLst>
          </p:cNvPr>
          <p:cNvSpPr>
            <a:spLocks noGrp="1"/>
          </p:cNvSpPr>
          <p:nvPr>
            <p:ph type="title"/>
          </p:nvPr>
        </p:nvSpPr>
        <p:spPr/>
        <p:txBody>
          <a:bodyPr>
            <a:normAutofit fontScale="90000"/>
          </a:bodyPr>
          <a:lstStyle/>
          <a:p>
            <a:r>
              <a:rPr lang="en-US" dirty="0"/>
              <a:t>Proposals Submitted by the Illness Outbreak Guidance Committee</a:t>
            </a:r>
          </a:p>
        </p:txBody>
      </p:sp>
      <p:sp>
        <p:nvSpPr>
          <p:cNvPr id="3" name="Content Placeholder 2">
            <a:extLst>
              <a:ext uri="{FF2B5EF4-FFF2-40B4-BE49-F238E27FC236}">
                <a16:creationId xmlns:a16="http://schemas.microsoft.com/office/drawing/2014/main" xmlns="" id="{A3DABF88-E660-4955-A5CD-FA4FBED6E9BC}"/>
              </a:ext>
            </a:extLst>
          </p:cNvPr>
          <p:cNvSpPr>
            <a:spLocks noGrp="1"/>
          </p:cNvSpPr>
          <p:nvPr>
            <p:ph idx="1"/>
          </p:nvPr>
        </p:nvSpPr>
        <p:spPr/>
        <p:txBody>
          <a:bodyPr/>
          <a:lstStyle/>
          <a:p>
            <a:r>
              <a:rPr lang="en-US" dirty="0"/>
              <a:t>Proposal 19-209 </a:t>
            </a:r>
          </a:p>
          <a:p>
            <a:pPr lvl="1"/>
            <a:r>
              <a:rPr lang="en-US" dirty="0"/>
              <a:t>Clarify and remove ambiguity in Chapter II @ 01</a:t>
            </a:r>
          </a:p>
          <a:p>
            <a:r>
              <a:rPr lang="en-US" dirty="0"/>
              <a:t>Proposal 19-209</a:t>
            </a:r>
          </a:p>
          <a:p>
            <a:pPr lvl="1"/>
            <a:r>
              <a:rPr lang="en-US" dirty="0"/>
              <a:t>Clarify and remove ambiguity in Chapter II @ 02</a:t>
            </a:r>
          </a:p>
          <a:p>
            <a:r>
              <a:rPr lang="en-US" dirty="0"/>
              <a:t>Proposal 19-210</a:t>
            </a:r>
          </a:p>
          <a:p>
            <a:pPr lvl="1"/>
            <a:r>
              <a:rPr lang="en-US" dirty="0"/>
              <a:t>Address response to multisource outbreaks</a:t>
            </a:r>
          </a:p>
          <a:p>
            <a:pPr marL="457200" lvl="1" indent="0">
              <a:buNone/>
            </a:pPr>
            <a:endParaRPr lang="en-US" dirty="0"/>
          </a:p>
        </p:txBody>
      </p:sp>
    </p:spTree>
    <p:extLst>
      <p:ext uri="{BB962C8B-B14F-4D97-AF65-F5344CB8AC3E}">
        <p14:creationId xmlns:p14="http://schemas.microsoft.com/office/powerpoint/2010/main" val="112188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769FE12-AC48-4299-B80F-D9369252D1C8}"/>
              </a:ext>
            </a:extLst>
          </p:cNvPr>
          <p:cNvSpPr>
            <a:spLocks noGrp="1"/>
          </p:cNvSpPr>
          <p:nvPr>
            <p:ph idx="1"/>
          </p:nvPr>
        </p:nvSpPr>
        <p:spPr>
          <a:xfrm>
            <a:off x="457200" y="1463040"/>
            <a:ext cx="8229600" cy="5262880"/>
          </a:xfrm>
        </p:spPr>
        <p:txBody>
          <a:bodyPr>
            <a:normAutofit fontScale="77500" lnSpcReduction="20000"/>
          </a:bodyPr>
          <a:lstStyle/>
          <a:p>
            <a:pPr marL="0" lvl="0" indent="0" defTabSz="914400" eaLnBrk="0" fontAlgn="base" hangingPunct="0">
              <a:spcBef>
                <a:spcPts val="0"/>
              </a:spcBef>
              <a:buClr>
                <a:srgbClr val="0BD0D9"/>
              </a:buClr>
              <a:buSzPct val="95000"/>
              <a:buNone/>
            </a:pPr>
            <a:r>
              <a:rPr lang="en-US" sz="3400" b="1" spc="10" dirty="0">
                <a:solidFill>
                  <a:prstClr val="black"/>
                </a:solidFill>
                <a:ea typeface="Times New Roman"/>
              </a:rPr>
              <a:t>Chapter II. Risk Assessment and Risk Management</a:t>
            </a:r>
          </a:p>
          <a:p>
            <a:pPr marL="0" lvl="0" indent="0" defTabSz="914400" eaLnBrk="0" fontAlgn="base" hangingPunct="0">
              <a:spcBef>
                <a:spcPts val="0"/>
              </a:spcBef>
              <a:buClr>
                <a:srgbClr val="0BD0D9"/>
              </a:buClr>
              <a:buSzPct val="95000"/>
              <a:buNone/>
            </a:pPr>
            <a:r>
              <a:rPr lang="en-US" sz="3400" b="1" spc="10" dirty="0">
                <a:solidFill>
                  <a:prstClr val="black"/>
                </a:solidFill>
                <a:ea typeface="Times New Roman"/>
              </a:rPr>
              <a:t>@.01</a:t>
            </a:r>
            <a:r>
              <a:rPr lang="en-US" sz="3400" b="1" spc="-10" dirty="0">
                <a:solidFill>
                  <a:prstClr val="black"/>
                </a:solidFill>
                <a:ea typeface="Times New Roman"/>
              </a:rPr>
              <a:t> </a:t>
            </a:r>
            <a:r>
              <a:rPr lang="en-US" sz="3400" b="1" spc="10" dirty="0">
                <a:solidFill>
                  <a:prstClr val="black"/>
                </a:solidFill>
                <a:ea typeface="Times New Roman"/>
              </a:rPr>
              <a:t>O</a:t>
            </a:r>
            <a:r>
              <a:rPr lang="en-US" sz="3400" b="1" spc="5" dirty="0">
                <a:solidFill>
                  <a:prstClr val="black"/>
                </a:solidFill>
                <a:ea typeface="Times New Roman"/>
              </a:rPr>
              <a:t>u</a:t>
            </a:r>
            <a:r>
              <a:rPr lang="en-US" sz="3400" b="1" spc="10" dirty="0">
                <a:solidFill>
                  <a:prstClr val="black"/>
                </a:solidFill>
                <a:ea typeface="Times New Roman"/>
              </a:rPr>
              <a:t>t</a:t>
            </a:r>
            <a:r>
              <a:rPr lang="en-US" sz="3400" b="1" spc="5" dirty="0">
                <a:solidFill>
                  <a:prstClr val="black"/>
                </a:solidFill>
                <a:ea typeface="Times New Roman"/>
              </a:rPr>
              <a:t>b</a:t>
            </a:r>
            <a:r>
              <a:rPr lang="en-US" sz="3400" b="1" spc="-30" dirty="0">
                <a:solidFill>
                  <a:prstClr val="black"/>
                </a:solidFill>
                <a:ea typeface="Times New Roman"/>
              </a:rPr>
              <a:t>r</a:t>
            </a:r>
            <a:r>
              <a:rPr lang="en-US" sz="3400" b="1" spc="-5" dirty="0">
                <a:solidFill>
                  <a:prstClr val="black"/>
                </a:solidFill>
                <a:ea typeface="Times New Roman"/>
              </a:rPr>
              <a:t>e</a:t>
            </a:r>
            <a:r>
              <a:rPr lang="en-US" sz="3400" b="1" spc="10" dirty="0">
                <a:solidFill>
                  <a:prstClr val="black"/>
                </a:solidFill>
                <a:ea typeface="Times New Roman"/>
              </a:rPr>
              <a:t>a</a:t>
            </a:r>
            <a:r>
              <a:rPr lang="en-US" sz="3400" b="1" spc="-20" dirty="0">
                <a:solidFill>
                  <a:prstClr val="black"/>
                </a:solidFill>
                <a:ea typeface="Times New Roman"/>
              </a:rPr>
              <a:t>k</a:t>
            </a:r>
            <a:r>
              <a:rPr lang="en-US" sz="3400" b="1" spc="10" dirty="0">
                <a:solidFill>
                  <a:prstClr val="black"/>
                </a:solidFill>
                <a:ea typeface="Times New Roman"/>
              </a:rPr>
              <a:t>s of</a:t>
            </a:r>
            <a:r>
              <a:rPr lang="en-US" sz="3400" b="1" spc="-5" dirty="0">
                <a:solidFill>
                  <a:prstClr val="black"/>
                </a:solidFill>
                <a:ea typeface="Times New Roman"/>
              </a:rPr>
              <a:t> </a:t>
            </a:r>
            <a:r>
              <a:rPr lang="en-US" sz="3400" b="1" spc="5" dirty="0">
                <a:solidFill>
                  <a:prstClr val="black"/>
                </a:solidFill>
                <a:ea typeface="Times New Roman"/>
              </a:rPr>
              <a:t>Sh</a:t>
            </a:r>
            <a:r>
              <a:rPr lang="en-US" sz="3400" b="1" spc="20" dirty="0">
                <a:solidFill>
                  <a:prstClr val="black"/>
                </a:solidFill>
                <a:ea typeface="Times New Roman"/>
              </a:rPr>
              <a:t>e</a:t>
            </a:r>
            <a:r>
              <a:rPr lang="en-US" sz="3400" b="1" spc="-20" dirty="0">
                <a:solidFill>
                  <a:prstClr val="black"/>
                </a:solidFill>
                <a:ea typeface="Times New Roman"/>
              </a:rPr>
              <a:t>l</a:t>
            </a:r>
            <a:r>
              <a:rPr lang="en-US" sz="3400" b="1" spc="10" dirty="0">
                <a:solidFill>
                  <a:prstClr val="black"/>
                </a:solidFill>
                <a:ea typeface="Times New Roman"/>
              </a:rPr>
              <a:t>l</a:t>
            </a:r>
            <a:r>
              <a:rPr lang="en-US" sz="3400" b="1" spc="-15" dirty="0">
                <a:solidFill>
                  <a:prstClr val="black"/>
                </a:solidFill>
                <a:ea typeface="Times New Roman"/>
              </a:rPr>
              <a:t>f</a:t>
            </a:r>
            <a:r>
              <a:rPr lang="en-US" sz="3400" b="1" spc="10" dirty="0">
                <a:solidFill>
                  <a:prstClr val="black"/>
                </a:solidFill>
                <a:ea typeface="Times New Roman"/>
              </a:rPr>
              <a:t>i</a:t>
            </a:r>
            <a:r>
              <a:rPr lang="en-US" sz="3400" b="1" spc="-10" dirty="0">
                <a:solidFill>
                  <a:prstClr val="black"/>
                </a:solidFill>
                <a:ea typeface="Times New Roman"/>
              </a:rPr>
              <a:t>s</a:t>
            </a:r>
            <a:r>
              <a:rPr lang="en-US" sz="3400" b="1" spc="5" dirty="0">
                <a:solidFill>
                  <a:prstClr val="black"/>
                </a:solidFill>
                <a:ea typeface="Times New Roman"/>
              </a:rPr>
              <a:t>h</a:t>
            </a:r>
            <a:r>
              <a:rPr lang="en-US" sz="3400" b="1" spc="10" dirty="0">
                <a:solidFill>
                  <a:prstClr val="black"/>
                </a:solidFill>
                <a:ea typeface="Times New Roman"/>
              </a:rPr>
              <a:t>-R</a:t>
            </a:r>
            <a:r>
              <a:rPr lang="en-US" sz="3400" b="1" spc="20" dirty="0">
                <a:solidFill>
                  <a:prstClr val="black"/>
                </a:solidFill>
                <a:ea typeface="Times New Roman"/>
              </a:rPr>
              <a:t>e</a:t>
            </a:r>
            <a:r>
              <a:rPr lang="en-US" sz="3400" b="1" spc="-20" dirty="0">
                <a:solidFill>
                  <a:prstClr val="black"/>
                </a:solidFill>
                <a:ea typeface="Times New Roman"/>
              </a:rPr>
              <a:t>l</a:t>
            </a:r>
            <a:r>
              <a:rPr lang="en-US" sz="3400" b="1" spc="10" dirty="0">
                <a:solidFill>
                  <a:prstClr val="black"/>
                </a:solidFill>
                <a:ea typeface="Times New Roman"/>
              </a:rPr>
              <a:t>at</a:t>
            </a:r>
            <a:r>
              <a:rPr lang="en-US" sz="3400" b="1" spc="-5" dirty="0">
                <a:solidFill>
                  <a:prstClr val="black"/>
                </a:solidFill>
                <a:ea typeface="Times New Roman"/>
              </a:rPr>
              <a:t>e</a:t>
            </a:r>
            <a:r>
              <a:rPr lang="en-US" sz="3400" b="1" spc="10" dirty="0">
                <a:solidFill>
                  <a:prstClr val="black"/>
                </a:solidFill>
                <a:ea typeface="Times New Roman"/>
              </a:rPr>
              <a:t>d</a:t>
            </a:r>
            <a:r>
              <a:rPr lang="en-US" sz="3400" b="1" spc="15" dirty="0">
                <a:solidFill>
                  <a:prstClr val="black"/>
                </a:solidFill>
                <a:ea typeface="Times New Roman"/>
              </a:rPr>
              <a:t> I</a:t>
            </a:r>
            <a:r>
              <a:rPr lang="en-US" sz="3400" b="1" spc="-20" dirty="0">
                <a:solidFill>
                  <a:prstClr val="black"/>
                </a:solidFill>
                <a:ea typeface="Times New Roman"/>
              </a:rPr>
              <a:t>ll</a:t>
            </a:r>
            <a:r>
              <a:rPr lang="en-US" sz="3400" b="1" spc="5" dirty="0">
                <a:solidFill>
                  <a:prstClr val="black"/>
                </a:solidFill>
                <a:ea typeface="Times New Roman"/>
              </a:rPr>
              <a:t>n</a:t>
            </a:r>
            <a:r>
              <a:rPr lang="en-US" sz="3400" b="1" spc="20" dirty="0">
                <a:solidFill>
                  <a:prstClr val="black"/>
                </a:solidFill>
                <a:ea typeface="Times New Roman"/>
              </a:rPr>
              <a:t>e</a:t>
            </a:r>
            <a:r>
              <a:rPr lang="en-US" sz="3400" b="1" spc="-10" dirty="0">
                <a:solidFill>
                  <a:prstClr val="black"/>
                </a:solidFill>
                <a:ea typeface="Times New Roman"/>
              </a:rPr>
              <a:t>ss</a:t>
            </a:r>
            <a:r>
              <a:rPr lang="en-US" sz="3400" b="1" spc="10" dirty="0">
                <a:solidFill>
                  <a:prstClr val="black"/>
                </a:solidFill>
                <a:ea typeface="Times New Roman"/>
              </a:rPr>
              <a:t>.</a:t>
            </a:r>
          </a:p>
          <a:p>
            <a:pPr marL="514350" indent="-514350">
              <a:buAutoNum type="alphaUcPeriod"/>
            </a:pPr>
            <a:r>
              <a:rPr lang="en-US" dirty="0"/>
              <a:t>When shellfish are implicated in an illness outbreak involving two  (2) or more persons not from the same household (or one (1) or more persons in the case of shellfish toxicity poisoning associated with marine biotoxins), the determination of whether an </a:t>
            </a:r>
            <a:r>
              <a:rPr lang="en-US" u="sng" dirty="0"/>
              <a:t>epidemiological association </a:t>
            </a:r>
            <a:r>
              <a:rPr lang="en-US" dirty="0"/>
              <a:t>exists between the illness and the shellfish consumption will be </a:t>
            </a:r>
            <a:r>
              <a:rPr lang="en-US" u="sng" dirty="0"/>
              <a:t>made by the state or local epidemiologist in the state in which the outbreak occurs</a:t>
            </a:r>
            <a:r>
              <a:rPr lang="en-US" dirty="0"/>
              <a:t>. The determination will be made by reviewing:</a:t>
            </a:r>
          </a:p>
          <a:p>
            <a:pPr marL="800100" lvl="2" indent="0">
              <a:buNone/>
            </a:pPr>
            <a:r>
              <a:rPr lang="en-US" sz="3100" u="sng" dirty="0"/>
              <a:t>(1) Food history</a:t>
            </a:r>
            <a:r>
              <a:rPr lang="en-US" sz="3100" dirty="0"/>
              <a:t>;</a:t>
            </a:r>
          </a:p>
          <a:p>
            <a:pPr marL="800100" lvl="2" indent="0">
              <a:buNone/>
            </a:pPr>
            <a:r>
              <a:rPr lang="en-US" sz="3100" dirty="0"/>
              <a:t>(2) Whether the disease has the potential or is known to be transmitted by shellfish; and</a:t>
            </a:r>
          </a:p>
          <a:p>
            <a:pPr marL="800100" lvl="2" indent="0">
              <a:buNone/>
            </a:pPr>
            <a:r>
              <a:rPr lang="en-US" sz="3100" dirty="0"/>
              <a:t>(3) Whether the symptoms and incubation period of the illnesses are consistent with the suspected etiologic agent.</a:t>
            </a:r>
            <a:endParaRPr lang="en-US" sz="3100" spc="-10" dirty="0">
              <a:solidFill>
                <a:prstClr val="black"/>
              </a:solidFill>
              <a:ea typeface="Times New Roman"/>
              <a:cs typeface="Times New Roman"/>
            </a:endParaRPr>
          </a:p>
        </p:txBody>
      </p:sp>
      <p:pic>
        <p:nvPicPr>
          <p:cNvPr id="2" name="Picture 1">
            <a:extLst>
              <a:ext uri="{FF2B5EF4-FFF2-40B4-BE49-F238E27FC236}">
                <a16:creationId xmlns:a16="http://schemas.microsoft.com/office/drawing/2014/main" xmlns="" id="{5C4AE8FC-ACF8-45A9-AD65-E5C88C125228}"/>
              </a:ext>
            </a:extLst>
          </p:cNvPr>
          <p:cNvPicPr>
            <a:picLocks noChangeAspect="1"/>
          </p:cNvPicPr>
          <p:nvPr/>
        </p:nvPicPr>
        <p:blipFill>
          <a:blip r:embed="rId3"/>
          <a:stretch>
            <a:fillRect/>
          </a:stretch>
        </p:blipFill>
        <p:spPr>
          <a:xfrm>
            <a:off x="5484248" y="907630"/>
            <a:ext cx="1505843" cy="749873"/>
          </a:xfrm>
          <a:prstGeom prst="rect">
            <a:avLst/>
          </a:prstGeom>
        </p:spPr>
      </p:pic>
    </p:spTree>
    <p:extLst>
      <p:ext uri="{BB962C8B-B14F-4D97-AF65-F5344CB8AC3E}">
        <p14:creationId xmlns:p14="http://schemas.microsoft.com/office/powerpoint/2010/main" val="2924363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769FE12-AC48-4299-B80F-D9369252D1C8}"/>
              </a:ext>
            </a:extLst>
          </p:cNvPr>
          <p:cNvSpPr>
            <a:spLocks noGrp="1"/>
          </p:cNvSpPr>
          <p:nvPr>
            <p:ph idx="1"/>
          </p:nvPr>
        </p:nvSpPr>
        <p:spPr>
          <a:xfrm>
            <a:off x="457200" y="1443790"/>
            <a:ext cx="8229600" cy="5265018"/>
          </a:xfrm>
        </p:spPr>
        <p:txBody>
          <a:bodyPr>
            <a:normAutofit fontScale="32500" lnSpcReduction="20000"/>
          </a:bodyPr>
          <a:lstStyle/>
          <a:p>
            <a:pPr marL="0" lvl="0" indent="0" defTabSz="914400" eaLnBrk="0" fontAlgn="base" hangingPunct="0">
              <a:spcBef>
                <a:spcPts val="0"/>
              </a:spcBef>
              <a:buClr>
                <a:srgbClr val="0BD0D9"/>
              </a:buClr>
              <a:buSzPct val="95000"/>
              <a:buNone/>
            </a:pPr>
            <a:r>
              <a:rPr lang="en-US" sz="7400" b="1" spc="10" dirty="0">
                <a:solidFill>
                  <a:prstClr val="black"/>
                </a:solidFill>
                <a:ea typeface="Times New Roman"/>
              </a:rPr>
              <a:t>Chapter II. Risk Assessment and Risk Management</a:t>
            </a:r>
          </a:p>
          <a:p>
            <a:pPr marL="0" lvl="0" indent="0" defTabSz="914400" eaLnBrk="0" fontAlgn="base" hangingPunct="0">
              <a:spcBef>
                <a:spcPts val="0"/>
              </a:spcBef>
              <a:buClr>
                <a:srgbClr val="0BD0D9"/>
              </a:buClr>
              <a:buSzPct val="95000"/>
              <a:buNone/>
            </a:pPr>
            <a:r>
              <a:rPr lang="en-US" sz="7400" b="1" spc="10" dirty="0">
                <a:solidFill>
                  <a:prstClr val="black"/>
                </a:solidFill>
                <a:ea typeface="Times New Roman"/>
              </a:rPr>
              <a:t>@.01</a:t>
            </a:r>
            <a:r>
              <a:rPr lang="en-US" sz="7400" b="1" spc="-10" dirty="0">
                <a:solidFill>
                  <a:prstClr val="black"/>
                </a:solidFill>
                <a:ea typeface="Times New Roman"/>
              </a:rPr>
              <a:t> </a:t>
            </a:r>
            <a:r>
              <a:rPr lang="en-US" sz="7400" b="1" spc="10" dirty="0">
                <a:solidFill>
                  <a:prstClr val="black"/>
                </a:solidFill>
                <a:ea typeface="Times New Roman"/>
              </a:rPr>
              <a:t>O</a:t>
            </a:r>
            <a:r>
              <a:rPr lang="en-US" sz="7400" b="1" spc="5" dirty="0">
                <a:solidFill>
                  <a:prstClr val="black"/>
                </a:solidFill>
                <a:ea typeface="Times New Roman"/>
              </a:rPr>
              <a:t>u</a:t>
            </a:r>
            <a:r>
              <a:rPr lang="en-US" sz="7400" b="1" spc="10" dirty="0">
                <a:solidFill>
                  <a:prstClr val="black"/>
                </a:solidFill>
                <a:ea typeface="Times New Roman"/>
              </a:rPr>
              <a:t>t</a:t>
            </a:r>
            <a:r>
              <a:rPr lang="en-US" sz="7400" b="1" spc="5" dirty="0">
                <a:solidFill>
                  <a:prstClr val="black"/>
                </a:solidFill>
                <a:ea typeface="Times New Roman"/>
              </a:rPr>
              <a:t>b</a:t>
            </a:r>
            <a:r>
              <a:rPr lang="en-US" sz="7400" b="1" spc="-30" dirty="0">
                <a:solidFill>
                  <a:prstClr val="black"/>
                </a:solidFill>
                <a:ea typeface="Times New Roman"/>
              </a:rPr>
              <a:t>r</a:t>
            </a:r>
            <a:r>
              <a:rPr lang="en-US" sz="7400" b="1" spc="-5" dirty="0">
                <a:solidFill>
                  <a:prstClr val="black"/>
                </a:solidFill>
                <a:ea typeface="Times New Roman"/>
              </a:rPr>
              <a:t>e</a:t>
            </a:r>
            <a:r>
              <a:rPr lang="en-US" sz="7400" b="1" spc="10" dirty="0">
                <a:solidFill>
                  <a:prstClr val="black"/>
                </a:solidFill>
                <a:ea typeface="Times New Roman"/>
              </a:rPr>
              <a:t>a</a:t>
            </a:r>
            <a:r>
              <a:rPr lang="en-US" sz="7400" b="1" spc="-20" dirty="0">
                <a:solidFill>
                  <a:prstClr val="black"/>
                </a:solidFill>
                <a:ea typeface="Times New Roman"/>
              </a:rPr>
              <a:t>k</a:t>
            </a:r>
            <a:r>
              <a:rPr lang="en-US" sz="7400" b="1" spc="10" dirty="0">
                <a:solidFill>
                  <a:prstClr val="black"/>
                </a:solidFill>
                <a:ea typeface="Times New Roman"/>
              </a:rPr>
              <a:t>s of</a:t>
            </a:r>
            <a:r>
              <a:rPr lang="en-US" sz="7400" b="1" spc="-5" dirty="0">
                <a:solidFill>
                  <a:prstClr val="black"/>
                </a:solidFill>
                <a:ea typeface="Times New Roman"/>
              </a:rPr>
              <a:t> </a:t>
            </a:r>
            <a:r>
              <a:rPr lang="en-US" sz="7400" b="1" spc="5" dirty="0">
                <a:solidFill>
                  <a:prstClr val="black"/>
                </a:solidFill>
                <a:ea typeface="Times New Roman"/>
              </a:rPr>
              <a:t>Sh</a:t>
            </a:r>
            <a:r>
              <a:rPr lang="en-US" sz="7400" b="1" spc="20" dirty="0">
                <a:solidFill>
                  <a:prstClr val="black"/>
                </a:solidFill>
                <a:ea typeface="Times New Roman"/>
              </a:rPr>
              <a:t>e</a:t>
            </a:r>
            <a:r>
              <a:rPr lang="en-US" sz="7400" b="1" spc="-20" dirty="0">
                <a:solidFill>
                  <a:prstClr val="black"/>
                </a:solidFill>
                <a:ea typeface="Times New Roman"/>
              </a:rPr>
              <a:t>l</a:t>
            </a:r>
            <a:r>
              <a:rPr lang="en-US" sz="7400" b="1" spc="10" dirty="0">
                <a:solidFill>
                  <a:prstClr val="black"/>
                </a:solidFill>
                <a:ea typeface="Times New Roman"/>
              </a:rPr>
              <a:t>l</a:t>
            </a:r>
            <a:r>
              <a:rPr lang="en-US" sz="7400" b="1" spc="-15" dirty="0">
                <a:solidFill>
                  <a:prstClr val="black"/>
                </a:solidFill>
                <a:ea typeface="Times New Roman"/>
              </a:rPr>
              <a:t>f</a:t>
            </a:r>
            <a:r>
              <a:rPr lang="en-US" sz="7400" b="1" spc="10" dirty="0">
                <a:solidFill>
                  <a:prstClr val="black"/>
                </a:solidFill>
                <a:ea typeface="Times New Roman"/>
              </a:rPr>
              <a:t>i</a:t>
            </a:r>
            <a:r>
              <a:rPr lang="en-US" sz="7400" b="1" spc="-10" dirty="0">
                <a:solidFill>
                  <a:prstClr val="black"/>
                </a:solidFill>
                <a:ea typeface="Times New Roman"/>
              </a:rPr>
              <a:t>s</a:t>
            </a:r>
            <a:r>
              <a:rPr lang="en-US" sz="7400" b="1" spc="5" dirty="0">
                <a:solidFill>
                  <a:prstClr val="black"/>
                </a:solidFill>
                <a:ea typeface="Times New Roman"/>
              </a:rPr>
              <a:t>h</a:t>
            </a:r>
            <a:r>
              <a:rPr lang="en-US" sz="7400" b="1" spc="10" dirty="0">
                <a:solidFill>
                  <a:prstClr val="black"/>
                </a:solidFill>
                <a:ea typeface="Times New Roman"/>
              </a:rPr>
              <a:t>-R</a:t>
            </a:r>
            <a:r>
              <a:rPr lang="en-US" sz="7400" b="1" spc="20" dirty="0">
                <a:solidFill>
                  <a:prstClr val="black"/>
                </a:solidFill>
                <a:ea typeface="Times New Roman"/>
              </a:rPr>
              <a:t>e</a:t>
            </a:r>
            <a:r>
              <a:rPr lang="en-US" sz="7400" b="1" spc="-20" dirty="0">
                <a:solidFill>
                  <a:prstClr val="black"/>
                </a:solidFill>
                <a:ea typeface="Times New Roman"/>
              </a:rPr>
              <a:t>l</a:t>
            </a:r>
            <a:r>
              <a:rPr lang="en-US" sz="7400" b="1" spc="10" dirty="0">
                <a:solidFill>
                  <a:prstClr val="black"/>
                </a:solidFill>
                <a:ea typeface="Times New Roman"/>
              </a:rPr>
              <a:t>at</a:t>
            </a:r>
            <a:r>
              <a:rPr lang="en-US" sz="7400" b="1" spc="-5" dirty="0">
                <a:solidFill>
                  <a:prstClr val="black"/>
                </a:solidFill>
                <a:ea typeface="Times New Roman"/>
              </a:rPr>
              <a:t>e</a:t>
            </a:r>
            <a:r>
              <a:rPr lang="en-US" sz="7400" b="1" spc="10" dirty="0">
                <a:solidFill>
                  <a:prstClr val="black"/>
                </a:solidFill>
                <a:ea typeface="Times New Roman"/>
              </a:rPr>
              <a:t>d</a:t>
            </a:r>
            <a:r>
              <a:rPr lang="en-US" sz="7400" b="1" spc="15" dirty="0">
                <a:solidFill>
                  <a:prstClr val="black"/>
                </a:solidFill>
                <a:ea typeface="Times New Roman"/>
              </a:rPr>
              <a:t> I</a:t>
            </a:r>
            <a:r>
              <a:rPr lang="en-US" sz="7400" b="1" spc="-20" dirty="0">
                <a:solidFill>
                  <a:prstClr val="black"/>
                </a:solidFill>
                <a:ea typeface="Times New Roman"/>
              </a:rPr>
              <a:t>ll</a:t>
            </a:r>
            <a:r>
              <a:rPr lang="en-US" sz="7400" b="1" spc="5" dirty="0">
                <a:solidFill>
                  <a:prstClr val="black"/>
                </a:solidFill>
                <a:ea typeface="Times New Roman"/>
              </a:rPr>
              <a:t>n</a:t>
            </a:r>
            <a:r>
              <a:rPr lang="en-US" sz="7400" b="1" spc="20" dirty="0">
                <a:solidFill>
                  <a:prstClr val="black"/>
                </a:solidFill>
                <a:ea typeface="Times New Roman"/>
              </a:rPr>
              <a:t>e</a:t>
            </a:r>
            <a:r>
              <a:rPr lang="en-US" sz="7400" b="1" spc="-10" dirty="0">
                <a:solidFill>
                  <a:prstClr val="black"/>
                </a:solidFill>
                <a:ea typeface="Times New Roman"/>
              </a:rPr>
              <a:t>ss</a:t>
            </a:r>
            <a:r>
              <a:rPr lang="en-US" sz="7400" b="1" spc="10" dirty="0">
                <a:solidFill>
                  <a:prstClr val="black"/>
                </a:solidFill>
                <a:ea typeface="Times New Roman"/>
              </a:rPr>
              <a:t>.</a:t>
            </a:r>
          </a:p>
          <a:p>
            <a:pPr marL="400050" lvl="1" indent="-457200">
              <a:lnSpc>
                <a:spcPct val="120000"/>
              </a:lnSpc>
              <a:spcBef>
                <a:spcPts val="0"/>
              </a:spcBef>
              <a:buNone/>
            </a:pPr>
            <a:r>
              <a:rPr lang="en-US" sz="6200" dirty="0"/>
              <a:t>B.   When the </a:t>
            </a:r>
            <a:r>
              <a:rPr lang="en-US" sz="6200" dirty="0">
                <a:solidFill>
                  <a:srgbClr val="FF0000"/>
                </a:solidFill>
              </a:rPr>
              <a:t>state or local epidemiologist in the state in which the outbreak occurs</a:t>
            </a:r>
            <a:r>
              <a:rPr lang="en-US" sz="6200" dirty="0"/>
              <a:t> </a:t>
            </a:r>
            <a:r>
              <a:rPr lang="en-US" sz="6200" strike="sngStrike" dirty="0"/>
              <a:t>Authority</a:t>
            </a:r>
            <a:r>
              <a:rPr lang="en-US" sz="6200" dirty="0">
                <a:solidFill>
                  <a:srgbClr val="0000FF"/>
                </a:solidFill>
              </a:rPr>
              <a:t> </a:t>
            </a:r>
            <a:r>
              <a:rPr lang="en-US" sz="6200" dirty="0"/>
              <a:t>has determined an epidemiological association between an illness outbreak </a:t>
            </a:r>
            <a:r>
              <a:rPr lang="en-US" sz="6200" dirty="0">
                <a:solidFill>
                  <a:srgbClr val="FF0000"/>
                </a:solidFill>
              </a:rPr>
              <a:t>meeting the definition of the NSSP </a:t>
            </a:r>
            <a:r>
              <a:rPr lang="en-US" sz="6200" dirty="0"/>
              <a:t>and shellfish consumption, the </a:t>
            </a:r>
            <a:r>
              <a:rPr lang="en-US" sz="6200" dirty="0">
                <a:solidFill>
                  <a:srgbClr val="FF0000"/>
                </a:solidFill>
              </a:rPr>
              <a:t>appropriate </a:t>
            </a:r>
            <a:r>
              <a:rPr lang="en-US" sz="6200" strike="sngStrike" dirty="0"/>
              <a:t>Authority</a:t>
            </a:r>
            <a:r>
              <a:rPr lang="en-US" sz="6200" dirty="0">
                <a:solidFill>
                  <a:srgbClr val="0000FF"/>
                </a:solidFill>
              </a:rPr>
              <a:t> </a:t>
            </a:r>
            <a:r>
              <a:rPr lang="en-US" sz="6200" dirty="0">
                <a:solidFill>
                  <a:srgbClr val="FF0000"/>
                </a:solidFill>
              </a:rPr>
              <a:t>Authorities </a:t>
            </a:r>
            <a:r>
              <a:rPr lang="en-US" sz="6200" dirty="0"/>
              <a:t>shall:</a:t>
            </a:r>
          </a:p>
          <a:p>
            <a:pPr marL="400050" lvl="1" indent="0">
              <a:lnSpc>
                <a:spcPct val="120000"/>
              </a:lnSpc>
              <a:buNone/>
            </a:pPr>
            <a:r>
              <a:rPr lang="en-US" sz="6200" dirty="0"/>
              <a:t>(1) Notify the FDA Shellfish Specialist that a shellfish related outbreak has occurred.</a:t>
            </a:r>
          </a:p>
          <a:p>
            <a:pPr marL="400050" lvl="1" indent="0">
              <a:lnSpc>
                <a:spcPct val="120000"/>
              </a:lnSpc>
              <a:buNone/>
            </a:pPr>
            <a:r>
              <a:rPr lang="en-US" sz="6200" dirty="0"/>
              <a:t>(2) </a:t>
            </a:r>
            <a:r>
              <a:rPr lang="en-US" sz="6200" strike="sngStrike" dirty="0"/>
              <a:t>Conduct an investigation of the illness outbreak w </a:t>
            </a:r>
            <a:r>
              <a:rPr lang="en-US" sz="6200" u="sng" dirty="0">
                <a:solidFill>
                  <a:srgbClr val="FF0000"/>
                </a:solidFill>
              </a:rPr>
              <a:t>W</a:t>
            </a:r>
            <a:r>
              <a:rPr lang="en-US" sz="6200" dirty="0">
                <a:solidFill>
                  <a:srgbClr val="000000"/>
                </a:solidFill>
              </a:rPr>
              <a:t>ithin</a:t>
            </a:r>
            <a:r>
              <a:rPr lang="en-US" sz="6200" dirty="0"/>
              <a:t> twenty-four (24) hours determine whether the illness is growing area related or is the result of post-harvest contamination, mishandling</a:t>
            </a:r>
            <a:r>
              <a:rPr lang="en-US" sz="6200" dirty="0">
                <a:solidFill>
                  <a:srgbClr val="FF0000"/>
                </a:solidFill>
              </a:rPr>
              <a:t>, or illegal harvesting from a closed area.  The determination of post-harvest contamination may involve multiple authorities in multiple states. The determination of the illness being growing area related will be conducted by the source state.</a:t>
            </a:r>
          </a:p>
          <a:p>
            <a:endParaRPr lang="en-US" dirty="0"/>
          </a:p>
        </p:txBody>
      </p:sp>
      <p:pic>
        <p:nvPicPr>
          <p:cNvPr id="2" name="Picture 1">
            <a:extLst>
              <a:ext uri="{FF2B5EF4-FFF2-40B4-BE49-F238E27FC236}">
                <a16:creationId xmlns:a16="http://schemas.microsoft.com/office/drawing/2014/main" xmlns="" id="{DD181CC4-371D-44AC-98A8-328FA7AA825B}"/>
              </a:ext>
            </a:extLst>
          </p:cNvPr>
          <p:cNvPicPr>
            <a:picLocks noChangeAspect="1"/>
          </p:cNvPicPr>
          <p:nvPr/>
        </p:nvPicPr>
        <p:blipFill>
          <a:blip r:embed="rId3"/>
          <a:stretch>
            <a:fillRect/>
          </a:stretch>
        </p:blipFill>
        <p:spPr>
          <a:xfrm>
            <a:off x="5532375" y="926880"/>
            <a:ext cx="1505843" cy="749873"/>
          </a:xfrm>
          <a:prstGeom prst="rect">
            <a:avLst/>
          </a:prstGeom>
        </p:spPr>
      </p:pic>
    </p:spTree>
    <p:extLst>
      <p:ext uri="{BB962C8B-B14F-4D97-AF65-F5344CB8AC3E}">
        <p14:creationId xmlns:p14="http://schemas.microsoft.com/office/powerpoint/2010/main" val="418029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EDD4E28-A881-4726-8666-57FA6E6C34B9}"/>
              </a:ext>
            </a:extLst>
          </p:cNvPr>
          <p:cNvSpPr>
            <a:spLocks noGrp="1"/>
          </p:cNvSpPr>
          <p:nvPr>
            <p:ph idx="1"/>
          </p:nvPr>
        </p:nvSpPr>
        <p:spPr>
          <a:xfrm>
            <a:off x="457200" y="1289784"/>
            <a:ext cx="8229600" cy="5322771"/>
          </a:xfrm>
        </p:spPr>
        <p:txBody>
          <a:bodyPr>
            <a:noAutofit/>
          </a:bodyPr>
          <a:lstStyle/>
          <a:p>
            <a:pPr marL="0" indent="0">
              <a:buNone/>
            </a:pPr>
            <a:r>
              <a:rPr lang="en-US" sz="2000" dirty="0">
                <a:solidFill>
                  <a:srgbClr val="000000"/>
                </a:solidFill>
              </a:rPr>
              <a:t>C. When the </a:t>
            </a:r>
            <a:r>
              <a:rPr lang="en-US" sz="2000" dirty="0">
                <a:solidFill>
                  <a:srgbClr val="FF0000"/>
                </a:solidFill>
              </a:rPr>
              <a:t>Authorities determine that the outbreak is not the result </a:t>
            </a:r>
            <a:r>
              <a:rPr lang="en-US" sz="2000" strike="sngStrike" dirty="0"/>
              <a:t>investigation outlined in Model Ordinance Chapter II. @.04 B. does not indicate </a:t>
            </a:r>
            <a:r>
              <a:rPr lang="en-US" sz="2000" dirty="0">
                <a:solidFill>
                  <a:srgbClr val="000000"/>
                </a:solidFill>
              </a:rPr>
              <a:t>a post-harvest contamination problem, or illegal harvesting from a closed area, the Authority shall:</a:t>
            </a:r>
          </a:p>
          <a:p>
            <a:pPr marL="400050" lvl="1" indent="0">
              <a:buNone/>
            </a:pPr>
            <a:r>
              <a:rPr lang="en-US" sz="1800" dirty="0">
                <a:solidFill>
                  <a:srgbClr val="000000"/>
                </a:solidFill>
              </a:rPr>
              <a:t>(1) Immediately place the implicated portion(s) of the harvest area(s) in the closed status;</a:t>
            </a:r>
          </a:p>
          <a:p>
            <a:pPr marL="400050" lvl="1" indent="0">
              <a:buNone/>
            </a:pPr>
            <a:r>
              <a:rPr lang="en-US" sz="1800" dirty="0">
                <a:solidFill>
                  <a:srgbClr val="000000"/>
                </a:solidFill>
              </a:rPr>
              <a:t>(2) Notify the ISSC and the FDA Shellfish Specialist that a potential health risk is associated with shellfish harvested from the implicated growing area;</a:t>
            </a:r>
          </a:p>
          <a:p>
            <a:pPr marL="400050" lvl="1" indent="0">
              <a:buNone/>
            </a:pPr>
            <a:r>
              <a:rPr lang="en-US" sz="1800" dirty="0">
                <a:solidFill>
                  <a:srgbClr val="000000"/>
                </a:solidFill>
              </a:rPr>
              <a:t>(3) Promptly initiate recall procedures consistent with the Recall Enforcement Policy, Title 21 CFR Part 7</a:t>
            </a:r>
            <a:r>
              <a:rPr lang="en-US" sz="1800" dirty="0">
                <a:solidFill>
                  <a:srgbClr val="FF0000"/>
                </a:solidFill>
              </a:rPr>
              <a:t>, when a recall is deemed appropriate by the Authority</a:t>
            </a:r>
            <a:r>
              <a:rPr lang="en-US" sz="1800" dirty="0">
                <a:solidFill>
                  <a:srgbClr val="000000"/>
                </a:solidFill>
              </a:rPr>
              <a:t>. The recall shall include all implicated products.</a:t>
            </a:r>
          </a:p>
          <a:p>
            <a:pPr marL="400050" lvl="1" indent="0">
              <a:buNone/>
            </a:pPr>
            <a:r>
              <a:rPr lang="en-US" sz="1800" dirty="0">
                <a:solidFill>
                  <a:srgbClr val="000000"/>
                </a:solidFill>
              </a:rPr>
              <a:t>(4) Transmit to the ISSC and FDA information identifying the dealers shipping the implicated shellfish.</a:t>
            </a:r>
          </a:p>
          <a:p>
            <a:pPr marL="400050" lvl="1" indent="0">
              <a:buNone/>
            </a:pPr>
            <a:r>
              <a:rPr lang="en-US" sz="1800" dirty="0">
                <a:solidFill>
                  <a:srgbClr val="000000"/>
                </a:solidFill>
              </a:rPr>
              <a:t>(5) The ISSC will notify States and FDA Shellfish Specialists of growing area closures and recalls. In the case of recalls, ISSC will notify States with information identifying dealers shipping the implicated shellfish. Closure and recall notices (not to include dealers) will be posted on the ISSC website. ISSC will maintain an inventory of closure and recall information.</a:t>
            </a:r>
            <a:endParaRPr lang="en-US" sz="1800" dirty="0"/>
          </a:p>
        </p:txBody>
      </p:sp>
      <p:pic>
        <p:nvPicPr>
          <p:cNvPr id="5" name="Picture 4">
            <a:extLst>
              <a:ext uri="{FF2B5EF4-FFF2-40B4-BE49-F238E27FC236}">
                <a16:creationId xmlns:a16="http://schemas.microsoft.com/office/drawing/2014/main" xmlns="" id="{A55184FE-6F30-4F41-BB10-DB3F21997552}"/>
              </a:ext>
            </a:extLst>
          </p:cNvPr>
          <p:cNvPicPr>
            <a:picLocks noChangeAspect="1"/>
          </p:cNvPicPr>
          <p:nvPr/>
        </p:nvPicPr>
        <p:blipFill>
          <a:blip r:embed="rId3"/>
          <a:stretch>
            <a:fillRect/>
          </a:stretch>
        </p:blipFill>
        <p:spPr>
          <a:xfrm>
            <a:off x="5272493" y="792126"/>
            <a:ext cx="1505843" cy="749873"/>
          </a:xfrm>
          <a:prstGeom prst="rect">
            <a:avLst/>
          </a:prstGeom>
        </p:spPr>
      </p:pic>
    </p:spTree>
    <p:extLst>
      <p:ext uri="{BB962C8B-B14F-4D97-AF65-F5344CB8AC3E}">
        <p14:creationId xmlns:p14="http://schemas.microsoft.com/office/powerpoint/2010/main" val="243552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17369F-EE27-4838-803A-DF8FCE045153}"/>
              </a:ext>
            </a:extLst>
          </p:cNvPr>
          <p:cNvSpPr>
            <a:spLocks noGrp="1"/>
          </p:cNvSpPr>
          <p:nvPr>
            <p:ph idx="1"/>
          </p:nvPr>
        </p:nvSpPr>
        <p:spPr>
          <a:xfrm>
            <a:off x="360947" y="1636294"/>
            <a:ext cx="8229600" cy="4740125"/>
          </a:xfrm>
        </p:spPr>
        <p:txBody>
          <a:bodyPr>
            <a:normAutofit fontScale="62500" lnSpcReduction="20000"/>
          </a:bodyPr>
          <a:lstStyle/>
          <a:p>
            <a:pPr marL="0" indent="0">
              <a:buNone/>
            </a:pPr>
            <a:r>
              <a:rPr lang="en-US" dirty="0">
                <a:solidFill>
                  <a:srgbClr val="000000"/>
                </a:solidFill>
              </a:rPr>
              <a:t>D. When the </a:t>
            </a:r>
            <a:r>
              <a:rPr lang="en-US" dirty="0">
                <a:solidFill>
                  <a:srgbClr val="FF0000"/>
                </a:solidFill>
              </a:rPr>
              <a:t>appropriate Authorities determine </a:t>
            </a:r>
            <a:r>
              <a:rPr lang="en-US" strike="sngStrike" dirty="0"/>
              <a:t>investigation outlined in Model Ordinance Chapter II. @.04 B. demonstrates </a:t>
            </a:r>
            <a:r>
              <a:rPr lang="en-US" dirty="0">
                <a:solidFill>
                  <a:srgbClr val="000000"/>
                </a:solidFill>
              </a:rPr>
              <a:t>that the illnesses are related to post- harvesting contamination or mishandling, growing area closure is not required. However, the Authority </a:t>
            </a:r>
            <a:r>
              <a:rPr lang="en-US" dirty="0">
                <a:solidFill>
                  <a:srgbClr val="FF0000"/>
                </a:solidFill>
              </a:rPr>
              <a:t>in the state where the post-harvest contamination, mishandling or illegal harvesting from a closed area </a:t>
            </a:r>
            <a:r>
              <a:rPr lang="en-US" dirty="0">
                <a:solidFill>
                  <a:srgbClr val="000000"/>
                </a:solidFill>
              </a:rPr>
              <a:t>shall:</a:t>
            </a:r>
          </a:p>
          <a:p>
            <a:pPr marL="0" indent="0">
              <a:buNone/>
            </a:pPr>
            <a:endParaRPr lang="en-US" dirty="0">
              <a:solidFill>
                <a:srgbClr val="000000"/>
              </a:solidFill>
            </a:endParaRPr>
          </a:p>
          <a:p>
            <a:pPr marL="400050" lvl="1" indent="0">
              <a:buNone/>
            </a:pPr>
            <a:r>
              <a:rPr lang="en-US" dirty="0">
                <a:solidFill>
                  <a:srgbClr val="000000"/>
                </a:solidFill>
              </a:rPr>
              <a:t>(1) Notify the ISSC and the FDA Shellfish Specialist of the problem; and</a:t>
            </a:r>
          </a:p>
          <a:p>
            <a:pPr marL="400050" lvl="1" indent="0">
              <a:buNone/>
            </a:pPr>
            <a:r>
              <a:rPr lang="en-US" dirty="0">
                <a:solidFill>
                  <a:srgbClr val="000000"/>
                </a:solidFill>
              </a:rPr>
              <a:t>(2</a:t>
            </a:r>
            <a:r>
              <a:rPr lang="en-US" dirty="0"/>
              <a:t>) </a:t>
            </a:r>
            <a:r>
              <a:rPr lang="en-US" strike="sngStrike" dirty="0"/>
              <a:t>Initiate a voluntary recall by firms. If a firm or firms is requested by the Authority to recall, the firm will use </a:t>
            </a:r>
            <a:r>
              <a:rPr lang="en-US" dirty="0">
                <a:solidFill>
                  <a:srgbClr val="FF0000"/>
                </a:solidFill>
              </a:rPr>
              <a:t>Promptly initiate recall </a:t>
            </a:r>
            <a:r>
              <a:rPr lang="en-US" dirty="0">
                <a:solidFill>
                  <a:srgbClr val="000000"/>
                </a:solidFill>
              </a:rPr>
              <a:t>procedures consistent with the Recall Enforcement Policy, Title 21 CFR Part 7 </a:t>
            </a:r>
            <a:r>
              <a:rPr lang="en-US" dirty="0">
                <a:solidFill>
                  <a:srgbClr val="FF0000"/>
                </a:solidFill>
              </a:rPr>
              <a:t>when a recall is deemed appropriate by the Authority</a:t>
            </a:r>
            <a:r>
              <a:rPr lang="en-US" dirty="0">
                <a:solidFill>
                  <a:srgbClr val="000000"/>
                </a:solidFill>
              </a:rPr>
              <a:t>. The recall shall include all implicated products.</a:t>
            </a:r>
          </a:p>
          <a:p>
            <a:pPr marL="400050" lvl="1" indent="0">
              <a:buNone/>
            </a:pPr>
            <a:r>
              <a:rPr lang="en-US" dirty="0">
                <a:solidFill>
                  <a:srgbClr val="000000"/>
                </a:solidFill>
              </a:rPr>
              <a:t>(3) Transmit to the ISSC and FDA information identifying the dealers shipping the implicated shellfish.</a:t>
            </a:r>
          </a:p>
          <a:p>
            <a:pPr marL="400050" lvl="1" indent="0">
              <a:buNone/>
            </a:pPr>
            <a:r>
              <a:rPr lang="en-US" dirty="0">
                <a:solidFill>
                  <a:srgbClr val="000000"/>
                </a:solidFill>
              </a:rPr>
              <a:t>(4) The ISSC will notify States and FDA Shellfish Specialists of growing area closures and recalls. In the case of recalls, ISSC will notify States with information identifying dealers shipping the implicated shellfish. Closure and recall notices (not to include dealers) will be posted on the ISSC website. ISSC will maintain an inventory of closure and recall information.</a:t>
            </a:r>
            <a:endParaRPr lang="en-US" dirty="0"/>
          </a:p>
        </p:txBody>
      </p:sp>
      <p:pic>
        <p:nvPicPr>
          <p:cNvPr id="4" name="Picture 3">
            <a:extLst>
              <a:ext uri="{FF2B5EF4-FFF2-40B4-BE49-F238E27FC236}">
                <a16:creationId xmlns:a16="http://schemas.microsoft.com/office/drawing/2014/main" xmlns="" id="{5FB241C6-0311-4E4D-9B3F-FAAC76142F21}"/>
              </a:ext>
            </a:extLst>
          </p:cNvPr>
          <p:cNvPicPr>
            <a:picLocks noChangeAspect="1"/>
          </p:cNvPicPr>
          <p:nvPr/>
        </p:nvPicPr>
        <p:blipFill>
          <a:blip r:embed="rId3"/>
          <a:stretch>
            <a:fillRect/>
          </a:stretch>
        </p:blipFill>
        <p:spPr>
          <a:xfrm>
            <a:off x="4829731" y="994257"/>
            <a:ext cx="1505843" cy="749873"/>
          </a:xfrm>
          <a:prstGeom prst="rect">
            <a:avLst/>
          </a:prstGeom>
        </p:spPr>
      </p:pic>
    </p:spTree>
    <p:extLst>
      <p:ext uri="{BB962C8B-B14F-4D97-AF65-F5344CB8AC3E}">
        <p14:creationId xmlns:p14="http://schemas.microsoft.com/office/powerpoint/2010/main" val="2713360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80C87500F34345A0A6B507D4B1F18D" ma:contentTypeVersion="10" ma:contentTypeDescription="Create a new document." ma:contentTypeScope="" ma:versionID="5347b6a713b02a7141636959cde4732b">
  <xsd:schema xmlns:xsd="http://www.w3.org/2001/XMLSchema" xmlns:xs="http://www.w3.org/2001/XMLSchema" xmlns:p="http://schemas.microsoft.com/office/2006/metadata/properties" xmlns:ns3="e3778d88-c4a6-4b02-ac06-c4f5646fe8f3" targetNamespace="http://schemas.microsoft.com/office/2006/metadata/properties" ma:root="true" ma:fieldsID="1dffb6e5d23cea244c960212788b09d7" ns3:_="">
    <xsd:import namespace="e3778d88-c4a6-4b02-ac06-c4f5646fe8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78d88-c4a6-4b02-ac06-c4f5646fe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65556E-B507-479C-BEE0-76D030B69014}">
  <ds:schemaRefs>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http://purl.org/dc/elements/1.1/"/>
    <ds:schemaRef ds:uri="e3778d88-c4a6-4b02-ac06-c4f5646fe8f3"/>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73A1407-373C-45C8-8569-D1D17626D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78d88-c4a6-4b02-ac06-c4f5646fe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7B0036-5419-4007-B370-84B1BCD33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25454</TotalTime>
  <Words>5224</Words>
  <Application>Microsoft Office PowerPoint</Application>
  <PresentationFormat>On-screen Show (4:3)</PresentationFormat>
  <Paragraphs>258</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Illness Outbreaks – An Overview and Interpretation of the 2019 Proposals Adopted Amending Chapter II:</vt:lpstr>
      <vt:lpstr>Why was this topic selected?</vt:lpstr>
      <vt:lpstr>Training Objectives</vt:lpstr>
      <vt:lpstr>Illness investigation and reporting under the NSSP</vt:lpstr>
      <vt:lpstr>Proposals Submitted by the Illness Outbreak Guidance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 Some Things Changed, Some Stayed the Same</vt:lpstr>
      <vt:lpstr>While Some Things Changed, Some Stayed the Same</vt:lpstr>
      <vt:lpstr>While Some Things Changed, Some Stayed the Same</vt:lpstr>
      <vt:lpstr>FDA State Program Element Review</vt:lpstr>
      <vt:lpstr>FDA State Program Element Review</vt:lpstr>
      <vt:lpstr>FDA State Program Element Review</vt:lpstr>
      <vt:lpstr>FDA State Program Element Review</vt:lpstr>
      <vt:lpstr>PowerPoint Presentation</vt:lpstr>
    </vt:vector>
  </TitlesOfParts>
  <Company>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Weingaertner</dc:creator>
  <cp:lastModifiedBy>issc</cp:lastModifiedBy>
  <cp:revision>286</cp:revision>
  <cp:lastPrinted>2020-03-06T13:34:56Z</cp:lastPrinted>
  <dcterms:created xsi:type="dcterms:W3CDTF">2015-02-27T20:08:09Z</dcterms:created>
  <dcterms:modified xsi:type="dcterms:W3CDTF">2020-03-10T18:31:43Z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0x0101003880C87500F34345A0A6B507D4B1F18D</vt:lpwstr>
  </property>
</Properties>
</file>