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60" r:id="rId2"/>
    <p:sldId id="294" r:id="rId3"/>
    <p:sldId id="296" r:id="rId4"/>
    <p:sldId id="295" r:id="rId5"/>
    <p:sldId id="306" r:id="rId6"/>
    <p:sldId id="314" r:id="rId7"/>
    <p:sldId id="299" r:id="rId8"/>
    <p:sldId id="323" r:id="rId9"/>
    <p:sldId id="297" r:id="rId10"/>
    <p:sldId id="313" r:id="rId11"/>
    <p:sldId id="322" r:id="rId12"/>
    <p:sldId id="307" r:id="rId13"/>
    <p:sldId id="308" r:id="rId14"/>
    <p:sldId id="304" r:id="rId15"/>
    <p:sldId id="309" r:id="rId16"/>
    <p:sldId id="310" r:id="rId17"/>
    <p:sldId id="311" r:id="rId18"/>
    <p:sldId id="312" r:id="rId19"/>
    <p:sldId id="317" r:id="rId20"/>
    <p:sldId id="320" r:id="rId21"/>
    <p:sldId id="27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ditt, Floyd" initials="BF"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BA"/>
    <a:srgbClr val="A0A0A3"/>
    <a:srgbClr val="E5B611"/>
    <a:srgbClr val="222C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75629" autoAdjust="0"/>
  </p:normalViewPr>
  <p:slideViewPr>
    <p:cSldViewPr snapToGrid="0" snapToObjects="1">
      <p:cViewPr>
        <p:scale>
          <a:sx n="89" d="100"/>
          <a:sy n="89" d="100"/>
        </p:scale>
        <p:origin x="-219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3B9DE-4008-49BA-9C7D-E6AC12A01E9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D56EB7A-A709-4526-B570-317ED2BCFB6C}">
      <dgm:prSet custT="1"/>
      <dgm:spPr/>
      <dgm:t>
        <a:bodyPr/>
        <a:lstStyle/>
        <a:p>
          <a:pPr>
            <a:buNone/>
          </a:pPr>
          <a:r>
            <a:rPr lang="en-US" sz="3600" dirty="0"/>
            <a:t>Definition</a:t>
          </a:r>
        </a:p>
      </dgm:t>
    </dgm:pt>
    <dgm:pt modelId="{DDC43601-3E4F-4D79-BF6F-BE5228AEEEC2}" type="parTrans" cxnId="{CACB6770-394B-4827-8B9A-562759A23727}">
      <dgm:prSet/>
      <dgm:spPr/>
      <dgm:t>
        <a:bodyPr/>
        <a:lstStyle/>
        <a:p>
          <a:endParaRPr lang="en-US"/>
        </a:p>
      </dgm:t>
    </dgm:pt>
    <dgm:pt modelId="{30E8CAD2-0B9A-4C02-BB9C-95FE371947FB}" type="sibTrans" cxnId="{CACB6770-394B-4827-8B9A-562759A23727}">
      <dgm:prSet/>
      <dgm:spPr/>
      <dgm:t>
        <a:bodyPr/>
        <a:lstStyle/>
        <a:p>
          <a:endParaRPr lang="en-US"/>
        </a:p>
      </dgm:t>
    </dgm:pt>
    <dgm:pt modelId="{8EAFFF09-311F-4AA6-AD2D-B1B88703F75F}">
      <dgm:prSet custT="1"/>
      <dgm:spPr/>
      <dgm:t>
        <a:bodyPr/>
        <a:lstStyle/>
        <a:p>
          <a:pPr>
            <a:buNone/>
          </a:pPr>
          <a:r>
            <a:rPr lang="en-US" sz="3600" dirty="0"/>
            <a:t>General Requirements</a:t>
          </a:r>
        </a:p>
      </dgm:t>
    </dgm:pt>
    <dgm:pt modelId="{423BC09B-8EA2-450A-9341-5FF58B20BE90}" type="parTrans" cxnId="{56421BC9-B34D-49B3-B0EB-9B0081048FE5}">
      <dgm:prSet/>
      <dgm:spPr/>
      <dgm:t>
        <a:bodyPr/>
        <a:lstStyle/>
        <a:p>
          <a:endParaRPr lang="en-US"/>
        </a:p>
      </dgm:t>
    </dgm:pt>
    <dgm:pt modelId="{30882FB7-AFA3-4272-B249-5B83795DFEE0}" type="sibTrans" cxnId="{56421BC9-B34D-49B3-B0EB-9B0081048FE5}">
      <dgm:prSet/>
      <dgm:spPr/>
      <dgm:t>
        <a:bodyPr/>
        <a:lstStyle/>
        <a:p>
          <a:endParaRPr lang="en-US"/>
        </a:p>
      </dgm:t>
    </dgm:pt>
    <dgm:pt modelId="{83B41F00-4A2B-4A70-8C06-47A12D6CFF7E}">
      <dgm:prSet custT="1"/>
      <dgm:spPr/>
      <dgm:t>
        <a:bodyPr/>
        <a:lstStyle/>
        <a:p>
          <a:pPr>
            <a:buNone/>
          </a:pPr>
          <a:r>
            <a:rPr lang="en-US" sz="3600" dirty="0"/>
            <a:t>Seed Shellstock</a:t>
          </a:r>
        </a:p>
      </dgm:t>
    </dgm:pt>
    <dgm:pt modelId="{D4B088D0-B713-48CB-98D3-1CADCAAA6776}" type="parTrans" cxnId="{BD5CC6B2-3DDA-41B0-806F-3737CBD0B77C}">
      <dgm:prSet/>
      <dgm:spPr/>
      <dgm:t>
        <a:bodyPr/>
        <a:lstStyle/>
        <a:p>
          <a:endParaRPr lang="en-US"/>
        </a:p>
      </dgm:t>
    </dgm:pt>
    <dgm:pt modelId="{588BD839-6325-4F7D-9C8E-9C05597E496D}" type="sibTrans" cxnId="{BD5CC6B2-3DDA-41B0-806F-3737CBD0B77C}">
      <dgm:prSet/>
      <dgm:spPr/>
      <dgm:t>
        <a:bodyPr/>
        <a:lstStyle/>
        <a:p>
          <a:endParaRPr lang="en-US"/>
        </a:p>
      </dgm:t>
    </dgm:pt>
    <dgm:pt modelId="{CD45800A-AF01-41AF-8A81-BC1E7B3B8BE5}">
      <dgm:prSet custT="1"/>
      <dgm:spPr/>
      <dgm:t>
        <a:bodyPr/>
        <a:lstStyle/>
        <a:p>
          <a:pPr>
            <a:buNone/>
          </a:pPr>
          <a:r>
            <a:rPr lang="en-US" sz="3600" dirty="0"/>
            <a:t>Federal Waters</a:t>
          </a:r>
        </a:p>
        <a:p>
          <a:pPr>
            <a:buNone/>
          </a:pPr>
          <a:endParaRPr lang="en-US" sz="6500" dirty="0"/>
        </a:p>
      </dgm:t>
    </dgm:pt>
    <dgm:pt modelId="{48D5A7B9-AB39-4F6F-8F25-12C05FE694EA}" type="parTrans" cxnId="{58487EA3-5ED4-4D9A-8446-C58C38A91B18}">
      <dgm:prSet/>
      <dgm:spPr/>
      <dgm:t>
        <a:bodyPr/>
        <a:lstStyle/>
        <a:p>
          <a:endParaRPr lang="en-US"/>
        </a:p>
      </dgm:t>
    </dgm:pt>
    <dgm:pt modelId="{ECECC7A3-769D-44A7-AFEC-42E68375656E}" type="sibTrans" cxnId="{58487EA3-5ED4-4D9A-8446-C58C38A91B18}">
      <dgm:prSet/>
      <dgm:spPr/>
      <dgm:t>
        <a:bodyPr/>
        <a:lstStyle/>
        <a:p>
          <a:endParaRPr lang="en-US"/>
        </a:p>
      </dgm:t>
    </dgm:pt>
    <dgm:pt modelId="{B32B2B31-2D10-4A1B-ABCE-0C16F53C8FDF}" type="pres">
      <dgm:prSet presAssocID="{1343B9DE-4008-49BA-9C7D-E6AC12A01E94}" presName="vert0" presStyleCnt="0">
        <dgm:presLayoutVars>
          <dgm:dir/>
          <dgm:animOne val="branch"/>
          <dgm:animLvl val="lvl"/>
        </dgm:presLayoutVars>
      </dgm:prSet>
      <dgm:spPr/>
      <dgm:t>
        <a:bodyPr/>
        <a:lstStyle/>
        <a:p>
          <a:endParaRPr lang="en-US"/>
        </a:p>
      </dgm:t>
    </dgm:pt>
    <dgm:pt modelId="{841BC345-C518-42A1-A0CF-6353DDCE7F56}" type="pres">
      <dgm:prSet presAssocID="{5D56EB7A-A709-4526-B570-317ED2BCFB6C}" presName="thickLine" presStyleLbl="alignNode1" presStyleIdx="0" presStyleCnt="4"/>
      <dgm:spPr/>
    </dgm:pt>
    <dgm:pt modelId="{44A609E1-17CA-47EC-8275-F3EA7D29D3B9}" type="pres">
      <dgm:prSet presAssocID="{5D56EB7A-A709-4526-B570-317ED2BCFB6C}" presName="horz1" presStyleCnt="0"/>
      <dgm:spPr/>
    </dgm:pt>
    <dgm:pt modelId="{6979CF02-736B-42A2-9613-037DC09167EB}" type="pres">
      <dgm:prSet presAssocID="{5D56EB7A-A709-4526-B570-317ED2BCFB6C}" presName="tx1" presStyleLbl="revTx" presStyleIdx="0" presStyleCnt="4"/>
      <dgm:spPr/>
      <dgm:t>
        <a:bodyPr/>
        <a:lstStyle/>
        <a:p>
          <a:endParaRPr lang="en-US"/>
        </a:p>
      </dgm:t>
    </dgm:pt>
    <dgm:pt modelId="{59646237-27A9-4101-B547-10BC050C2002}" type="pres">
      <dgm:prSet presAssocID="{5D56EB7A-A709-4526-B570-317ED2BCFB6C}" presName="vert1" presStyleCnt="0"/>
      <dgm:spPr/>
    </dgm:pt>
    <dgm:pt modelId="{6C8D16FE-C77B-4EA3-B4F1-E120F7D75926}" type="pres">
      <dgm:prSet presAssocID="{8EAFFF09-311F-4AA6-AD2D-B1B88703F75F}" presName="thickLine" presStyleLbl="alignNode1" presStyleIdx="1" presStyleCnt="4"/>
      <dgm:spPr/>
    </dgm:pt>
    <dgm:pt modelId="{04DCCCC6-9FF2-48BF-8168-C612F7A93E9F}" type="pres">
      <dgm:prSet presAssocID="{8EAFFF09-311F-4AA6-AD2D-B1B88703F75F}" presName="horz1" presStyleCnt="0"/>
      <dgm:spPr/>
    </dgm:pt>
    <dgm:pt modelId="{2FA5DC49-A30E-4F02-95F3-37F260621ACA}" type="pres">
      <dgm:prSet presAssocID="{8EAFFF09-311F-4AA6-AD2D-B1B88703F75F}" presName="tx1" presStyleLbl="revTx" presStyleIdx="1" presStyleCnt="4"/>
      <dgm:spPr/>
      <dgm:t>
        <a:bodyPr/>
        <a:lstStyle/>
        <a:p>
          <a:endParaRPr lang="en-US"/>
        </a:p>
      </dgm:t>
    </dgm:pt>
    <dgm:pt modelId="{6E8E8FA4-B157-46CA-8B97-79D3D7F7BD86}" type="pres">
      <dgm:prSet presAssocID="{8EAFFF09-311F-4AA6-AD2D-B1B88703F75F}" presName="vert1" presStyleCnt="0"/>
      <dgm:spPr/>
    </dgm:pt>
    <dgm:pt modelId="{E5AEA5B1-4551-44A2-A1AD-4D73C0AA0874}" type="pres">
      <dgm:prSet presAssocID="{83B41F00-4A2B-4A70-8C06-47A12D6CFF7E}" presName="thickLine" presStyleLbl="alignNode1" presStyleIdx="2" presStyleCnt="4"/>
      <dgm:spPr/>
    </dgm:pt>
    <dgm:pt modelId="{BDB4B907-55EB-47CB-BD6F-FDB40A3E76D1}" type="pres">
      <dgm:prSet presAssocID="{83B41F00-4A2B-4A70-8C06-47A12D6CFF7E}" presName="horz1" presStyleCnt="0"/>
      <dgm:spPr/>
    </dgm:pt>
    <dgm:pt modelId="{70936CB4-DB64-4BE4-8913-0C859812E0D2}" type="pres">
      <dgm:prSet presAssocID="{83B41F00-4A2B-4A70-8C06-47A12D6CFF7E}" presName="tx1" presStyleLbl="revTx" presStyleIdx="2" presStyleCnt="4"/>
      <dgm:spPr/>
      <dgm:t>
        <a:bodyPr/>
        <a:lstStyle/>
        <a:p>
          <a:endParaRPr lang="en-US"/>
        </a:p>
      </dgm:t>
    </dgm:pt>
    <dgm:pt modelId="{863BF14D-7B9A-42D9-A9F9-64E173EF5866}" type="pres">
      <dgm:prSet presAssocID="{83B41F00-4A2B-4A70-8C06-47A12D6CFF7E}" presName="vert1" presStyleCnt="0"/>
      <dgm:spPr/>
    </dgm:pt>
    <dgm:pt modelId="{24685983-1A36-407B-9E22-4D423E4E827D}" type="pres">
      <dgm:prSet presAssocID="{CD45800A-AF01-41AF-8A81-BC1E7B3B8BE5}" presName="thickLine" presStyleLbl="alignNode1" presStyleIdx="3" presStyleCnt="4"/>
      <dgm:spPr/>
    </dgm:pt>
    <dgm:pt modelId="{F3A6C45F-1C48-4887-87A2-FD600203E6D8}" type="pres">
      <dgm:prSet presAssocID="{CD45800A-AF01-41AF-8A81-BC1E7B3B8BE5}" presName="horz1" presStyleCnt="0"/>
      <dgm:spPr/>
    </dgm:pt>
    <dgm:pt modelId="{77708801-6E54-4E34-BFEB-01EB0D96D78E}" type="pres">
      <dgm:prSet presAssocID="{CD45800A-AF01-41AF-8A81-BC1E7B3B8BE5}" presName="tx1" presStyleLbl="revTx" presStyleIdx="3" presStyleCnt="4"/>
      <dgm:spPr/>
      <dgm:t>
        <a:bodyPr/>
        <a:lstStyle/>
        <a:p>
          <a:endParaRPr lang="en-US"/>
        </a:p>
      </dgm:t>
    </dgm:pt>
    <dgm:pt modelId="{F7232864-1249-42A7-BFEC-BE7671D8C475}" type="pres">
      <dgm:prSet presAssocID="{CD45800A-AF01-41AF-8A81-BC1E7B3B8BE5}" presName="vert1" presStyleCnt="0"/>
      <dgm:spPr/>
    </dgm:pt>
  </dgm:ptLst>
  <dgm:cxnLst>
    <dgm:cxn modelId="{CACB6770-394B-4827-8B9A-562759A23727}" srcId="{1343B9DE-4008-49BA-9C7D-E6AC12A01E94}" destId="{5D56EB7A-A709-4526-B570-317ED2BCFB6C}" srcOrd="0" destOrd="0" parTransId="{DDC43601-3E4F-4D79-BF6F-BE5228AEEEC2}" sibTransId="{30E8CAD2-0B9A-4C02-BB9C-95FE371947FB}"/>
    <dgm:cxn modelId="{58487EA3-5ED4-4D9A-8446-C58C38A91B18}" srcId="{1343B9DE-4008-49BA-9C7D-E6AC12A01E94}" destId="{CD45800A-AF01-41AF-8A81-BC1E7B3B8BE5}" srcOrd="3" destOrd="0" parTransId="{48D5A7B9-AB39-4F6F-8F25-12C05FE694EA}" sibTransId="{ECECC7A3-769D-44A7-AFEC-42E68375656E}"/>
    <dgm:cxn modelId="{BD5CC6B2-3DDA-41B0-806F-3737CBD0B77C}" srcId="{1343B9DE-4008-49BA-9C7D-E6AC12A01E94}" destId="{83B41F00-4A2B-4A70-8C06-47A12D6CFF7E}" srcOrd="2" destOrd="0" parTransId="{D4B088D0-B713-48CB-98D3-1CADCAAA6776}" sibTransId="{588BD839-6325-4F7D-9C8E-9C05597E496D}"/>
    <dgm:cxn modelId="{F24EEC05-0938-4CF1-BEE4-D1EA88BEB76F}" type="presOf" srcId="{8EAFFF09-311F-4AA6-AD2D-B1B88703F75F}" destId="{2FA5DC49-A30E-4F02-95F3-37F260621ACA}" srcOrd="0" destOrd="0" presId="urn:microsoft.com/office/officeart/2008/layout/LinedList"/>
    <dgm:cxn modelId="{E33C9DE9-976F-4F5D-9699-4DDD2AE4158C}" type="presOf" srcId="{83B41F00-4A2B-4A70-8C06-47A12D6CFF7E}" destId="{70936CB4-DB64-4BE4-8913-0C859812E0D2}" srcOrd="0" destOrd="0" presId="urn:microsoft.com/office/officeart/2008/layout/LinedList"/>
    <dgm:cxn modelId="{56421BC9-B34D-49B3-B0EB-9B0081048FE5}" srcId="{1343B9DE-4008-49BA-9C7D-E6AC12A01E94}" destId="{8EAFFF09-311F-4AA6-AD2D-B1B88703F75F}" srcOrd="1" destOrd="0" parTransId="{423BC09B-8EA2-450A-9341-5FF58B20BE90}" sibTransId="{30882FB7-AFA3-4272-B249-5B83795DFEE0}"/>
    <dgm:cxn modelId="{F9F45AEE-B3DD-4C7D-A077-F3C590146991}" type="presOf" srcId="{CD45800A-AF01-41AF-8A81-BC1E7B3B8BE5}" destId="{77708801-6E54-4E34-BFEB-01EB0D96D78E}" srcOrd="0" destOrd="0" presId="urn:microsoft.com/office/officeart/2008/layout/LinedList"/>
    <dgm:cxn modelId="{8DDB8044-CDDF-4CF6-9B0D-BD5C623C83C3}" type="presOf" srcId="{5D56EB7A-A709-4526-B570-317ED2BCFB6C}" destId="{6979CF02-736B-42A2-9613-037DC09167EB}" srcOrd="0" destOrd="0" presId="urn:microsoft.com/office/officeart/2008/layout/LinedList"/>
    <dgm:cxn modelId="{A88245B3-BB89-4DBF-BA50-CCDB51A29DE1}" type="presOf" srcId="{1343B9DE-4008-49BA-9C7D-E6AC12A01E94}" destId="{B32B2B31-2D10-4A1B-ABCE-0C16F53C8FDF}" srcOrd="0" destOrd="0" presId="urn:microsoft.com/office/officeart/2008/layout/LinedList"/>
    <dgm:cxn modelId="{77805268-56CC-4958-8039-9972AC790949}" type="presParOf" srcId="{B32B2B31-2D10-4A1B-ABCE-0C16F53C8FDF}" destId="{841BC345-C518-42A1-A0CF-6353DDCE7F56}" srcOrd="0" destOrd="0" presId="urn:microsoft.com/office/officeart/2008/layout/LinedList"/>
    <dgm:cxn modelId="{76A844C9-D069-4C53-980D-D07F20B63ABB}" type="presParOf" srcId="{B32B2B31-2D10-4A1B-ABCE-0C16F53C8FDF}" destId="{44A609E1-17CA-47EC-8275-F3EA7D29D3B9}" srcOrd="1" destOrd="0" presId="urn:microsoft.com/office/officeart/2008/layout/LinedList"/>
    <dgm:cxn modelId="{A4FBAF23-CCA4-49ED-841F-F87C7FCACA58}" type="presParOf" srcId="{44A609E1-17CA-47EC-8275-F3EA7D29D3B9}" destId="{6979CF02-736B-42A2-9613-037DC09167EB}" srcOrd="0" destOrd="0" presId="urn:microsoft.com/office/officeart/2008/layout/LinedList"/>
    <dgm:cxn modelId="{E17D4ECF-FD33-475D-9B03-45475BAA3907}" type="presParOf" srcId="{44A609E1-17CA-47EC-8275-F3EA7D29D3B9}" destId="{59646237-27A9-4101-B547-10BC050C2002}" srcOrd="1" destOrd="0" presId="urn:microsoft.com/office/officeart/2008/layout/LinedList"/>
    <dgm:cxn modelId="{F2C3DE96-18BD-43F2-BF80-22B32F337163}" type="presParOf" srcId="{B32B2B31-2D10-4A1B-ABCE-0C16F53C8FDF}" destId="{6C8D16FE-C77B-4EA3-B4F1-E120F7D75926}" srcOrd="2" destOrd="0" presId="urn:microsoft.com/office/officeart/2008/layout/LinedList"/>
    <dgm:cxn modelId="{0E42FD68-10B9-43D6-9C0B-19EFC55A38A5}" type="presParOf" srcId="{B32B2B31-2D10-4A1B-ABCE-0C16F53C8FDF}" destId="{04DCCCC6-9FF2-48BF-8168-C612F7A93E9F}" srcOrd="3" destOrd="0" presId="urn:microsoft.com/office/officeart/2008/layout/LinedList"/>
    <dgm:cxn modelId="{82516FC3-AB61-478A-8101-B4FE93FE7EB7}" type="presParOf" srcId="{04DCCCC6-9FF2-48BF-8168-C612F7A93E9F}" destId="{2FA5DC49-A30E-4F02-95F3-37F260621ACA}" srcOrd="0" destOrd="0" presId="urn:microsoft.com/office/officeart/2008/layout/LinedList"/>
    <dgm:cxn modelId="{B6054769-355F-405F-8A18-B0388C2CC153}" type="presParOf" srcId="{04DCCCC6-9FF2-48BF-8168-C612F7A93E9F}" destId="{6E8E8FA4-B157-46CA-8B97-79D3D7F7BD86}" srcOrd="1" destOrd="0" presId="urn:microsoft.com/office/officeart/2008/layout/LinedList"/>
    <dgm:cxn modelId="{3C5EAA3F-6FEF-4A8F-86A4-E13618E5B451}" type="presParOf" srcId="{B32B2B31-2D10-4A1B-ABCE-0C16F53C8FDF}" destId="{E5AEA5B1-4551-44A2-A1AD-4D73C0AA0874}" srcOrd="4" destOrd="0" presId="urn:microsoft.com/office/officeart/2008/layout/LinedList"/>
    <dgm:cxn modelId="{B2E864BA-B4E1-4BE0-9089-2CE09BBC0A68}" type="presParOf" srcId="{B32B2B31-2D10-4A1B-ABCE-0C16F53C8FDF}" destId="{BDB4B907-55EB-47CB-BD6F-FDB40A3E76D1}" srcOrd="5" destOrd="0" presId="urn:microsoft.com/office/officeart/2008/layout/LinedList"/>
    <dgm:cxn modelId="{61187033-C936-463C-A0E6-28FD6C19AA62}" type="presParOf" srcId="{BDB4B907-55EB-47CB-BD6F-FDB40A3E76D1}" destId="{70936CB4-DB64-4BE4-8913-0C859812E0D2}" srcOrd="0" destOrd="0" presId="urn:microsoft.com/office/officeart/2008/layout/LinedList"/>
    <dgm:cxn modelId="{4DA9E87D-7062-4333-86C9-DF06553F9F84}" type="presParOf" srcId="{BDB4B907-55EB-47CB-BD6F-FDB40A3E76D1}" destId="{863BF14D-7B9A-42D9-A9F9-64E173EF5866}" srcOrd="1" destOrd="0" presId="urn:microsoft.com/office/officeart/2008/layout/LinedList"/>
    <dgm:cxn modelId="{94B1023D-AADC-480A-BCA2-A6DE8B554658}" type="presParOf" srcId="{B32B2B31-2D10-4A1B-ABCE-0C16F53C8FDF}" destId="{24685983-1A36-407B-9E22-4D423E4E827D}" srcOrd="6" destOrd="0" presId="urn:microsoft.com/office/officeart/2008/layout/LinedList"/>
    <dgm:cxn modelId="{5A87109F-B373-4A0C-86E5-39DDA7598BC9}" type="presParOf" srcId="{B32B2B31-2D10-4A1B-ABCE-0C16F53C8FDF}" destId="{F3A6C45F-1C48-4887-87A2-FD600203E6D8}" srcOrd="7" destOrd="0" presId="urn:microsoft.com/office/officeart/2008/layout/LinedList"/>
    <dgm:cxn modelId="{BE88F94A-E083-4C2E-AD88-3C66156F7653}" type="presParOf" srcId="{F3A6C45F-1C48-4887-87A2-FD600203E6D8}" destId="{77708801-6E54-4E34-BFEB-01EB0D96D78E}" srcOrd="0" destOrd="0" presId="urn:microsoft.com/office/officeart/2008/layout/LinedList"/>
    <dgm:cxn modelId="{3E1B423F-934B-4E0E-88C7-D60999FE9640}" type="presParOf" srcId="{F3A6C45F-1C48-4887-87A2-FD600203E6D8}" destId="{F7232864-1249-42A7-BFEC-BE7671D8C47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43B9DE-4008-49BA-9C7D-E6AC12A01E9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D56EB7A-A709-4526-B570-317ED2BCFB6C}">
      <dgm:prSet custT="1"/>
      <dgm:spPr/>
      <dgm:t>
        <a:bodyPr/>
        <a:lstStyle/>
        <a:p>
          <a:pPr>
            <a:buNone/>
          </a:pPr>
          <a:r>
            <a:rPr lang="en-US" sz="2400" dirty="0"/>
            <a:t>Exceptions</a:t>
          </a:r>
        </a:p>
      </dgm:t>
    </dgm:pt>
    <dgm:pt modelId="{DDC43601-3E4F-4D79-BF6F-BE5228AEEEC2}" type="parTrans" cxnId="{CACB6770-394B-4827-8B9A-562759A23727}">
      <dgm:prSet/>
      <dgm:spPr/>
      <dgm:t>
        <a:bodyPr/>
        <a:lstStyle/>
        <a:p>
          <a:endParaRPr lang="en-US"/>
        </a:p>
      </dgm:t>
    </dgm:pt>
    <dgm:pt modelId="{30E8CAD2-0B9A-4C02-BB9C-95FE371947FB}" type="sibTrans" cxnId="{CACB6770-394B-4827-8B9A-562759A23727}">
      <dgm:prSet/>
      <dgm:spPr/>
      <dgm:t>
        <a:bodyPr/>
        <a:lstStyle/>
        <a:p>
          <a:endParaRPr lang="en-US"/>
        </a:p>
      </dgm:t>
    </dgm:pt>
    <dgm:pt modelId="{8EAFFF09-311F-4AA6-AD2D-B1B88703F75F}">
      <dgm:prSet custT="1"/>
      <dgm:spPr/>
      <dgm:t>
        <a:bodyPr/>
        <a:lstStyle/>
        <a:p>
          <a:pPr>
            <a:buNone/>
          </a:pPr>
          <a:r>
            <a:rPr lang="en-US" sz="2400" dirty="0"/>
            <a:t>General Requirements</a:t>
          </a:r>
        </a:p>
      </dgm:t>
    </dgm:pt>
    <dgm:pt modelId="{423BC09B-8EA2-450A-9341-5FF58B20BE90}" type="parTrans" cxnId="{56421BC9-B34D-49B3-B0EB-9B0081048FE5}">
      <dgm:prSet/>
      <dgm:spPr/>
      <dgm:t>
        <a:bodyPr/>
        <a:lstStyle/>
        <a:p>
          <a:endParaRPr lang="en-US"/>
        </a:p>
      </dgm:t>
    </dgm:pt>
    <dgm:pt modelId="{30882FB7-AFA3-4272-B249-5B83795DFEE0}" type="sibTrans" cxnId="{56421BC9-B34D-49B3-B0EB-9B0081048FE5}">
      <dgm:prSet/>
      <dgm:spPr/>
      <dgm:t>
        <a:bodyPr/>
        <a:lstStyle/>
        <a:p>
          <a:endParaRPr lang="en-US"/>
        </a:p>
      </dgm:t>
    </dgm:pt>
    <dgm:pt modelId="{83B41F00-4A2B-4A70-8C06-47A12D6CFF7E}">
      <dgm:prSet custT="1"/>
      <dgm:spPr/>
      <dgm:t>
        <a:bodyPr/>
        <a:lstStyle/>
        <a:p>
          <a:pPr>
            <a:buNone/>
          </a:pPr>
          <a:r>
            <a:rPr lang="en-US" sz="2400" dirty="0"/>
            <a:t>Seed Production</a:t>
          </a:r>
        </a:p>
      </dgm:t>
    </dgm:pt>
    <dgm:pt modelId="{D4B088D0-B713-48CB-98D3-1CADCAAA6776}" type="parTrans" cxnId="{BD5CC6B2-3DDA-41B0-806F-3737CBD0B77C}">
      <dgm:prSet/>
      <dgm:spPr/>
      <dgm:t>
        <a:bodyPr/>
        <a:lstStyle/>
        <a:p>
          <a:endParaRPr lang="en-US"/>
        </a:p>
      </dgm:t>
    </dgm:pt>
    <dgm:pt modelId="{588BD839-6325-4F7D-9C8E-9C05597E496D}" type="sibTrans" cxnId="{BD5CC6B2-3DDA-41B0-806F-3737CBD0B77C}">
      <dgm:prSet/>
      <dgm:spPr/>
      <dgm:t>
        <a:bodyPr/>
        <a:lstStyle/>
        <a:p>
          <a:endParaRPr lang="en-US"/>
        </a:p>
      </dgm:t>
    </dgm:pt>
    <dgm:pt modelId="{CD45800A-AF01-41AF-8A81-BC1E7B3B8BE5}">
      <dgm:prSet custT="1"/>
      <dgm:spPr/>
      <dgm:t>
        <a:bodyPr/>
        <a:lstStyle/>
        <a:p>
          <a:pPr>
            <a:buNone/>
          </a:pPr>
          <a:r>
            <a:rPr lang="en-US" sz="2400" dirty="0"/>
            <a:t>Aquaculture that Attracts Birds or Mammals</a:t>
          </a:r>
        </a:p>
      </dgm:t>
    </dgm:pt>
    <dgm:pt modelId="{48D5A7B9-AB39-4F6F-8F25-12C05FE694EA}" type="parTrans" cxnId="{58487EA3-5ED4-4D9A-8446-C58C38A91B18}">
      <dgm:prSet/>
      <dgm:spPr/>
      <dgm:t>
        <a:bodyPr/>
        <a:lstStyle/>
        <a:p>
          <a:endParaRPr lang="en-US"/>
        </a:p>
      </dgm:t>
    </dgm:pt>
    <dgm:pt modelId="{ECECC7A3-769D-44A7-AFEC-42E68375656E}" type="sibTrans" cxnId="{58487EA3-5ED4-4D9A-8446-C58C38A91B18}">
      <dgm:prSet/>
      <dgm:spPr/>
      <dgm:t>
        <a:bodyPr/>
        <a:lstStyle/>
        <a:p>
          <a:endParaRPr lang="en-US"/>
        </a:p>
      </dgm:t>
    </dgm:pt>
    <dgm:pt modelId="{97A3757B-082F-4DA6-9F4B-1FC1D44B71B8}">
      <dgm:prSet custT="1"/>
      <dgm:spPr/>
      <dgm:t>
        <a:bodyPr/>
        <a:lstStyle/>
        <a:p>
          <a:pPr>
            <a:buNone/>
          </a:pPr>
          <a:r>
            <a:rPr lang="en-US" sz="2400" dirty="0"/>
            <a:t>Polyculture Systems</a:t>
          </a:r>
        </a:p>
      </dgm:t>
    </dgm:pt>
    <dgm:pt modelId="{EEA329BB-1CE0-4892-80FE-AAEED21BC67E}" type="parTrans" cxnId="{D178C26F-3034-4D4A-BAD8-482F751BF9CD}">
      <dgm:prSet/>
      <dgm:spPr/>
      <dgm:t>
        <a:bodyPr/>
        <a:lstStyle/>
        <a:p>
          <a:endParaRPr lang="en-US"/>
        </a:p>
      </dgm:t>
    </dgm:pt>
    <dgm:pt modelId="{B66921D6-5FDC-4F7E-A8A2-F74B421C2E73}" type="sibTrans" cxnId="{D178C26F-3034-4D4A-BAD8-482F751BF9CD}">
      <dgm:prSet/>
      <dgm:spPr/>
      <dgm:t>
        <a:bodyPr/>
        <a:lstStyle/>
        <a:p>
          <a:endParaRPr lang="en-US"/>
        </a:p>
      </dgm:t>
    </dgm:pt>
    <dgm:pt modelId="{9881B373-4F12-4EB0-A849-4529AB930904}">
      <dgm:prSet custT="1"/>
      <dgm:spPr/>
      <dgm:t>
        <a:bodyPr/>
        <a:lstStyle/>
        <a:p>
          <a:pPr>
            <a:buNone/>
          </a:pPr>
          <a:r>
            <a:rPr lang="en-US" sz="2400" dirty="0"/>
            <a:t>Federal Waters</a:t>
          </a:r>
        </a:p>
        <a:p>
          <a:pPr>
            <a:buNone/>
          </a:pPr>
          <a:endParaRPr lang="en-US" sz="6500" dirty="0"/>
        </a:p>
      </dgm:t>
    </dgm:pt>
    <dgm:pt modelId="{8F5DA4E2-0C38-405A-9144-E896900651C0}" type="parTrans" cxnId="{6C3DD7E9-8C79-4852-9B7B-4815DAAA03FD}">
      <dgm:prSet/>
      <dgm:spPr/>
      <dgm:t>
        <a:bodyPr/>
        <a:lstStyle/>
        <a:p>
          <a:endParaRPr lang="en-US"/>
        </a:p>
      </dgm:t>
    </dgm:pt>
    <dgm:pt modelId="{4DE8B290-EAB9-4912-8783-D7C8B48D3CA8}" type="sibTrans" cxnId="{6C3DD7E9-8C79-4852-9B7B-4815DAAA03FD}">
      <dgm:prSet/>
      <dgm:spPr/>
      <dgm:t>
        <a:bodyPr/>
        <a:lstStyle/>
        <a:p>
          <a:endParaRPr lang="en-US"/>
        </a:p>
      </dgm:t>
    </dgm:pt>
    <dgm:pt modelId="{A95C202C-7FAD-4274-8D15-61C445F1B033}">
      <dgm:prSet custT="1"/>
      <dgm:spPr/>
      <dgm:t>
        <a:bodyPr/>
        <a:lstStyle/>
        <a:p>
          <a:pPr>
            <a:buNone/>
          </a:pPr>
          <a:r>
            <a:rPr lang="en-US" sz="2400" dirty="0"/>
            <a:t>Land Based Aquaculture</a:t>
          </a:r>
        </a:p>
      </dgm:t>
    </dgm:pt>
    <dgm:pt modelId="{4916B2C2-10CC-4D01-8B73-8E3C27F6C7F9}" type="parTrans" cxnId="{98ABBDEB-95C8-43D8-8B83-D9E1CCF8163C}">
      <dgm:prSet/>
      <dgm:spPr/>
      <dgm:t>
        <a:bodyPr/>
        <a:lstStyle/>
        <a:p>
          <a:endParaRPr lang="en-US"/>
        </a:p>
      </dgm:t>
    </dgm:pt>
    <dgm:pt modelId="{CE4CCF62-148F-402B-8FEF-2B30C089BC39}" type="sibTrans" cxnId="{98ABBDEB-95C8-43D8-8B83-D9E1CCF8163C}">
      <dgm:prSet/>
      <dgm:spPr/>
      <dgm:t>
        <a:bodyPr/>
        <a:lstStyle/>
        <a:p>
          <a:endParaRPr lang="en-US"/>
        </a:p>
      </dgm:t>
    </dgm:pt>
    <dgm:pt modelId="{B32B2B31-2D10-4A1B-ABCE-0C16F53C8FDF}" type="pres">
      <dgm:prSet presAssocID="{1343B9DE-4008-49BA-9C7D-E6AC12A01E94}" presName="vert0" presStyleCnt="0">
        <dgm:presLayoutVars>
          <dgm:dir/>
          <dgm:animOne val="branch"/>
          <dgm:animLvl val="lvl"/>
        </dgm:presLayoutVars>
      </dgm:prSet>
      <dgm:spPr/>
      <dgm:t>
        <a:bodyPr/>
        <a:lstStyle/>
        <a:p>
          <a:endParaRPr lang="en-US"/>
        </a:p>
      </dgm:t>
    </dgm:pt>
    <dgm:pt modelId="{841BC345-C518-42A1-A0CF-6353DDCE7F56}" type="pres">
      <dgm:prSet presAssocID="{5D56EB7A-A709-4526-B570-317ED2BCFB6C}" presName="thickLine" presStyleLbl="alignNode1" presStyleIdx="0" presStyleCnt="7"/>
      <dgm:spPr/>
    </dgm:pt>
    <dgm:pt modelId="{44A609E1-17CA-47EC-8275-F3EA7D29D3B9}" type="pres">
      <dgm:prSet presAssocID="{5D56EB7A-A709-4526-B570-317ED2BCFB6C}" presName="horz1" presStyleCnt="0"/>
      <dgm:spPr/>
    </dgm:pt>
    <dgm:pt modelId="{6979CF02-736B-42A2-9613-037DC09167EB}" type="pres">
      <dgm:prSet presAssocID="{5D56EB7A-A709-4526-B570-317ED2BCFB6C}" presName="tx1" presStyleLbl="revTx" presStyleIdx="0" presStyleCnt="7"/>
      <dgm:spPr/>
      <dgm:t>
        <a:bodyPr/>
        <a:lstStyle/>
        <a:p>
          <a:endParaRPr lang="en-US"/>
        </a:p>
      </dgm:t>
    </dgm:pt>
    <dgm:pt modelId="{59646237-27A9-4101-B547-10BC050C2002}" type="pres">
      <dgm:prSet presAssocID="{5D56EB7A-A709-4526-B570-317ED2BCFB6C}" presName="vert1" presStyleCnt="0"/>
      <dgm:spPr/>
    </dgm:pt>
    <dgm:pt modelId="{6C8D16FE-C77B-4EA3-B4F1-E120F7D75926}" type="pres">
      <dgm:prSet presAssocID="{8EAFFF09-311F-4AA6-AD2D-B1B88703F75F}" presName="thickLine" presStyleLbl="alignNode1" presStyleIdx="1" presStyleCnt="7"/>
      <dgm:spPr/>
    </dgm:pt>
    <dgm:pt modelId="{04DCCCC6-9FF2-48BF-8168-C612F7A93E9F}" type="pres">
      <dgm:prSet presAssocID="{8EAFFF09-311F-4AA6-AD2D-B1B88703F75F}" presName="horz1" presStyleCnt="0"/>
      <dgm:spPr/>
    </dgm:pt>
    <dgm:pt modelId="{2FA5DC49-A30E-4F02-95F3-37F260621ACA}" type="pres">
      <dgm:prSet presAssocID="{8EAFFF09-311F-4AA6-AD2D-B1B88703F75F}" presName="tx1" presStyleLbl="revTx" presStyleIdx="1" presStyleCnt="7"/>
      <dgm:spPr/>
      <dgm:t>
        <a:bodyPr/>
        <a:lstStyle/>
        <a:p>
          <a:endParaRPr lang="en-US"/>
        </a:p>
      </dgm:t>
    </dgm:pt>
    <dgm:pt modelId="{6E8E8FA4-B157-46CA-8B97-79D3D7F7BD86}" type="pres">
      <dgm:prSet presAssocID="{8EAFFF09-311F-4AA6-AD2D-B1B88703F75F}" presName="vert1" presStyleCnt="0"/>
      <dgm:spPr/>
    </dgm:pt>
    <dgm:pt modelId="{E5AEA5B1-4551-44A2-A1AD-4D73C0AA0874}" type="pres">
      <dgm:prSet presAssocID="{83B41F00-4A2B-4A70-8C06-47A12D6CFF7E}" presName="thickLine" presStyleLbl="alignNode1" presStyleIdx="2" presStyleCnt="7"/>
      <dgm:spPr/>
    </dgm:pt>
    <dgm:pt modelId="{BDB4B907-55EB-47CB-BD6F-FDB40A3E76D1}" type="pres">
      <dgm:prSet presAssocID="{83B41F00-4A2B-4A70-8C06-47A12D6CFF7E}" presName="horz1" presStyleCnt="0"/>
      <dgm:spPr/>
    </dgm:pt>
    <dgm:pt modelId="{70936CB4-DB64-4BE4-8913-0C859812E0D2}" type="pres">
      <dgm:prSet presAssocID="{83B41F00-4A2B-4A70-8C06-47A12D6CFF7E}" presName="tx1" presStyleLbl="revTx" presStyleIdx="2" presStyleCnt="7"/>
      <dgm:spPr/>
      <dgm:t>
        <a:bodyPr/>
        <a:lstStyle/>
        <a:p>
          <a:endParaRPr lang="en-US"/>
        </a:p>
      </dgm:t>
    </dgm:pt>
    <dgm:pt modelId="{863BF14D-7B9A-42D9-A9F9-64E173EF5866}" type="pres">
      <dgm:prSet presAssocID="{83B41F00-4A2B-4A70-8C06-47A12D6CFF7E}" presName="vert1" presStyleCnt="0"/>
      <dgm:spPr/>
    </dgm:pt>
    <dgm:pt modelId="{24685983-1A36-407B-9E22-4D423E4E827D}" type="pres">
      <dgm:prSet presAssocID="{CD45800A-AF01-41AF-8A81-BC1E7B3B8BE5}" presName="thickLine" presStyleLbl="alignNode1" presStyleIdx="3" presStyleCnt="7"/>
      <dgm:spPr/>
    </dgm:pt>
    <dgm:pt modelId="{F3A6C45F-1C48-4887-87A2-FD600203E6D8}" type="pres">
      <dgm:prSet presAssocID="{CD45800A-AF01-41AF-8A81-BC1E7B3B8BE5}" presName="horz1" presStyleCnt="0"/>
      <dgm:spPr/>
    </dgm:pt>
    <dgm:pt modelId="{77708801-6E54-4E34-BFEB-01EB0D96D78E}" type="pres">
      <dgm:prSet presAssocID="{CD45800A-AF01-41AF-8A81-BC1E7B3B8BE5}" presName="tx1" presStyleLbl="revTx" presStyleIdx="3" presStyleCnt="7"/>
      <dgm:spPr/>
      <dgm:t>
        <a:bodyPr/>
        <a:lstStyle/>
        <a:p>
          <a:endParaRPr lang="en-US"/>
        </a:p>
      </dgm:t>
    </dgm:pt>
    <dgm:pt modelId="{F7232864-1249-42A7-BFEC-BE7671D8C475}" type="pres">
      <dgm:prSet presAssocID="{CD45800A-AF01-41AF-8A81-BC1E7B3B8BE5}" presName="vert1" presStyleCnt="0"/>
      <dgm:spPr/>
    </dgm:pt>
    <dgm:pt modelId="{2E5C528F-C7C4-4BFC-9593-76E827806850}" type="pres">
      <dgm:prSet presAssocID="{A95C202C-7FAD-4274-8D15-61C445F1B033}" presName="thickLine" presStyleLbl="alignNode1" presStyleIdx="4" presStyleCnt="7"/>
      <dgm:spPr/>
    </dgm:pt>
    <dgm:pt modelId="{4BDA36E1-876D-40E4-90D8-A7E46D4B5AD7}" type="pres">
      <dgm:prSet presAssocID="{A95C202C-7FAD-4274-8D15-61C445F1B033}" presName="horz1" presStyleCnt="0"/>
      <dgm:spPr/>
    </dgm:pt>
    <dgm:pt modelId="{665717C1-3404-41C9-A780-006EE0102831}" type="pres">
      <dgm:prSet presAssocID="{A95C202C-7FAD-4274-8D15-61C445F1B033}" presName="tx1" presStyleLbl="revTx" presStyleIdx="4" presStyleCnt="7"/>
      <dgm:spPr/>
      <dgm:t>
        <a:bodyPr/>
        <a:lstStyle/>
        <a:p>
          <a:endParaRPr lang="en-US"/>
        </a:p>
      </dgm:t>
    </dgm:pt>
    <dgm:pt modelId="{D52D7531-AB25-49D5-96AB-E9694E6135D8}" type="pres">
      <dgm:prSet presAssocID="{A95C202C-7FAD-4274-8D15-61C445F1B033}" presName="vert1" presStyleCnt="0"/>
      <dgm:spPr/>
    </dgm:pt>
    <dgm:pt modelId="{1B24C65D-E61D-45EC-99DB-CC13E679E137}" type="pres">
      <dgm:prSet presAssocID="{97A3757B-082F-4DA6-9F4B-1FC1D44B71B8}" presName="thickLine" presStyleLbl="alignNode1" presStyleIdx="5" presStyleCnt="7"/>
      <dgm:spPr/>
    </dgm:pt>
    <dgm:pt modelId="{63B32822-79D3-45C3-8D9B-781912EC017C}" type="pres">
      <dgm:prSet presAssocID="{97A3757B-082F-4DA6-9F4B-1FC1D44B71B8}" presName="horz1" presStyleCnt="0"/>
      <dgm:spPr/>
    </dgm:pt>
    <dgm:pt modelId="{C61EDC5D-7F88-462E-B093-20D5D1447EE9}" type="pres">
      <dgm:prSet presAssocID="{97A3757B-082F-4DA6-9F4B-1FC1D44B71B8}" presName="tx1" presStyleLbl="revTx" presStyleIdx="5" presStyleCnt="7"/>
      <dgm:spPr/>
      <dgm:t>
        <a:bodyPr/>
        <a:lstStyle/>
        <a:p>
          <a:endParaRPr lang="en-US"/>
        </a:p>
      </dgm:t>
    </dgm:pt>
    <dgm:pt modelId="{F8AC45F7-F24F-4180-BA95-9DAF8E367375}" type="pres">
      <dgm:prSet presAssocID="{97A3757B-082F-4DA6-9F4B-1FC1D44B71B8}" presName="vert1" presStyleCnt="0"/>
      <dgm:spPr/>
    </dgm:pt>
    <dgm:pt modelId="{3432B600-AECD-405F-9A00-E6030F1C24C8}" type="pres">
      <dgm:prSet presAssocID="{9881B373-4F12-4EB0-A849-4529AB930904}" presName="thickLine" presStyleLbl="alignNode1" presStyleIdx="6" presStyleCnt="7"/>
      <dgm:spPr/>
    </dgm:pt>
    <dgm:pt modelId="{B24E74F5-E73F-4FE3-847F-4FF598791DFB}" type="pres">
      <dgm:prSet presAssocID="{9881B373-4F12-4EB0-A849-4529AB930904}" presName="horz1" presStyleCnt="0"/>
      <dgm:spPr/>
    </dgm:pt>
    <dgm:pt modelId="{7A269A00-0CFA-4DF3-89CE-E9D3B32AEC10}" type="pres">
      <dgm:prSet presAssocID="{9881B373-4F12-4EB0-A849-4529AB930904}" presName="tx1" presStyleLbl="revTx" presStyleIdx="6" presStyleCnt="7"/>
      <dgm:spPr/>
      <dgm:t>
        <a:bodyPr/>
        <a:lstStyle/>
        <a:p>
          <a:endParaRPr lang="en-US"/>
        </a:p>
      </dgm:t>
    </dgm:pt>
    <dgm:pt modelId="{CBE34BE9-F1C3-4CE5-ACBA-B5C749B16D44}" type="pres">
      <dgm:prSet presAssocID="{9881B373-4F12-4EB0-A849-4529AB930904}" presName="vert1" presStyleCnt="0"/>
      <dgm:spPr/>
    </dgm:pt>
  </dgm:ptLst>
  <dgm:cxnLst>
    <dgm:cxn modelId="{A88245B3-BB89-4DBF-BA50-CCDB51A29DE1}" type="presOf" srcId="{1343B9DE-4008-49BA-9C7D-E6AC12A01E94}" destId="{B32B2B31-2D10-4A1B-ABCE-0C16F53C8FDF}" srcOrd="0" destOrd="0" presId="urn:microsoft.com/office/officeart/2008/layout/LinedList"/>
    <dgm:cxn modelId="{B26B9736-67B9-48AD-B83E-AFE4B5BA8F75}" type="presOf" srcId="{9881B373-4F12-4EB0-A849-4529AB930904}" destId="{7A269A00-0CFA-4DF3-89CE-E9D3B32AEC10}" srcOrd="0" destOrd="0" presId="urn:microsoft.com/office/officeart/2008/layout/LinedList"/>
    <dgm:cxn modelId="{98ABBDEB-95C8-43D8-8B83-D9E1CCF8163C}" srcId="{1343B9DE-4008-49BA-9C7D-E6AC12A01E94}" destId="{A95C202C-7FAD-4274-8D15-61C445F1B033}" srcOrd="4" destOrd="0" parTransId="{4916B2C2-10CC-4D01-8B73-8E3C27F6C7F9}" sibTransId="{CE4CCF62-148F-402B-8FEF-2B30C089BC39}"/>
    <dgm:cxn modelId="{56421BC9-B34D-49B3-B0EB-9B0081048FE5}" srcId="{1343B9DE-4008-49BA-9C7D-E6AC12A01E94}" destId="{8EAFFF09-311F-4AA6-AD2D-B1B88703F75F}" srcOrd="1" destOrd="0" parTransId="{423BC09B-8EA2-450A-9341-5FF58B20BE90}" sibTransId="{30882FB7-AFA3-4272-B249-5B83795DFEE0}"/>
    <dgm:cxn modelId="{6C3DD7E9-8C79-4852-9B7B-4815DAAA03FD}" srcId="{1343B9DE-4008-49BA-9C7D-E6AC12A01E94}" destId="{9881B373-4F12-4EB0-A849-4529AB930904}" srcOrd="6" destOrd="0" parTransId="{8F5DA4E2-0C38-405A-9144-E896900651C0}" sibTransId="{4DE8B290-EAB9-4912-8783-D7C8B48D3CA8}"/>
    <dgm:cxn modelId="{E33C9DE9-976F-4F5D-9699-4DDD2AE4158C}" type="presOf" srcId="{83B41F00-4A2B-4A70-8C06-47A12D6CFF7E}" destId="{70936CB4-DB64-4BE4-8913-0C859812E0D2}" srcOrd="0" destOrd="0" presId="urn:microsoft.com/office/officeart/2008/layout/LinedList"/>
    <dgm:cxn modelId="{E848C026-79FE-46D0-A54A-9176AED43526}" type="presOf" srcId="{A95C202C-7FAD-4274-8D15-61C445F1B033}" destId="{665717C1-3404-41C9-A780-006EE0102831}" srcOrd="0" destOrd="0" presId="urn:microsoft.com/office/officeart/2008/layout/LinedList"/>
    <dgm:cxn modelId="{58487EA3-5ED4-4D9A-8446-C58C38A91B18}" srcId="{1343B9DE-4008-49BA-9C7D-E6AC12A01E94}" destId="{CD45800A-AF01-41AF-8A81-BC1E7B3B8BE5}" srcOrd="3" destOrd="0" parTransId="{48D5A7B9-AB39-4F6F-8F25-12C05FE694EA}" sibTransId="{ECECC7A3-769D-44A7-AFEC-42E68375656E}"/>
    <dgm:cxn modelId="{CACB6770-394B-4827-8B9A-562759A23727}" srcId="{1343B9DE-4008-49BA-9C7D-E6AC12A01E94}" destId="{5D56EB7A-A709-4526-B570-317ED2BCFB6C}" srcOrd="0" destOrd="0" parTransId="{DDC43601-3E4F-4D79-BF6F-BE5228AEEEC2}" sibTransId="{30E8CAD2-0B9A-4C02-BB9C-95FE371947FB}"/>
    <dgm:cxn modelId="{F9F45AEE-B3DD-4C7D-A077-F3C590146991}" type="presOf" srcId="{CD45800A-AF01-41AF-8A81-BC1E7B3B8BE5}" destId="{77708801-6E54-4E34-BFEB-01EB0D96D78E}" srcOrd="0" destOrd="0" presId="urn:microsoft.com/office/officeart/2008/layout/LinedList"/>
    <dgm:cxn modelId="{BD5CC6B2-3DDA-41B0-806F-3737CBD0B77C}" srcId="{1343B9DE-4008-49BA-9C7D-E6AC12A01E94}" destId="{83B41F00-4A2B-4A70-8C06-47A12D6CFF7E}" srcOrd="2" destOrd="0" parTransId="{D4B088D0-B713-48CB-98D3-1CADCAAA6776}" sibTransId="{588BD839-6325-4F7D-9C8E-9C05597E496D}"/>
    <dgm:cxn modelId="{B8FFB4C1-0CD5-4017-B25E-7EF54B0BFAC6}" type="presOf" srcId="{97A3757B-082F-4DA6-9F4B-1FC1D44B71B8}" destId="{C61EDC5D-7F88-462E-B093-20D5D1447EE9}" srcOrd="0" destOrd="0" presId="urn:microsoft.com/office/officeart/2008/layout/LinedList"/>
    <dgm:cxn modelId="{D178C26F-3034-4D4A-BAD8-482F751BF9CD}" srcId="{1343B9DE-4008-49BA-9C7D-E6AC12A01E94}" destId="{97A3757B-082F-4DA6-9F4B-1FC1D44B71B8}" srcOrd="5" destOrd="0" parTransId="{EEA329BB-1CE0-4892-80FE-AAEED21BC67E}" sibTransId="{B66921D6-5FDC-4F7E-A8A2-F74B421C2E73}"/>
    <dgm:cxn modelId="{8DDB8044-CDDF-4CF6-9B0D-BD5C623C83C3}" type="presOf" srcId="{5D56EB7A-A709-4526-B570-317ED2BCFB6C}" destId="{6979CF02-736B-42A2-9613-037DC09167EB}" srcOrd="0" destOrd="0" presId="urn:microsoft.com/office/officeart/2008/layout/LinedList"/>
    <dgm:cxn modelId="{F24EEC05-0938-4CF1-BEE4-D1EA88BEB76F}" type="presOf" srcId="{8EAFFF09-311F-4AA6-AD2D-B1B88703F75F}" destId="{2FA5DC49-A30E-4F02-95F3-37F260621ACA}" srcOrd="0" destOrd="0" presId="urn:microsoft.com/office/officeart/2008/layout/LinedList"/>
    <dgm:cxn modelId="{77805268-56CC-4958-8039-9972AC790949}" type="presParOf" srcId="{B32B2B31-2D10-4A1B-ABCE-0C16F53C8FDF}" destId="{841BC345-C518-42A1-A0CF-6353DDCE7F56}" srcOrd="0" destOrd="0" presId="urn:microsoft.com/office/officeart/2008/layout/LinedList"/>
    <dgm:cxn modelId="{76A844C9-D069-4C53-980D-D07F20B63ABB}" type="presParOf" srcId="{B32B2B31-2D10-4A1B-ABCE-0C16F53C8FDF}" destId="{44A609E1-17CA-47EC-8275-F3EA7D29D3B9}" srcOrd="1" destOrd="0" presId="urn:microsoft.com/office/officeart/2008/layout/LinedList"/>
    <dgm:cxn modelId="{A4FBAF23-CCA4-49ED-841F-F87C7FCACA58}" type="presParOf" srcId="{44A609E1-17CA-47EC-8275-F3EA7D29D3B9}" destId="{6979CF02-736B-42A2-9613-037DC09167EB}" srcOrd="0" destOrd="0" presId="urn:microsoft.com/office/officeart/2008/layout/LinedList"/>
    <dgm:cxn modelId="{E17D4ECF-FD33-475D-9B03-45475BAA3907}" type="presParOf" srcId="{44A609E1-17CA-47EC-8275-F3EA7D29D3B9}" destId="{59646237-27A9-4101-B547-10BC050C2002}" srcOrd="1" destOrd="0" presId="urn:microsoft.com/office/officeart/2008/layout/LinedList"/>
    <dgm:cxn modelId="{F2C3DE96-18BD-43F2-BF80-22B32F337163}" type="presParOf" srcId="{B32B2B31-2D10-4A1B-ABCE-0C16F53C8FDF}" destId="{6C8D16FE-C77B-4EA3-B4F1-E120F7D75926}" srcOrd="2" destOrd="0" presId="urn:microsoft.com/office/officeart/2008/layout/LinedList"/>
    <dgm:cxn modelId="{0E42FD68-10B9-43D6-9C0B-19EFC55A38A5}" type="presParOf" srcId="{B32B2B31-2D10-4A1B-ABCE-0C16F53C8FDF}" destId="{04DCCCC6-9FF2-48BF-8168-C612F7A93E9F}" srcOrd="3" destOrd="0" presId="urn:microsoft.com/office/officeart/2008/layout/LinedList"/>
    <dgm:cxn modelId="{82516FC3-AB61-478A-8101-B4FE93FE7EB7}" type="presParOf" srcId="{04DCCCC6-9FF2-48BF-8168-C612F7A93E9F}" destId="{2FA5DC49-A30E-4F02-95F3-37F260621ACA}" srcOrd="0" destOrd="0" presId="urn:microsoft.com/office/officeart/2008/layout/LinedList"/>
    <dgm:cxn modelId="{B6054769-355F-405F-8A18-B0388C2CC153}" type="presParOf" srcId="{04DCCCC6-9FF2-48BF-8168-C612F7A93E9F}" destId="{6E8E8FA4-B157-46CA-8B97-79D3D7F7BD86}" srcOrd="1" destOrd="0" presId="urn:microsoft.com/office/officeart/2008/layout/LinedList"/>
    <dgm:cxn modelId="{3C5EAA3F-6FEF-4A8F-86A4-E13618E5B451}" type="presParOf" srcId="{B32B2B31-2D10-4A1B-ABCE-0C16F53C8FDF}" destId="{E5AEA5B1-4551-44A2-A1AD-4D73C0AA0874}" srcOrd="4" destOrd="0" presId="urn:microsoft.com/office/officeart/2008/layout/LinedList"/>
    <dgm:cxn modelId="{B2E864BA-B4E1-4BE0-9089-2CE09BBC0A68}" type="presParOf" srcId="{B32B2B31-2D10-4A1B-ABCE-0C16F53C8FDF}" destId="{BDB4B907-55EB-47CB-BD6F-FDB40A3E76D1}" srcOrd="5" destOrd="0" presId="urn:microsoft.com/office/officeart/2008/layout/LinedList"/>
    <dgm:cxn modelId="{61187033-C936-463C-A0E6-28FD6C19AA62}" type="presParOf" srcId="{BDB4B907-55EB-47CB-BD6F-FDB40A3E76D1}" destId="{70936CB4-DB64-4BE4-8913-0C859812E0D2}" srcOrd="0" destOrd="0" presId="urn:microsoft.com/office/officeart/2008/layout/LinedList"/>
    <dgm:cxn modelId="{4DA9E87D-7062-4333-86C9-DF06553F9F84}" type="presParOf" srcId="{BDB4B907-55EB-47CB-BD6F-FDB40A3E76D1}" destId="{863BF14D-7B9A-42D9-A9F9-64E173EF5866}" srcOrd="1" destOrd="0" presId="urn:microsoft.com/office/officeart/2008/layout/LinedList"/>
    <dgm:cxn modelId="{94B1023D-AADC-480A-BCA2-A6DE8B554658}" type="presParOf" srcId="{B32B2B31-2D10-4A1B-ABCE-0C16F53C8FDF}" destId="{24685983-1A36-407B-9E22-4D423E4E827D}" srcOrd="6" destOrd="0" presId="urn:microsoft.com/office/officeart/2008/layout/LinedList"/>
    <dgm:cxn modelId="{5A87109F-B373-4A0C-86E5-39DDA7598BC9}" type="presParOf" srcId="{B32B2B31-2D10-4A1B-ABCE-0C16F53C8FDF}" destId="{F3A6C45F-1C48-4887-87A2-FD600203E6D8}" srcOrd="7" destOrd="0" presId="urn:microsoft.com/office/officeart/2008/layout/LinedList"/>
    <dgm:cxn modelId="{BE88F94A-E083-4C2E-AD88-3C66156F7653}" type="presParOf" srcId="{F3A6C45F-1C48-4887-87A2-FD600203E6D8}" destId="{77708801-6E54-4E34-BFEB-01EB0D96D78E}" srcOrd="0" destOrd="0" presId="urn:microsoft.com/office/officeart/2008/layout/LinedList"/>
    <dgm:cxn modelId="{3E1B423F-934B-4E0E-88C7-D60999FE9640}" type="presParOf" srcId="{F3A6C45F-1C48-4887-87A2-FD600203E6D8}" destId="{F7232864-1249-42A7-BFEC-BE7671D8C475}" srcOrd="1" destOrd="0" presId="urn:microsoft.com/office/officeart/2008/layout/LinedList"/>
    <dgm:cxn modelId="{46803406-5E19-4D03-9C2A-E9821CDD480E}" type="presParOf" srcId="{B32B2B31-2D10-4A1B-ABCE-0C16F53C8FDF}" destId="{2E5C528F-C7C4-4BFC-9593-76E827806850}" srcOrd="8" destOrd="0" presId="urn:microsoft.com/office/officeart/2008/layout/LinedList"/>
    <dgm:cxn modelId="{049F2BC8-262E-40E1-9C72-3C44BD566093}" type="presParOf" srcId="{B32B2B31-2D10-4A1B-ABCE-0C16F53C8FDF}" destId="{4BDA36E1-876D-40E4-90D8-A7E46D4B5AD7}" srcOrd="9" destOrd="0" presId="urn:microsoft.com/office/officeart/2008/layout/LinedList"/>
    <dgm:cxn modelId="{3AF88E15-1D40-4F47-9903-5491F0719299}" type="presParOf" srcId="{4BDA36E1-876D-40E4-90D8-A7E46D4B5AD7}" destId="{665717C1-3404-41C9-A780-006EE0102831}" srcOrd="0" destOrd="0" presId="urn:microsoft.com/office/officeart/2008/layout/LinedList"/>
    <dgm:cxn modelId="{D8A7C86E-04C7-4B1B-9016-05973067A4F8}" type="presParOf" srcId="{4BDA36E1-876D-40E4-90D8-A7E46D4B5AD7}" destId="{D52D7531-AB25-49D5-96AB-E9694E6135D8}" srcOrd="1" destOrd="0" presId="urn:microsoft.com/office/officeart/2008/layout/LinedList"/>
    <dgm:cxn modelId="{646ED67C-3FFC-4CD4-834C-23AC8A33DC72}" type="presParOf" srcId="{B32B2B31-2D10-4A1B-ABCE-0C16F53C8FDF}" destId="{1B24C65D-E61D-45EC-99DB-CC13E679E137}" srcOrd="10" destOrd="0" presId="urn:microsoft.com/office/officeart/2008/layout/LinedList"/>
    <dgm:cxn modelId="{10639E02-23DC-4181-8857-AF0B2EDF3E5D}" type="presParOf" srcId="{B32B2B31-2D10-4A1B-ABCE-0C16F53C8FDF}" destId="{63B32822-79D3-45C3-8D9B-781912EC017C}" srcOrd="11" destOrd="0" presId="urn:microsoft.com/office/officeart/2008/layout/LinedList"/>
    <dgm:cxn modelId="{9D5F3861-0277-44F9-B5A8-0623263AC50B}" type="presParOf" srcId="{63B32822-79D3-45C3-8D9B-781912EC017C}" destId="{C61EDC5D-7F88-462E-B093-20D5D1447EE9}" srcOrd="0" destOrd="0" presId="urn:microsoft.com/office/officeart/2008/layout/LinedList"/>
    <dgm:cxn modelId="{D473B85D-CA54-4B68-BB72-A1B13BED7664}" type="presParOf" srcId="{63B32822-79D3-45C3-8D9B-781912EC017C}" destId="{F8AC45F7-F24F-4180-BA95-9DAF8E367375}" srcOrd="1" destOrd="0" presId="urn:microsoft.com/office/officeart/2008/layout/LinedList"/>
    <dgm:cxn modelId="{A5AA26BD-91ED-4451-9B0C-C30FADFB9AAA}" type="presParOf" srcId="{B32B2B31-2D10-4A1B-ABCE-0C16F53C8FDF}" destId="{3432B600-AECD-405F-9A00-E6030F1C24C8}" srcOrd="12" destOrd="0" presId="urn:microsoft.com/office/officeart/2008/layout/LinedList"/>
    <dgm:cxn modelId="{3C9D069D-7972-49D6-A5C4-6EE500D95865}" type="presParOf" srcId="{B32B2B31-2D10-4A1B-ABCE-0C16F53C8FDF}" destId="{B24E74F5-E73F-4FE3-847F-4FF598791DFB}" srcOrd="13" destOrd="0" presId="urn:microsoft.com/office/officeart/2008/layout/LinedList"/>
    <dgm:cxn modelId="{6F2A6F91-A879-4A2E-BEA6-D455A32F6DE8}" type="presParOf" srcId="{B24E74F5-E73F-4FE3-847F-4FF598791DFB}" destId="{7A269A00-0CFA-4DF3-89CE-E9D3B32AEC10}" srcOrd="0" destOrd="0" presId="urn:microsoft.com/office/officeart/2008/layout/LinedList"/>
    <dgm:cxn modelId="{738FE2CC-90BC-4DBC-A116-2CB5231A157D}" type="presParOf" srcId="{B24E74F5-E73F-4FE3-847F-4FF598791DFB}" destId="{CBE34BE9-F1C3-4CE5-ACBA-B5C749B16D4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43B9DE-4008-49BA-9C7D-E6AC12A01E94}"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D56EB7A-A709-4526-B570-317ED2BCFB6C}">
      <dgm:prSet/>
      <dgm:spPr/>
      <dgm:t>
        <a:bodyPr/>
        <a:lstStyle/>
        <a:p>
          <a:pPr>
            <a:buNone/>
          </a:pPr>
          <a:r>
            <a:rPr lang="en-US" dirty="0"/>
            <a:t>AQ activities regulated in this section include:  (1) </a:t>
          </a:r>
          <a:r>
            <a:rPr lang="en-US" dirty="0">
              <a:solidFill>
                <a:srgbClr val="007CBA"/>
              </a:solidFill>
            </a:rPr>
            <a:t>Seed production </a:t>
          </a:r>
          <a:r>
            <a:rPr lang="en-US" dirty="0"/>
            <a:t>in </a:t>
          </a:r>
          <a:r>
            <a:rPr lang="en-US" dirty="0">
              <a:solidFill>
                <a:srgbClr val="007CBA"/>
              </a:solidFill>
            </a:rPr>
            <a:t>prohibited or unclassified </a:t>
          </a:r>
          <a:r>
            <a:rPr lang="en-US" dirty="0"/>
            <a:t>waters (2) AQ </a:t>
          </a:r>
          <a:r>
            <a:rPr lang="en-US" dirty="0">
              <a:solidFill>
                <a:srgbClr val="007CBA"/>
              </a:solidFill>
            </a:rPr>
            <a:t>structures</a:t>
          </a:r>
          <a:r>
            <a:rPr lang="en-US" dirty="0"/>
            <a:t> that </a:t>
          </a:r>
          <a:r>
            <a:rPr lang="en-US" dirty="0">
              <a:solidFill>
                <a:srgbClr val="007CBA"/>
              </a:solidFill>
            </a:rPr>
            <a:t>attract birds </a:t>
          </a:r>
          <a:r>
            <a:rPr lang="en-US" dirty="0"/>
            <a:t>or </a:t>
          </a:r>
          <a:r>
            <a:rPr lang="en-US" dirty="0">
              <a:solidFill>
                <a:srgbClr val="007CBA"/>
              </a:solidFill>
            </a:rPr>
            <a:t>mammals</a:t>
          </a:r>
          <a:r>
            <a:rPr lang="en-US" dirty="0"/>
            <a:t> (3) land based AQ.</a:t>
          </a:r>
        </a:p>
      </dgm:t>
    </dgm:pt>
    <dgm:pt modelId="{DDC43601-3E4F-4D79-BF6F-BE5228AEEEC2}" type="parTrans" cxnId="{CACB6770-394B-4827-8B9A-562759A23727}">
      <dgm:prSet/>
      <dgm:spPr/>
      <dgm:t>
        <a:bodyPr/>
        <a:lstStyle/>
        <a:p>
          <a:endParaRPr lang="en-US"/>
        </a:p>
      </dgm:t>
    </dgm:pt>
    <dgm:pt modelId="{30E8CAD2-0B9A-4C02-BB9C-95FE371947FB}" type="sibTrans" cxnId="{CACB6770-394B-4827-8B9A-562759A23727}">
      <dgm:prSet/>
      <dgm:spPr/>
      <dgm:t>
        <a:bodyPr/>
        <a:lstStyle/>
        <a:p>
          <a:endParaRPr lang="en-US"/>
        </a:p>
      </dgm:t>
    </dgm:pt>
    <dgm:pt modelId="{1C6C61D2-2651-4444-A4C0-65CC9ABF8D81}">
      <dgm:prSet/>
      <dgm:spPr/>
      <dgm:t>
        <a:bodyPr/>
        <a:lstStyle/>
        <a:p>
          <a:pPr>
            <a:buNone/>
          </a:pPr>
          <a:r>
            <a:rPr lang="en-US" dirty="0"/>
            <a:t>The Authority shall: (1) </a:t>
          </a:r>
          <a:r>
            <a:rPr lang="en-US" dirty="0">
              <a:solidFill>
                <a:srgbClr val="007CBA"/>
              </a:solidFill>
            </a:rPr>
            <a:t>Approve</a:t>
          </a:r>
          <a:r>
            <a:rPr lang="en-US" dirty="0"/>
            <a:t> written operational plans (2) </a:t>
          </a:r>
          <a:r>
            <a:rPr lang="en-US" dirty="0">
              <a:solidFill>
                <a:srgbClr val="007CBA"/>
              </a:solidFill>
            </a:rPr>
            <a:t>Inspect</a:t>
          </a:r>
          <a:r>
            <a:rPr lang="en-US" dirty="0"/>
            <a:t> operations at least annually (3) Inspect records  (4) When AQ attracts </a:t>
          </a:r>
          <a:r>
            <a:rPr lang="en-US" dirty="0">
              <a:solidFill>
                <a:srgbClr val="007CBA"/>
              </a:solidFill>
            </a:rPr>
            <a:t>birds or mammals, </a:t>
          </a:r>
          <a:r>
            <a:rPr lang="en-US" dirty="0"/>
            <a:t>their presence </a:t>
          </a:r>
          <a:r>
            <a:rPr lang="en-US" dirty="0">
              <a:solidFill>
                <a:srgbClr val="007CBA"/>
              </a:solidFill>
            </a:rPr>
            <a:t>should be </a:t>
          </a:r>
          <a:r>
            <a:rPr lang="en-US" dirty="0"/>
            <a:t>considered for possible adverse </a:t>
          </a:r>
          <a:r>
            <a:rPr lang="en-US" dirty="0">
              <a:solidFill>
                <a:srgbClr val="007CBA"/>
              </a:solidFill>
            </a:rPr>
            <a:t>effects</a:t>
          </a:r>
          <a:r>
            <a:rPr lang="en-US" dirty="0"/>
            <a:t> on the growing area.</a:t>
          </a:r>
        </a:p>
      </dgm:t>
    </dgm:pt>
    <dgm:pt modelId="{E1C95620-C56D-4D1C-9B32-AC657DCE0E46}" type="parTrans" cxnId="{1F3E9DE1-EC99-4797-80E5-F2E63C173176}">
      <dgm:prSet/>
      <dgm:spPr/>
      <dgm:t>
        <a:bodyPr/>
        <a:lstStyle/>
        <a:p>
          <a:endParaRPr lang="en-US"/>
        </a:p>
      </dgm:t>
    </dgm:pt>
    <dgm:pt modelId="{D3F6A3D6-7F55-4070-9941-8D12D8CBE4BE}" type="sibTrans" cxnId="{1F3E9DE1-EC99-4797-80E5-F2E63C173176}">
      <dgm:prSet/>
      <dgm:spPr/>
      <dgm:t>
        <a:bodyPr/>
        <a:lstStyle/>
        <a:p>
          <a:endParaRPr lang="en-US"/>
        </a:p>
      </dgm:t>
    </dgm:pt>
    <dgm:pt modelId="{1D153A77-AC18-45E0-807D-1E55550DA2FD}" type="pres">
      <dgm:prSet presAssocID="{1343B9DE-4008-49BA-9C7D-E6AC12A01E94}" presName="vert0" presStyleCnt="0">
        <dgm:presLayoutVars>
          <dgm:dir/>
          <dgm:animOne val="branch"/>
          <dgm:animLvl val="lvl"/>
        </dgm:presLayoutVars>
      </dgm:prSet>
      <dgm:spPr/>
      <dgm:t>
        <a:bodyPr/>
        <a:lstStyle/>
        <a:p>
          <a:endParaRPr lang="en-US"/>
        </a:p>
      </dgm:t>
    </dgm:pt>
    <dgm:pt modelId="{7231E6BD-A6ED-4939-9004-DEDF9B3C8FE0}" type="pres">
      <dgm:prSet presAssocID="{5D56EB7A-A709-4526-B570-317ED2BCFB6C}" presName="thickLine" presStyleLbl="alignNode1" presStyleIdx="0" presStyleCnt="2"/>
      <dgm:spPr/>
    </dgm:pt>
    <dgm:pt modelId="{3EC24BBE-CF06-4E98-AA95-BA5F96287D0D}" type="pres">
      <dgm:prSet presAssocID="{5D56EB7A-A709-4526-B570-317ED2BCFB6C}" presName="horz1" presStyleCnt="0"/>
      <dgm:spPr/>
    </dgm:pt>
    <dgm:pt modelId="{82E9F4DC-92DB-4577-B579-0E025A8E20B6}" type="pres">
      <dgm:prSet presAssocID="{5D56EB7A-A709-4526-B570-317ED2BCFB6C}" presName="tx1" presStyleLbl="revTx" presStyleIdx="0" presStyleCnt="2"/>
      <dgm:spPr/>
      <dgm:t>
        <a:bodyPr/>
        <a:lstStyle/>
        <a:p>
          <a:endParaRPr lang="en-US"/>
        </a:p>
      </dgm:t>
    </dgm:pt>
    <dgm:pt modelId="{644438DA-4E5C-471F-B7BF-D5D1E281562D}" type="pres">
      <dgm:prSet presAssocID="{5D56EB7A-A709-4526-B570-317ED2BCFB6C}" presName="vert1" presStyleCnt="0"/>
      <dgm:spPr/>
    </dgm:pt>
    <dgm:pt modelId="{3C19D2A7-E2B8-438D-9D9A-0D07A05D3480}" type="pres">
      <dgm:prSet presAssocID="{1C6C61D2-2651-4444-A4C0-65CC9ABF8D81}" presName="thickLine" presStyleLbl="alignNode1" presStyleIdx="1" presStyleCnt="2"/>
      <dgm:spPr/>
    </dgm:pt>
    <dgm:pt modelId="{D04F5BE4-0FA1-4A0A-97AA-770CF694BD28}" type="pres">
      <dgm:prSet presAssocID="{1C6C61D2-2651-4444-A4C0-65CC9ABF8D81}" presName="horz1" presStyleCnt="0"/>
      <dgm:spPr/>
    </dgm:pt>
    <dgm:pt modelId="{0689239A-9D7C-4717-BC1E-DBFDEC33AB89}" type="pres">
      <dgm:prSet presAssocID="{1C6C61D2-2651-4444-A4C0-65CC9ABF8D81}" presName="tx1" presStyleLbl="revTx" presStyleIdx="1" presStyleCnt="2"/>
      <dgm:spPr/>
      <dgm:t>
        <a:bodyPr/>
        <a:lstStyle/>
        <a:p>
          <a:endParaRPr lang="en-US"/>
        </a:p>
      </dgm:t>
    </dgm:pt>
    <dgm:pt modelId="{0501307F-9AE1-416A-93BD-B016A5CBD970}" type="pres">
      <dgm:prSet presAssocID="{1C6C61D2-2651-4444-A4C0-65CC9ABF8D81}" presName="vert1" presStyleCnt="0"/>
      <dgm:spPr/>
    </dgm:pt>
  </dgm:ptLst>
  <dgm:cxnLst>
    <dgm:cxn modelId="{C820F13B-47DF-4719-9F0C-ACB8168DB6B8}" type="presOf" srcId="{5D56EB7A-A709-4526-B570-317ED2BCFB6C}" destId="{82E9F4DC-92DB-4577-B579-0E025A8E20B6}" srcOrd="0" destOrd="0" presId="urn:microsoft.com/office/officeart/2008/layout/LinedList"/>
    <dgm:cxn modelId="{613F60D9-1593-4146-84CE-EE4DD180E23C}" type="presOf" srcId="{1343B9DE-4008-49BA-9C7D-E6AC12A01E94}" destId="{1D153A77-AC18-45E0-807D-1E55550DA2FD}" srcOrd="0" destOrd="0" presId="urn:microsoft.com/office/officeart/2008/layout/LinedList"/>
    <dgm:cxn modelId="{CACB6770-394B-4827-8B9A-562759A23727}" srcId="{1343B9DE-4008-49BA-9C7D-E6AC12A01E94}" destId="{5D56EB7A-A709-4526-B570-317ED2BCFB6C}" srcOrd="0" destOrd="0" parTransId="{DDC43601-3E4F-4D79-BF6F-BE5228AEEEC2}" sibTransId="{30E8CAD2-0B9A-4C02-BB9C-95FE371947FB}"/>
    <dgm:cxn modelId="{1F3E9DE1-EC99-4797-80E5-F2E63C173176}" srcId="{1343B9DE-4008-49BA-9C7D-E6AC12A01E94}" destId="{1C6C61D2-2651-4444-A4C0-65CC9ABF8D81}" srcOrd="1" destOrd="0" parTransId="{E1C95620-C56D-4D1C-9B32-AC657DCE0E46}" sibTransId="{D3F6A3D6-7F55-4070-9941-8D12D8CBE4BE}"/>
    <dgm:cxn modelId="{34A68996-D83D-4F88-93E7-EB48206BB8CE}" type="presOf" srcId="{1C6C61D2-2651-4444-A4C0-65CC9ABF8D81}" destId="{0689239A-9D7C-4717-BC1E-DBFDEC33AB89}" srcOrd="0" destOrd="0" presId="urn:microsoft.com/office/officeart/2008/layout/LinedList"/>
    <dgm:cxn modelId="{25316757-D3CC-4578-9E15-B67E67613648}" type="presParOf" srcId="{1D153A77-AC18-45E0-807D-1E55550DA2FD}" destId="{7231E6BD-A6ED-4939-9004-DEDF9B3C8FE0}" srcOrd="0" destOrd="0" presId="urn:microsoft.com/office/officeart/2008/layout/LinedList"/>
    <dgm:cxn modelId="{B8A86B65-4114-499C-A4E8-6EEA4F33285C}" type="presParOf" srcId="{1D153A77-AC18-45E0-807D-1E55550DA2FD}" destId="{3EC24BBE-CF06-4E98-AA95-BA5F96287D0D}" srcOrd="1" destOrd="0" presId="urn:microsoft.com/office/officeart/2008/layout/LinedList"/>
    <dgm:cxn modelId="{8DEBED2D-6A18-4121-84CC-973EF4F0FFFA}" type="presParOf" srcId="{3EC24BBE-CF06-4E98-AA95-BA5F96287D0D}" destId="{82E9F4DC-92DB-4577-B579-0E025A8E20B6}" srcOrd="0" destOrd="0" presId="urn:microsoft.com/office/officeart/2008/layout/LinedList"/>
    <dgm:cxn modelId="{4DE9DAB3-775A-47AF-BF84-F0696CFFBBA6}" type="presParOf" srcId="{3EC24BBE-CF06-4E98-AA95-BA5F96287D0D}" destId="{644438DA-4E5C-471F-B7BF-D5D1E281562D}" srcOrd="1" destOrd="0" presId="urn:microsoft.com/office/officeart/2008/layout/LinedList"/>
    <dgm:cxn modelId="{CCCA6BBC-B40B-46E7-B05F-7386C5CD56B5}" type="presParOf" srcId="{1D153A77-AC18-45E0-807D-1E55550DA2FD}" destId="{3C19D2A7-E2B8-438D-9D9A-0D07A05D3480}" srcOrd="2" destOrd="0" presId="urn:microsoft.com/office/officeart/2008/layout/LinedList"/>
    <dgm:cxn modelId="{C2C4D2E7-9FEB-4E92-A84B-07C8D7C20001}" type="presParOf" srcId="{1D153A77-AC18-45E0-807D-1E55550DA2FD}" destId="{D04F5BE4-0FA1-4A0A-97AA-770CF694BD28}" srcOrd="3" destOrd="0" presId="urn:microsoft.com/office/officeart/2008/layout/LinedList"/>
    <dgm:cxn modelId="{7B769B51-0C4B-45B0-9637-32070B8C2BD1}" type="presParOf" srcId="{D04F5BE4-0FA1-4A0A-97AA-770CF694BD28}" destId="{0689239A-9D7C-4717-BC1E-DBFDEC33AB89}" srcOrd="0" destOrd="0" presId="urn:microsoft.com/office/officeart/2008/layout/LinedList"/>
    <dgm:cxn modelId="{F9BD492A-7595-4366-9782-AC43AF68B4F6}" type="presParOf" srcId="{D04F5BE4-0FA1-4A0A-97AA-770CF694BD28}" destId="{0501307F-9AE1-416A-93BD-B016A5CBD97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21A143-ABC9-4695-9D79-25E18DF40B2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2A17E5C-13EB-45D2-B383-76B5BD99C104}">
      <dgm:prSet custT="1"/>
      <dgm:spPr/>
      <dgm:t>
        <a:bodyPr/>
        <a:lstStyle/>
        <a:p>
          <a:r>
            <a:rPr lang="en-US" sz="2800" baseline="0" dirty="0"/>
            <a:t>Harvester/Dealer Requirements </a:t>
          </a:r>
        </a:p>
        <a:p>
          <a:r>
            <a:rPr lang="en-US" sz="2800" baseline="0" dirty="0"/>
            <a:t>Exceptions:</a:t>
          </a:r>
        </a:p>
      </dgm:t>
    </dgm:pt>
    <dgm:pt modelId="{E246593A-B57B-4980-A468-839A787CDCC9}" type="parTrans" cxnId="{F3CF747B-C1B2-4622-B39D-F7CD877B964E}">
      <dgm:prSet/>
      <dgm:spPr/>
      <dgm:t>
        <a:bodyPr/>
        <a:lstStyle/>
        <a:p>
          <a:endParaRPr lang="en-US"/>
        </a:p>
      </dgm:t>
    </dgm:pt>
    <dgm:pt modelId="{92DDB5BA-5858-4726-BE1D-31DE6E954E60}" type="sibTrans" cxnId="{F3CF747B-C1B2-4622-B39D-F7CD877B964E}">
      <dgm:prSet/>
      <dgm:spPr/>
      <dgm:t>
        <a:bodyPr/>
        <a:lstStyle/>
        <a:p>
          <a:endParaRPr lang="en-US"/>
        </a:p>
      </dgm:t>
    </dgm:pt>
    <dgm:pt modelId="{073A993A-A216-42AA-A83F-5D7E0A9411E7}">
      <dgm:prSet/>
      <dgm:spPr/>
      <dgm:t>
        <a:bodyPr/>
        <a:lstStyle/>
        <a:p>
          <a:pPr>
            <a:buNone/>
          </a:pPr>
          <a:r>
            <a:rPr lang="en-US" dirty="0"/>
            <a:t>Hatcheries and nurseries located in </a:t>
          </a:r>
          <a:r>
            <a:rPr lang="en-US" dirty="0">
              <a:solidFill>
                <a:srgbClr val="007CBA"/>
              </a:solidFill>
            </a:rPr>
            <a:t>approved or conditionally approved </a:t>
          </a:r>
          <a:r>
            <a:rPr lang="en-US" dirty="0"/>
            <a:t>waters are </a:t>
          </a:r>
          <a:r>
            <a:rPr lang="en-US" dirty="0">
              <a:solidFill>
                <a:srgbClr val="007CBA"/>
              </a:solidFill>
            </a:rPr>
            <a:t>exempt</a:t>
          </a:r>
          <a:r>
            <a:rPr lang="en-US" dirty="0"/>
            <a:t>.</a:t>
          </a:r>
        </a:p>
      </dgm:t>
    </dgm:pt>
    <dgm:pt modelId="{D9ACB7B0-69BD-482A-9E2F-3A340BA0AFEA}" type="parTrans" cxnId="{CD182BDC-7C8E-4684-B981-13C3A2128E18}">
      <dgm:prSet/>
      <dgm:spPr/>
      <dgm:t>
        <a:bodyPr/>
        <a:lstStyle/>
        <a:p>
          <a:endParaRPr lang="en-US"/>
        </a:p>
      </dgm:t>
    </dgm:pt>
    <dgm:pt modelId="{4866CB9F-AF42-4390-8CCB-A20A2A2E6C06}" type="sibTrans" cxnId="{CD182BDC-7C8E-4684-B981-13C3A2128E18}">
      <dgm:prSet/>
      <dgm:spPr/>
      <dgm:t>
        <a:bodyPr/>
        <a:lstStyle/>
        <a:p>
          <a:endParaRPr lang="en-US"/>
        </a:p>
      </dgm:t>
    </dgm:pt>
    <dgm:pt modelId="{4B1D496A-0D33-414E-BC75-B07185C8A47D}">
      <dgm:prSet/>
      <dgm:spPr/>
      <dgm:t>
        <a:bodyPr/>
        <a:lstStyle/>
        <a:p>
          <a:pPr>
            <a:buNone/>
          </a:pPr>
          <a:r>
            <a:rPr lang="en-US" dirty="0"/>
            <a:t>Hatcheries and nurseries located in </a:t>
          </a:r>
          <a:r>
            <a:rPr lang="en-US" dirty="0">
              <a:solidFill>
                <a:srgbClr val="007CBA"/>
              </a:solidFill>
            </a:rPr>
            <a:t>restricted or conditionally restricted </a:t>
          </a:r>
          <a:r>
            <a:rPr lang="en-US" dirty="0"/>
            <a:t>growing areas are </a:t>
          </a:r>
          <a:r>
            <a:rPr lang="en-US" dirty="0">
              <a:solidFill>
                <a:srgbClr val="007CBA"/>
              </a:solidFill>
            </a:rPr>
            <a:t>exempt</a:t>
          </a:r>
          <a:r>
            <a:rPr lang="en-US" dirty="0"/>
            <a:t> but are </a:t>
          </a:r>
          <a:r>
            <a:rPr lang="en-US" dirty="0">
              <a:solidFill>
                <a:srgbClr val="007CBA"/>
              </a:solidFill>
            </a:rPr>
            <a:t>subject to relay requirements </a:t>
          </a:r>
          <a:r>
            <a:rPr lang="en-US" dirty="0"/>
            <a:t>for seed that exceeds the maximum size established by the Authority</a:t>
          </a:r>
        </a:p>
      </dgm:t>
    </dgm:pt>
    <dgm:pt modelId="{E893353D-FA9E-4AD6-9AFA-D52C74C28117}" type="parTrans" cxnId="{F746306D-FE73-40B4-B49C-1A4A2C2F98DB}">
      <dgm:prSet/>
      <dgm:spPr/>
      <dgm:t>
        <a:bodyPr/>
        <a:lstStyle/>
        <a:p>
          <a:endParaRPr lang="en-US"/>
        </a:p>
      </dgm:t>
    </dgm:pt>
    <dgm:pt modelId="{6B995C63-52CF-4024-8776-6D139596B328}" type="sibTrans" cxnId="{F746306D-FE73-40B4-B49C-1A4A2C2F98DB}">
      <dgm:prSet/>
      <dgm:spPr/>
      <dgm:t>
        <a:bodyPr/>
        <a:lstStyle/>
        <a:p>
          <a:endParaRPr lang="en-US"/>
        </a:p>
      </dgm:t>
    </dgm:pt>
    <dgm:pt modelId="{83312E21-B8B4-4229-BC29-E1265191FE8C}" type="pres">
      <dgm:prSet presAssocID="{DE21A143-ABC9-4695-9D79-25E18DF40B24}" presName="Name0" presStyleCnt="0">
        <dgm:presLayoutVars>
          <dgm:dir/>
          <dgm:animLvl val="lvl"/>
          <dgm:resizeHandles val="exact"/>
        </dgm:presLayoutVars>
      </dgm:prSet>
      <dgm:spPr/>
      <dgm:t>
        <a:bodyPr/>
        <a:lstStyle/>
        <a:p>
          <a:endParaRPr lang="en-US"/>
        </a:p>
      </dgm:t>
    </dgm:pt>
    <dgm:pt modelId="{C2AE1E20-DB2B-4261-AC69-A98CB9221BE8}" type="pres">
      <dgm:prSet presAssocID="{12A17E5C-13EB-45D2-B383-76B5BD99C104}" presName="linNode" presStyleCnt="0"/>
      <dgm:spPr/>
    </dgm:pt>
    <dgm:pt modelId="{647D5DCE-3308-43DA-96B7-14AF36C6260C}" type="pres">
      <dgm:prSet presAssocID="{12A17E5C-13EB-45D2-B383-76B5BD99C104}" presName="parentText" presStyleLbl="node1" presStyleIdx="0" presStyleCnt="1">
        <dgm:presLayoutVars>
          <dgm:chMax val="1"/>
          <dgm:bulletEnabled val="1"/>
        </dgm:presLayoutVars>
      </dgm:prSet>
      <dgm:spPr/>
      <dgm:t>
        <a:bodyPr/>
        <a:lstStyle/>
        <a:p>
          <a:endParaRPr lang="en-US"/>
        </a:p>
      </dgm:t>
    </dgm:pt>
    <dgm:pt modelId="{A9D2E999-3CC4-416A-841F-2EB148AACD1C}" type="pres">
      <dgm:prSet presAssocID="{12A17E5C-13EB-45D2-B383-76B5BD99C104}" presName="descendantText" presStyleLbl="alignAccFollowNode1" presStyleIdx="0" presStyleCnt="1" custLinFactNeighborX="4146" custLinFactNeighborY="889">
        <dgm:presLayoutVars>
          <dgm:bulletEnabled val="1"/>
        </dgm:presLayoutVars>
      </dgm:prSet>
      <dgm:spPr/>
      <dgm:t>
        <a:bodyPr/>
        <a:lstStyle/>
        <a:p>
          <a:endParaRPr lang="en-US"/>
        </a:p>
      </dgm:t>
    </dgm:pt>
  </dgm:ptLst>
  <dgm:cxnLst>
    <dgm:cxn modelId="{71FA37BD-0CA3-4B91-AAE6-F3673E6AF236}" type="presOf" srcId="{073A993A-A216-42AA-A83F-5D7E0A9411E7}" destId="{A9D2E999-3CC4-416A-841F-2EB148AACD1C}" srcOrd="0" destOrd="0" presId="urn:microsoft.com/office/officeart/2005/8/layout/vList5"/>
    <dgm:cxn modelId="{CD182BDC-7C8E-4684-B981-13C3A2128E18}" srcId="{12A17E5C-13EB-45D2-B383-76B5BD99C104}" destId="{073A993A-A216-42AA-A83F-5D7E0A9411E7}" srcOrd="0" destOrd="0" parTransId="{D9ACB7B0-69BD-482A-9E2F-3A340BA0AFEA}" sibTransId="{4866CB9F-AF42-4390-8CCB-A20A2A2E6C06}"/>
    <dgm:cxn modelId="{F746306D-FE73-40B4-B49C-1A4A2C2F98DB}" srcId="{12A17E5C-13EB-45D2-B383-76B5BD99C104}" destId="{4B1D496A-0D33-414E-BC75-B07185C8A47D}" srcOrd="1" destOrd="0" parTransId="{E893353D-FA9E-4AD6-9AFA-D52C74C28117}" sibTransId="{6B995C63-52CF-4024-8776-6D139596B328}"/>
    <dgm:cxn modelId="{E1889D00-5862-4E83-8367-8D27F482B0C1}" type="presOf" srcId="{DE21A143-ABC9-4695-9D79-25E18DF40B24}" destId="{83312E21-B8B4-4229-BC29-E1265191FE8C}" srcOrd="0" destOrd="0" presId="urn:microsoft.com/office/officeart/2005/8/layout/vList5"/>
    <dgm:cxn modelId="{98F78AE4-3545-4EC3-9FEA-33600C0B9FAD}" type="presOf" srcId="{12A17E5C-13EB-45D2-B383-76B5BD99C104}" destId="{647D5DCE-3308-43DA-96B7-14AF36C6260C}" srcOrd="0" destOrd="0" presId="urn:microsoft.com/office/officeart/2005/8/layout/vList5"/>
    <dgm:cxn modelId="{F3CF747B-C1B2-4622-B39D-F7CD877B964E}" srcId="{DE21A143-ABC9-4695-9D79-25E18DF40B24}" destId="{12A17E5C-13EB-45D2-B383-76B5BD99C104}" srcOrd="0" destOrd="0" parTransId="{E246593A-B57B-4980-A468-839A787CDCC9}" sibTransId="{92DDB5BA-5858-4726-BE1D-31DE6E954E60}"/>
    <dgm:cxn modelId="{31AD5361-E3E8-455F-8FC0-A367CB3EF66D}" type="presOf" srcId="{4B1D496A-0D33-414E-BC75-B07185C8A47D}" destId="{A9D2E999-3CC4-416A-841F-2EB148AACD1C}" srcOrd="0" destOrd="1" presId="urn:microsoft.com/office/officeart/2005/8/layout/vList5"/>
    <dgm:cxn modelId="{66E9DC17-3E8B-4090-91A6-7E4218846129}" type="presParOf" srcId="{83312E21-B8B4-4229-BC29-E1265191FE8C}" destId="{C2AE1E20-DB2B-4261-AC69-A98CB9221BE8}" srcOrd="0" destOrd="0" presId="urn:microsoft.com/office/officeart/2005/8/layout/vList5"/>
    <dgm:cxn modelId="{D7774D37-7DC0-4415-A506-725E8FF72D95}" type="presParOf" srcId="{C2AE1E20-DB2B-4261-AC69-A98CB9221BE8}" destId="{647D5DCE-3308-43DA-96B7-14AF36C6260C}" srcOrd="0" destOrd="0" presId="urn:microsoft.com/office/officeart/2005/8/layout/vList5"/>
    <dgm:cxn modelId="{42A89D95-6474-4B1A-8B7C-C4A1E611F180}" type="presParOf" srcId="{C2AE1E20-DB2B-4261-AC69-A98CB9221BE8}" destId="{A9D2E999-3CC4-416A-841F-2EB148AACD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5AA39A-13CF-4FC8-96F5-1E1D7BAC9007}"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AF3DD378-07DA-4DEB-A37C-379E43C89BA1}">
      <dgm:prSet/>
      <dgm:spPr/>
      <dgm:t>
        <a:bodyPr/>
        <a:lstStyle/>
        <a:p>
          <a:r>
            <a:rPr lang="en-US" dirty="0">
              <a:solidFill>
                <a:srgbClr val="007CBA"/>
              </a:solidFill>
            </a:rPr>
            <a:t>Permitted </a:t>
          </a:r>
          <a:r>
            <a:rPr lang="en-US" dirty="0"/>
            <a:t>by Authority, have a </a:t>
          </a:r>
          <a:r>
            <a:rPr lang="en-US" dirty="0">
              <a:solidFill>
                <a:srgbClr val="007CBA"/>
              </a:solidFill>
            </a:rPr>
            <a:t>harvester license </a:t>
          </a:r>
          <a:r>
            <a:rPr lang="en-US" dirty="0"/>
            <a:t>and certification as a dealer where necessary.</a:t>
          </a:r>
        </a:p>
      </dgm:t>
    </dgm:pt>
    <dgm:pt modelId="{8BA6D8A6-4DED-4AD4-926B-86ED157F284D}" type="parTrans" cxnId="{F8B10D5B-2054-4686-88EB-8295B93C89D0}">
      <dgm:prSet/>
      <dgm:spPr/>
      <dgm:t>
        <a:bodyPr/>
        <a:lstStyle/>
        <a:p>
          <a:endParaRPr lang="en-US"/>
        </a:p>
      </dgm:t>
    </dgm:pt>
    <dgm:pt modelId="{4D92B9AA-53B8-496C-AA0C-BD7EA91CBE6B}" type="sibTrans" cxnId="{F8B10D5B-2054-4686-88EB-8295B93C89D0}">
      <dgm:prSet/>
      <dgm:spPr/>
      <dgm:t>
        <a:bodyPr/>
        <a:lstStyle/>
        <a:p>
          <a:endParaRPr lang="en-US"/>
        </a:p>
      </dgm:t>
    </dgm:pt>
    <dgm:pt modelId="{0C97EF83-AA94-4C1D-A5E1-E19551CCE396}">
      <dgm:prSet/>
      <dgm:spPr/>
      <dgm:t>
        <a:bodyPr/>
        <a:lstStyle/>
        <a:p>
          <a:r>
            <a:rPr lang="en-US" dirty="0"/>
            <a:t>Operated within provisions of the permit and based on operational plan.</a:t>
          </a:r>
        </a:p>
      </dgm:t>
    </dgm:pt>
    <dgm:pt modelId="{67CF76EA-1A26-4F40-9854-7DFA69F7E443}" type="parTrans" cxnId="{07646119-5BF3-45B5-BBB2-5FAF41B601DA}">
      <dgm:prSet/>
      <dgm:spPr/>
      <dgm:t>
        <a:bodyPr/>
        <a:lstStyle/>
        <a:p>
          <a:endParaRPr lang="en-US"/>
        </a:p>
      </dgm:t>
    </dgm:pt>
    <dgm:pt modelId="{13442727-1211-4A42-ABCE-9172BFB42960}" type="sibTrans" cxnId="{07646119-5BF3-45B5-BBB2-5FAF41B601DA}">
      <dgm:prSet/>
      <dgm:spPr/>
      <dgm:t>
        <a:bodyPr/>
        <a:lstStyle/>
        <a:p>
          <a:endParaRPr lang="en-US"/>
        </a:p>
      </dgm:t>
    </dgm:pt>
    <dgm:pt modelId="{7BC9FAFF-E633-4F82-AB6C-D4D674C80E94}">
      <dgm:prSet/>
      <dgm:spPr/>
      <dgm:t>
        <a:bodyPr/>
        <a:lstStyle/>
        <a:p>
          <a:r>
            <a:rPr lang="en-US" dirty="0"/>
            <a:t>Obtains </a:t>
          </a:r>
          <a:r>
            <a:rPr lang="en-US" dirty="0">
              <a:solidFill>
                <a:srgbClr val="007CBA"/>
              </a:solidFill>
            </a:rPr>
            <a:t>permission</a:t>
          </a:r>
          <a:r>
            <a:rPr lang="en-US" dirty="0"/>
            <a:t> from Authority </a:t>
          </a:r>
          <a:r>
            <a:rPr lang="en-US" dirty="0">
              <a:solidFill>
                <a:srgbClr val="007CBA"/>
              </a:solidFill>
            </a:rPr>
            <a:t>prior</a:t>
          </a:r>
          <a:r>
            <a:rPr lang="en-US" dirty="0"/>
            <a:t> to using facility</a:t>
          </a:r>
        </a:p>
      </dgm:t>
    </dgm:pt>
    <dgm:pt modelId="{1D6F2050-6A1F-4834-AAC8-9FE10755ABDE}" type="parTrans" cxnId="{AF8CFD1C-1216-4B1E-B6AA-491B98F5A3BC}">
      <dgm:prSet/>
      <dgm:spPr/>
      <dgm:t>
        <a:bodyPr/>
        <a:lstStyle/>
        <a:p>
          <a:endParaRPr lang="en-US"/>
        </a:p>
      </dgm:t>
    </dgm:pt>
    <dgm:pt modelId="{CA4D1D1E-A8C7-4346-938A-89FC1EEB491B}" type="sibTrans" cxnId="{AF8CFD1C-1216-4B1E-B6AA-491B98F5A3BC}">
      <dgm:prSet/>
      <dgm:spPr/>
      <dgm:t>
        <a:bodyPr/>
        <a:lstStyle/>
        <a:p>
          <a:endParaRPr lang="en-US"/>
        </a:p>
      </dgm:t>
    </dgm:pt>
    <dgm:pt modelId="{760F0D12-63B7-4B35-A65F-17FDF75BB288}">
      <dgm:prSet/>
      <dgm:spPr/>
      <dgm:t>
        <a:bodyPr/>
        <a:lstStyle/>
        <a:p>
          <a:r>
            <a:rPr lang="en-US" dirty="0"/>
            <a:t>Seed that </a:t>
          </a:r>
          <a:r>
            <a:rPr lang="en-US" dirty="0">
              <a:solidFill>
                <a:srgbClr val="007CBA"/>
              </a:solidFill>
            </a:rPr>
            <a:t>exceeds</a:t>
          </a:r>
          <a:r>
            <a:rPr lang="en-US" dirty="0"/>
            <a:t> maximum seed size shall be subject to </a:t>
          </a:r>
          <a:r>
            <a:rPr lang="en-US" dirty="0">
              <a:solidFill>
                <a:srgbClr val="007CBA"/>
              </a:solidFill>
            </a:rPr>
            <a:t>relay or depuration </a:t>
          </a:r>
          <a:r>
            <a:rPr lang="en-US" dirty="0"/>
            <a:t>prior to direct market … </a:t>
          </a:r>
          <a:r>
            <a:rPr lang="en-US" dirty="0">
              <a:solidFill>
                <a:srgbClr val="007CBA"/>
              </a:solidFill>
            </a:rPr>
            <a:t>restricted, conditionally restricted, conditionally approved closed</a:t>
          </a:r>
          <a:r>
            <a:rPr lang="en-US" dirty="0"/>
            <a:t>.</a:t>
          </a:r>
        </a:p>
      </dgm:t>
    </dgm:pt>
    <dgm:pt modelId="{8AE54528-060D-4465-AFB2-A25061099A84}" type="parTrans" cxnId="{7062FC61-D8E9-437F-B12B-9945A6A501B3}">
      <dgm:prSet/>
      <dgm:spPr/>
      <dgm:t>
        <a:bodyPr/>
        <a:lstStyle/>
        <a:p>
          <a:endParaRPr lang="en-US"/>
        </a:p>
      </dgm:t>
    </dgm:pt>
    <dgm:pt modelId="{0A38FE69-14A4-4EE5-8709-95B873337495}" type="sibTrans" cxnId="{7062FC61-D8E9-437F-B12B-9945A6A501B3}">
      <dgm:prSet/>
      <dgm:spPr/>
      <dgm:t>
        <a:bodyPr/>
        <a:lstStyle/>
        <a:p>
          <a:endParaRPr lang="en-US"/>
        </a:p>
      </dgm:t>
    </dgm:pt>
    <dgm:pt modelId="{2497F9F2-E2C1-432A-8AA4-171B1CA53711}">
      <dgm:prSet/>
      <dgm:spPr/>
      <dgm:t>
        <a:bodyPr/>
        <a:lstStyle/>
        <a:p>
          <a:r>
            <a:rPr lang="en-US" dirty="0"/>
            <a:t>Only drugs sanctioned by the FDA used in shellfish treatment.</a:t>
          </a:r>
        </a:p>
      </dgm:t>
    </dgm:pt>
    <dgm:pt modelId="{F52DE7C3-A514-46F0-9B72-FC08AC48C4AD}" type="parTrans" cxnId="{6C2124AA-5996-4054-8579-518B7ABD8359}">
      <dgm:prSet/>
      <dgm:spPr/>
      <dgm:t>
        <a:bodyPr/>
        <a:lstStyle/>
        <a:p>
          <a:endParaRPr lang="en-US"/>
        </a:p>
      </dgm:t>
    </dgm:pt>
    <dgm:pt modelId="{E1E06E68-19EB-420A-BAC0-3DA27D102E1A}" type="sibTrans" cxnId="{6C2124AA-5996-4054-8579-518B7ABD8359}">
      <dgm:prSet/>
      <dgm:spPr/>
      <dgm:t>
        <a:bodyPr/>
        <a:lstStyle/>
        <a:p>
          <a:endParaRPr lang="en-US"/>
        </a:p>
      </dgm:t>
    </dgm:pt>
    <dgm:pt modelId="{5930EC76-6F79-4290-A792-D0CE577DEDFE}">
      <dgm:prSet/>
      <dgm:spPr/>
      <dgm:t>
        <a:bodyPr/>
        <a:lstStyle/>
        <a:p>
          <a:r>
            <a:rPr lang="en-US" dirty="0"/>
            <a:t>Meets NSSP harvest, processing, storage, shipping requirements …  raised in land based system, exceeds market size ….</a:t>
          </a:r>
        </a:p>
      </dgm:t>
    </dgm:pt>
    <dgm:pt modelId="{ECB05A5C-C17A-4DB2-9CC8-2D01441CA9E9}" type="parTrans" cxnId="{5CFD2636-D3E3-4466-B425-AF13F6BFF64A}">
      <dgm:prSet/>
      <dgm:spPr/>
      <dgm:t>
        <a:bodyPr/>
        <a:lstStyle/>
        <a:p>
          <a:endParaRPr lang="en-US"/>
        </a:p>
      </dgm:t>
    </dgm:pt>
    <dgm:pt modelId="{C853DE1D-5FEC-4BB2-8F87-85341FEEC678}" type="sibTrans" cxnId="{5CFD2636-D3E3-4466-B425-AF13F6BFF64A}">
      <dgm:prSet/>
      <dgm:spPr/>
      <dgm:t>
        <a:bodyPr/>
        <a:lstStyle/>
        <a:p>
          <a:endParaRPr lang="en-US"/>
        </a:p>
      </dgm:t>
    </dgm:pt>
    <dgm:pt modelId="{8E592478-BE31-46F5-A716-68521CD72055}">
      <dgm:prSet/>
      <dgm:spPr/>
      <dgm:t>
        <a:bodyPr/>
        <a:lstStyle/>
        <a:p>
          <a:r>
            <a:rPr lang="en-US" dirty="0">
              <a:solidFill>
                <a:srgbClr val="007CBA"/>
              </a:solidFill>
            </a:rPr>
            <a:t>Records</a:t>
          </a:r>
          <a:r>
            <a:rPr lang="en-US" dirty="0"/>
            <a:t> maintained for </a:t>
          </a:r>
          <a:r>
            <a:rPr lang="en-US" dirty="0">
              <a:solidFill>
                <a:srgbClr val="007CBA"/>
              </a:solidFill>
            </a:rPr>
            <a:t>2 years </a:t>
          </a:r>
          <a:r>
            <a:rPr lang="en-US" dirty="0">
              <a:solidFill>
                <a:schemeClr val="tx1"/>
              </a:solidFill>
            </a:rPr>
            <a:t>that</a:t>
          </a:r>
          <a:r>
            <a:rPr lang="en-US" dirty="0">
              <a:solidFill>
                <a:srgbClr val="007CBA"/>
              </a:solidFill>
            </a:rPr>
            <a:t> </a:t>
          </a:r>
          <a:r>
            <a:rPr lang="en-US" dirty="0"/>
            <a:t>include source of seed. For land based systems, the water source, its treatment, if necessary and the quality.</a:t>
          </a:r>
        </a:p>
      </dgm:t>
    </dgm:pt>
    <dgm:pt modelId="{1D65DB40-0707-457B-8A10-B6EF9D3AED12}" type="parTrans" cxnId="{5155B279-CB33-40B8-B057-F8EB8F58BC03}">
      <dgm:prSet/>
      <dgm:spPr/>
      <dgm:t>
        <a:bodyPr/>
        <a:lstStyle/>
        <a:p>
          <a:endParaRPr lang="en-US"/>
        </a:p>
      </dgm:t>
    </dgm:pt>
    <dgm:pt modelId="{2CE323B8-E663-4FCA-AC9C-D78AA29251A7}" type="sibTrans" cxnId="{5155B279-CB33-40B8-B057-F8EB8F58BC03}">
      <dgm:prSet/>
      <dgm:spPr/>
      <dgm:t>
        <a:bodyPr/>
        <a:lstStyle/>
        <a:p>
          <a:endParaRPr lang="en-US"/>
        </a:p>
      </dgm:t>
    </dgm:pt>
    <dgm:pt modelId="{E8E9D598-B7B6-4B81-B7EF-FAA31270E5B5}" type="pres">
      <dgm:prSet presAssocID="{165AA39A-13CF-4FC8-96F5-1E1D7BAC9007}" presName="vert0" presStyleCnt="0">
        <dgm:presLayoutVars>
          <dgm:dir/>
          <dgm:animOne val="branch"/>
          <dgm:animLvl val="lvl"/>
        </dgm:presLayoutVars>
      </dgm:prSet>
      <dgm:spPr/>
      <dgm:t>
        <a:bodyPr/>
        <a:lstStyle/>
        <a:p>
          <a:endParaRPr lang="en-US"/>
        </a:p>
      </dgm:t>
    </dgm:pt>
    <dgm:pt modelId="{969BCFB5-C3B2-40F9-B2A9-059B266ADACB}" type="pres">
      <dgm:prSet presAssocID="{AF3DD378-07DA-4DEB-A37C-379E43C89BA1}" presName="thickLine" presStyleLbl="alignNode1" presStyleIdx="0" presStyleCnt="7"/>
      <dgm:spPr/>
    </dgm:pt>
    <dgm:pt modelId="{5A04CA02-C4B9-4C02-97EB-BD69C700D754}" type="pres">
      <dgm:prSet presAssocID="{AF3DD378-07DA-4DEB-A37C-379E43C89BA1}" presName="horz1" presStyleCnt="0"/>
      <dgm:spPr/>
    </dgm:pt>
    <dgm:pt modelId="{CFB92C74-ECF6-4BDA-B823-B0FAE3D478A5}" type="pres">
      <dgm:prSet presAssocID="{AF3DD378-07DA-4DEB-A37C-379E43C89BA1}" presName="tx1" presStyleLbl="revTx" presStyleIdx="0" presStyleCnt="7"/>
      <dgm:spPr/>
      <dgm:t>
        <a:bodyPr/>
        <a:lstStyle/>
        <a:p>
          <a:endParaRPr lang="en-US"/>
        </a:p>
      </dgm:t>
    </dgm:pt>
    <dgm:pt modelId="{9B3C29CA-8E07-4089-8BD6-A2B9696D0E28}" type="pres">
      <dgm:prSet presAssocID="{AF3DD378-07DA-4DEB-A37C-379E43C89BA1}" presName="vert1" presStyleCnt="0"/>
      <dgm:spPr/>
    </dgm:pt>
    <dgm:pt modelId="{1FECC76D-3B6E-42A7-B7DC-559806D17A21}" type="pres">
      <dgm:prSet presAssocID="{0C97EF83-AA94-4C1D-A5E1-E19551CCE396}" presName="thickLine" presStyleLbl="alignNode1" presStyleIdx="1" presStyleCnt="7"/>
      <dgm:spPr/>
    </dgm:pt>
    <dgm:pt modelId="{AE7B9840-59CB-486B-B4C9-94E480F9B619}" type="pres">
      <dgm:prSet presAssocID="{0C97EF83-AA94-4C1D-A5E1-E19551CCE396}" presName="horz1" presStyleCnt="0"/>
      <dgm:spPr/>
    </dgm:pt>
    <dgm:pt modelId="{E3EE67EA-9D34-46C7-8093-31FC27CE1C31}" type="pres">
      <dgm:prSet presAssocID="{0C97EF83-AA94-4C1D-A5E1-E19551CCE396}" presName="tx1" presStyleLbl="revTx" presStyleIdx="1" presStyleCnt="7"/>
      <dgm:spPr/>
      <dgm:t>
        <a:bodyPr/>
        <a:lstStyle/>
        <a:p>
          <a:endParaRPr lang="en-US"/>
        </a:p>
      </dgm:t>
    </dgm:pt>
    <dgm:pt modelId="{BDB1CCE3-AEBD-4AB7-9F82-23051CC75E39}" type="pres">
      <dgm:prSet presAssocID="{0C97EF83-AA94-4C1D-A5E1-E19551CCE396}" presName="vert1" presStyleCnt="0"/>
      <dgm:spPr/>
    </dgm:pt>
    <dgm:pt modelId="{C2E1A73B-EB15-40C1-8788-3EA1817A1B7B}" type="pres">
      <dgm:prSet presAssocID="{7BC9FAFF-E633-4F82-AB6C-D4D674C80E94}" presName="thickLine" presStyleLbl="alignNode1" presStyleIdx="2" presStyleCnt="7"/>
      <dgm:spPr/>
    </dgm:pt>
    <dgm:pt modelId="{3864302F-A02A-4E1D-962C-49DDEB6C258A}" type="pres">
      <dgm:prSet presAssocID="{7BC9FAFF-E633-4F82-AB6C-D4D674C80E94}" presName="horz1" presStyleCnt="0"/>
      <dgm:spPr/>
    </dgm:pt>
    <dgm:pt modelId="{2BD4D6EE-AEAD-4B46-89A7-5CC2316711B9}" type="pres">
      <dgm:prSet presAssocID="{7BC9FAFF-E633-4F82-AB6C-D4D674C80E94}" presName="tx1" presStyleLbl="revTx" presStyleIdx="2" presStyleCnt="7"/>
      <dgm:spPr/>
      <dgm:t>
        <a:bodyPr/>
        <a:lstStyle/>
        <a:p>
          <a:endParaRPr lang="en-US"/>
        </a:p>
      </dgm:t>
    </dgm:pt>
    <dgm:pt modelId="{867C9A9F-43E2-487A-B156-F7364D821718}" type="pres">
      <dgm:prSet presAssocID="{7BC9FAFF-E633-4F82-AB6C-D4D674C80E94}" presName="vert1" presStyleCnt="0"/>
      <dgm:spPr/>
    </dgm:pt>
    <dgm:pt modelId="{E343687A-C3EC-4E6F-AB9F-93A2DC78EF5C}" type="pres">
      <dgm:prSet presAssocID="{760F0D12-63B7-4B35-A65F-17FDF75BB288}" presName="thickLine" presStyleLbl="alignNode1" presStyleIdx="3" presStyleCnt="7"/>
      <dgm:spPr/>
    </dgm:pt>
    <dgm:pt modelId="{DDBD6850-B0C0-415E-B325-A1B4C3C07A31}" type="pres">
      <dgm:prSet presAssocID="{760F0D12-63B7-4B35-A65F-17FDF75BB288}" presName="horz1" presStyleCnt="0"/>
      <dgm:spPr/>
    </dgm:pt>
    <dgm:pt modelId="{F85B5501-47D0-493A-A3C8-406D60BF9F39}" type="pres">
      <dgm:prSet presAssocID="{760F0D12-63B7-4B35-A65F-17FDF75BB288}" presName="tx1" presStyleLbl="revTx" presStyleIdx="3" presStyleCnt="7"/>
      <dgm:spPr/>
      <dgm:t>
        <a:bodyPr/>
        <a:lstStyle/>
        <a:p>
          <a:endParaRPr lang="en-US"/>
        </a:p>
      </dgm:t>
    </dgm:pt>
    <dgm:pt modelId="{61613F3C-0B69-4F74-B188-C54905D0F2C4}" type="pres">
      <dgm:prSet presAssocID="{760F0D12-63B7-4B35-A65F-17FDF75BB288}" presName="vert1" presStyleCnt="0"/>
      <dgm:spPr/>
    </dgm:pt>
    <dgm:pt modelId="{F006DDC0-C02A-4C63-8AD0-679208AA20FF}" type="pres">
      <dgm:prSet presAssocID="{2497F9F2-E2C1-432A-8AA4-171B1CA53711}" presName="thickLine" presStyleLbl="alignNode1" presStyleIdx="4" presStyleCnt="7"/>
      <dgm:spPr/>
    </dgm:pt>
    <dgm:pt modelId="{216F5ED4-125E-4F9E-ADB0-82C1182C250A}" type="pres">
      <dgm:prSet presAssocID="{2497F9F2-E2C1-432A-8AA4-171B1CA53711}" presName="horz1" presStyleCnt="0"/>
      <dgm:spPr/>
    </dgm:pt>
    <dgm:pt modelId="{3A78764E-9550-4CA8-AC4D-779A919E6E35}" type="pres">
      <dgm:prSet presAssocID="{2497F9F2-E2C1-432A-8AA4-171B1CA53711}" presName="tx1" presStyleLbl="revTx" presStyleIdx="4" presStyleCnt="7"/>
      <dgm:spPr/>
      <dgm:t>
        <a:bodyPr/>
        <a:lstStyle/>
        <a:p>
          <a:endParaRPr lang="en-US"/>
        </a:p>
      </dgm:t>
    </dgm:pt>
    <dgm:pt modelId="{74943505-7809-4979-B512-D9C25CB7D264}" type="pres">
      <dgm:prSet presAssocID="{2497F9F2-E2C1-432A-8AA4-171B1CA53711}" presName="vert1" presStyleCnt="0"/>
      <dgm:spPr/>
    </dgm:pt>
    <dgm:pt modelId="{9A7D3111-2E31-4572-A079-BB899644F257}" type="pres">
      <dgm:prSet presAssocID="{5930EC76-6F79-4290-A792-D0CE577DEDFE}" presName="thickLine" presStyleLbl="alignNode1" presStyleIdx="5" presStyleCnt="7"/>
      <dgm:spPr/>
    </dgm:pt>
    <dgm:pt modelId="{B0D6A303-AB30-4B25-98A4-ACB62938FE16}" type="pres">
      <dgm:prSet presAssocID="{5930EC76-6F79-4290-A792-D0CE577DEDFE}" presName="horz1" presStyleCnt="0"/>
      <dgm:spPr/>
    </dgm:pt>
    <dgm:pt modelId="{3690937D-8269-4033-96F7-736374ED6CCE}" type="pres">
      <dgm:prSet presAssocID="{5930EC76-6F79-4290-A792-D0CE577DEDFE}" presName="tx1" presStyleLbl="revTx" presStyleIdx="5" presStyleCnt="7"/>
      <dgm:spPr/>
      <dgm:t>
        <a:bodyPr/>
        <a:lstStyle/>
        <a:p>
          <a:endParaRPr lang="en-US"/>
        </a:p>
      </dgm:t>
    </dgm:pt>
    <dgm:pt modelId="{D3156FAD-2C72-4C41-AEC8-2E335D0E02E6}" type="pres">
      <dgm:prSet presAssocID="{5930EC76-6F79-4290-A792-D0CE577DEDFE}" presName="vert1" presStyleCnt="0"/>
      <dgm:spPr/>
    </dgm:pt>
    <dgm:pt modelId="{28BE29E7-F5C0-4546-9023-51A6394D9A24}" type="pres">
      <dgm:prSet presAssocID="{8E592478-BE31-46F5-A716-68521CD72055}" presName="thickLine" presStyleLbl="alignNode1" presStyleIdx="6" presStyleCnt="7"/>
      <dgm:spPr/>
    </dgm:pt>
    <dgm:pt modelId="{E2B7199B-6CDA-4C3B-A5DD-5586369FC61C}" type="pres">
      <dgm:prSet presAssocID="{8E592478-BE31-46F5-A716-68521CD72055}" presName="horz1" presStyleCnt="0"/>
      <dgm:spPr/>
    </dgm:pt>
    <dgm:pt modelId="{66A6F8CB-5795-466D-B3C7-41819520B7D2}" type="pres">
      <dgm:prSet presAssocID="{8E592478-BE31-46F5-A716-68521CD72055}" presName="tx1" presStyleLbl="revTx" presStyleIdx="6" presStyleCnt="7"/>
      <dgm:spPr/>
      <dgm:t>
        <a:bodyPr/>
        <a:lstStyle/>
        <a:p>
          <a:endParaRPr lang="en-US"/>
        </a:p>
      </dgm:t>
    </dgm:pt>
    <dgm:pt modelId="{39B7AB13-519C-4E6A-83D9-581184BBEF8E}" type="pres">
      <dgm:prSet presAssocID="{8E592478-BE31-46F5-A716-68521CD72055}" presName="vert1" presStyleCnt="0"/>
      <dgm:spPr/>
    </dgm:pt>
  </dgm:ptLst>
  <dgm:cxnLst>
    <dgm:cxn modelId="{07646119-5BF3-45B5-BBB2-5FAF41B601DA}" srcId="{165AA39A-13CF-4FC8-96F5-1E1D7BAC9007}" destId="{0C97EF83-AA94-4C1D-A5E1-E19551CCE396}" srcOrd="1" destOrd="0" parTransId="{67CF76EA-1A26-4F40-9854-7DFA69F7E443}" sibTransId="{13442727-1211-4A42-ABCE-9172BFB42960}"/>
    <dgm:cxn modelId="{A182C6B6-22DC-46B7-A4B9-3118292B783A}" type="presOf" srcId="{2497F9F2-E2C1-432A-8AA4-171B1CA53711}" destId="{3A78764E-9550-4CA8-AC4D-779A919E6E35}" srcOrd="0" destOrd="0" presId="urn:microsoft.com/office/officeart/2008/layout/LinedList"/>
    <dgm:cxn modelId="{E39A25FB-64D5-4DC4-AF30-3DFEC86FA2E1}" type="presOf" srcId="{8E592478-BE31-46F5-A716-68521CD72055}" destId="{66A6F8CB-5795-466D-B3C7-41819520B7D2}" srcOrd="0" destOrd="0" presId="urn:microsoft.com/office/officeart/2008/layout/LinedList"/>
    <dgm:cxn modelId="{F77755DA-E337-46BD-B906-59A4C859B9D9}" type="presOf" srcId="{5930EC76-6F79-4290-A792-D0CE577DEDFE}" destId="{3690937D-8269-4033-96F7-736374ED6CCE}" srcOrd="0" destOrd="0" presId="urn:microsoft.com/office/officeart/2008/layout/LinedList"/>
    <dgm:cxn modelId="{6C2124AA-5996-4054-8579-518B7ABD8359}" srcId="{165AA39A-13CF-4FC8-96F5-1E1D7BAC9007}" destId="{2497F9F2-E2C1-432A-8AA4-171B1CA53711}" srcOrd="4" destOrd="0" parTransId="{F52DE7C3-A514-46F0-9B72-FC08AC48C4AD}" sibTransId="{E1E06E68-19EB-420A-BAC0-3DA27D102E1A}"/>
    <dgm:cxn modelId="{2932DA6A-746E-474D-92C1-A379BCC597C7}" type="presOf" srcId="{760F0D12-63B7-4B35-A65F-17FDF75BB288}" destId="{F85B5501-47D0-493A-A3C8-406D60BF9F39}" srcOrd="0" destOrd="0" presId="urn:microsoft.com/office/officeart/2008/layout/LinedList"/>
    <dgm:cxn modelId="{AF8CFD1C-1216-4B1E-B6AA-491B98F5A3BC}" srcId="{165AA39A-13CF-4FC8-96F5-1E1D7BAC9007}" destId="{7BC9FAFF-E633-4F82-AB6C-D4D674C80E94}" srcOrd="2" destOrd="0" parTransId="{1D6F2050-6A1F-4834-AAC8-9FE10755ABDE}" sibTransId="{CA4D1D1E-A8C7-4346-938A-89FC1EEB491B}"/>
    <dgm:cxn modelId="{5155B279-CB33-40B8-B057-F8EB8F58BC03}" srcId="{165AA39A-13CF-4FC8-96F5-1E1D7BAC9007}" destId="{8E592478-BE31-46F5-A716-68521CD72055}" srcOrd="6" destOrd="0" parTransId="{1D65DB40-0707-457B-8A10-B6EF9D3AED12}" sibTransId="{2CE323B8-E663-4FCA-AC9C-D78AA29251A7}"/>
    <dgm:cxn modelId="{D48F1B21-BD4B-4C40-9218-0F1C9B8D976B}" type="presOf" srcId="{7BC9FAFF-E633-4F82-AB6C-D4D674C80E94}" destId="{2BD4D6EE-AEAD-4B46-89A7-5CC2316711B9}" srcOrd="0" destOrd="0" presId="urn:microsoft.com/office/officeart/2008/layout/LinedList"/>
    <dgm:cxn modelId="{92FE0F24-AF93-4691-A7B5-4A9B75DF2608}" type="presOf" srcId="{0C97EF83-AA94-4C1D-A5E1-E19551CCE396}" destId="{E3EE67EA-9D34-46C7-8093-31FC27CE1C31}" srcOrd="0" destOrd="0" presId="urn:microsoft.com/office/officeart/2008/layout/LinedList"/>
    <dgm:cxn modelId="{ED13496A-343E-4695-AC97-1D9358460987}" type="presOf" srcId="{AF3DD378-07DA-4DEB-A37C-379E43C89BA1}" destId="{CFB92C74-ECF6-4BDA-B823-B0FAE3D478A5}" srcOrd="0" destOrd="0" presId="urn:microsoft.com/office/officeart/2008/layout/LinedList"/>
    <dgm:cxn modelId="{7062FC61-D8E9-437F-B12B-9945A6A501B3}" srcId="{165AA39A-13CF-4FC8-96F5-1E1D7BAC9007}" destId="{760F0D12-63B7-4B35-A65F-17FDF75BB288}" srcOrd="3" destOrd="0" parTransId="{8AE54528-060D-4465-AFB2-A25061099A84}" sibTransId="{0A38FE69-14A4-4EE5-8709-95B873337495}"/>
    <dgm:cxn modelId="{F8B10D5B-2054-4686-88EB-8295B93C89D0}" srcId="{165AA39A-13CF-4FC8-96F5-1E1D7BAC9007}" destId="{AF3DD378-07DA-4DEB-A37C-379E43C89BA1}" srcOrd="0" destOrd="0" parTransId="{8BA6D8A6-4DED-4AD4-926B-86ED157F284D}" sibTransId="{4D92B9AA-53B8-496C-AA0C-BD7EA91CBE6B}"/>
    <dgm:cxn modelId="{83062717-DB73-4E71-868E-B97D68993BBF}" type="presOf" srcId="{165AA39A-13CF-4FC8-96F5-1E1D7BAC9007}" destId="{E8E9D598-B7B6-4B81-B7EF-FAA31270E5B5}" srcOrd="0" destOrd="0" presId="urn:microsoft.com/office/officeart/2008/layout/LinedList"/>
    <dgm:cxn modelId="{5CFD2636-D3E3-4466-B425-AF13F6BFF64A}" srcId="{165AA39A-13CF-4FC8-96F5-1E1D7BAC9007}" destId="{5930EC76-6F79-4290-A792-D0CE577DEDFE}" srcOrd="5" destOrd="0" parTransId="{ECB05A5C-C17A-4DB2-9CC8-2D01441CA9E9}" sibTransId="{C853DE1D-5FEC-4BB2-8F87-85341FEEC678}"/>
    <dgm:cxn modelId="{9E405BF5-BF2B-4428-9B09-BFD2FD5582CF}" type="presParOf" srcId="{E8E9D598-B7B6-4B81-B7EF-FAA31270E5B5}" destId="{969BCFB5-C3B2-40F9-B2A9-059B266ADACB}" srcOrd="0" destOrd="0" presId="urn:microsoft.com/office/officeart/2008/layout/LinedList"/>
    <dgm:cxn modelId="{0FB07785-067A-4598-82D2-E6F920293504}" type="presParOf" srcId="{E8E9D598-B7B6-4B81-B7EF-FAA31270E5B5}" destId="{5A04CA02-C4B9-4C02-97EB-BD69C700D754}" srcOrd="1" destOrd="0" presId="urn:microsoft.com/office/officeart/2008/layout/LinedList"/>
    <dgm:cxn modelId="{FFB63CE9-669F-450B-8C6A-6408E7AFE4EF}" type="presParOf" srcId="{5A04CA02-C4B9-4C02-97EB-BD69C700D754}" destId="{CFB92C74-ECF6-4BDA-B823-B0FAE3D478A5}" srcOrd="0" destOrd="0" presId="urn:microsoft.com/office/officeart/2008/layout/LinedList"/>
    <dgm:cxn modelId="{F68B7BC4-394F-4E37-A7E5-7748C67B653A}" type="presParOf" srcId="{5A04CA02-C4B9-4C02-97EB-BD69C700D754}" destId="{9B3C29CA-8E07-4089-8BD6-A2B9696D0E28}" srcOrd="1" destOrd="0" presId="urn:microsoft.com/office/officeart/2008/layout/LinedList"/>
    <dgm:cxn modelId="{9F2A90BA-0684-47C5-9E87-DBF3CE29A4E3}" type="presParOf" srcId="{E8E9D598-B7B6-4B81-B7EF-FAA31270E5B5}" destId="{1FECC76D-3B6E-42A7-B7DC-559806D17A21}" srcOrd="2" destOrd="0" presId="urn:microsoft.com/office/officeart/2008/layout/LinedList"/>
    <dgm:cxn modelId="{654CC32A-0324-427E-99DA-0AC1072ACE43}" type="presParOf" srcId="{E8E9D598-B7B6-4B81-B7EF-FAA31270E5B5}" destId="{AE7B9840-59CB-486B-B4C9-94E480F9B619}" srcOrd="3" destOrd="0" presId="urn:microsoft.com/office/officeart/2008/layout/LinedList"/>
    <dgm:cxn modelId="{2961A889-832C-43CC-ACC8-C12C4F23499F}" type="presParOf" srcId="{AE7B9840-59CB-486B-B4C9-94E480F9B619}" destId="{E3EE67EA-9D34-46C7-8093-31FC27CE1C31}" srcOrd="0" destOrd="0" presId="urn:microsoft.com/office/officeart/2008/layout/LinedList"/>
    <dgm:cxn modelId="{A6028E12-1C63-4F10-BEC6-7C7E341BC3A1}" type="presParOf" srcId="{AE7B9840-59CB-486B-B4C9-94E480F9B619}" destId="{BDB1CCE3-AEBD-4AB7-9F82-23051CC75E39}" srcOrd="1" destOrd="0" presId="urn:microsoft.com/office/officeart/2008/layout/LinedList"/>
    <dgm:cxn modelId="{97D58043-D56D-4144-8A4C-0841830FC559}" type="presParOf" srcId="{E8E9D598-B7B6-4B81-B7EF-FAA31270E5B5}" destId="{C2E1A73B-EB15-40C1-8788-3EA1817A1B7B}" srcOrd="4" destOrd="0" presId="urn:microsoft.com/office/officeart/2008/layout/LinedList"/>
    <dgm:cxn modelId="{CC5DCC80-DD96-4748-9E6D-0F5DF9754F48}" type="presParOf" srcId="{E8E9D598-B7B6-4B81-B7EF-FAA31270E5B5}" destId="{3864302F-A02A-4E1D-962C-49DDEB6C258A}" srcOrd="5" destOrd="0" presId="urn:microsoft.com/office/officeart/2008/layout/LinedList"/>
    <dgm:cxn modelId="{C90EAA85-4AA7-4856-AE52-1E0382BA0B9C}" type="presParOf" srcId="{3864302F-A02A-4E1D-962C-49DDEB6C258A}" destId="{2BD4D6EE-AEAD-4B46-89A7-5CC2316711B9}" srcOrd="0" destOrd="0" presId="urn:microsoft.com/office/officeart/2008/layout/LinedList"/>
    <dgm:cxn modelId="{982DC70E-DF72-461C-999C-F355D09A01DE}" type="presParOf" srcId="{3864302F-A02A-4E1D-962C-49DDEB6C258A}" destId="{867C9A9F-43E2-487A-B156-F7364D821718}" srcOrd="1" destOrd="0" presId="urn:microsoft.com/office/officeart/2008/layout/LinedList"/>
    <dgm:cxn modelId="{D28748E5-3C28-4130-BF4B-1A413C0C2B08}" type="presParOf" srcId="{E8E9D598-B7B6-4B81-B7EF-FAA31270E5B5}" destId="{E343687A-C3EC-4E6F-AB9F-93A2DC78EF5C}" srcOrd="6" destOrd="0" presId="urn:microsoft.com/office/officeart/2008/layout/LinedList"/>
    <dgm:cxn modelId="{6C474294-2757-4324-8D3C-51402D4B2BD3}" type="presParOf" srcId="{E8E9D598-B7B6-4B81-B7EF-FAA31270E5B5}" destId="{DDBD6850-B0C0-415E-B325-A1B4C3C07A31}" srcOrd="7" destOrd="0" presId="urn:microsoft.com/office/officeart/2008/layout/LinedList"/>
    <dgm:cxn modelId="{F9429841-E894-407A-BDF5-4F283C36D66B}" type="presParOf" srcId="{DDBD6850-B0C0-415E-B325-A1B4C3C07A31}" destId="{F85B5501-47D0-493A-A3C8-406D60BF9F39}" srcOrd="0" destOrd="0" presId="urn:microsoft.com/office/officeart/2008/layout/LinedList"/>
    <dgm:cxn modelId="{4C430817-BCBA-4C40-AC84-B1DB43D96877}" type="presParOf" srcId="{DDBD6850-B0C0-415E-B325-A1B4C3C07A31}" destId="{61613F3C-0B69-4F74-B188-C54905D0F2C4}" srcOrd="1" destOrd="0" presId="urn:microsoft.com/office/officeart/2008/layout/LinedList"/>
    <dgm:cxn modelId="{CFE7AEC0-BBC7-42E1-9C65-0C96CFB40919}" type="presParOf" srcId="{E8E9D598-B7B6-4B81-B7EF-FAA31270E5B5}" destId="{F006DDC0-C02A-4C63-8AD0-679208AA20FF}" srcOrd="8" destOrd="0" presId="urn:microsoft.com/office/officeart/2008/layout/LinedList"/>
    <dgm:cxn modelId="{8280392D-E7AE-49A0-9C60-7B98A4355C89}" type="presParOf" srcId="{E8E9D598-B7B6-4B81-B7EF-FAA31270E5B5}" destId="{216F5ED4-125E-4F9E-ADB0-82C1182C250A}" srcOrd="9" destOrd="0" presId="urn:microsoft.com/office/officeart/2008/layout/LinedList"/>
    <dgm:cxn modelId="{CC6B21B4-5E32-4095-B40D-BE1CB8492C52}" type="presParOf" srcId="{216F5ED4-125E-4F9E-ADB0-82C1182C250A}" destId="{3A78764E-9550-4CA8-AC4D-779A919E6E35}" srcOrd="0" destOrd="0" presId="urn:microsoft.com/office/officeart/2008/layout/LinedList"/>
    <dgm:cxn modelId="{3DC5CD39-F066-4559-82E5-AA3A917360DF}" type="presParOf" srcId="{216F5ED4-125E-4F9E-ADB0-82C1182C250A}" destId="{74943505-7809-4979-B512-D9C25CB7D264}" srcOrd="1" destOrd="0" presId="urn:microsoft.com/office/officeart/2008/layout/LinedList"/>
    <dgm:cxn modelId="{21DA7B16-29E2-4619-95D1-F6AA8D951E9D}" type="presParOf" srcId="{E8E9D598-B7B6-4B81-B7EF-FAA31270E5B5}" destId="{9A7D3111-2E31-4572-A079-BB899644F257}" srcOrd="10" destOrd="0" presId="urn:microsoft.com/office/officeart/2008/layout/LinedList"/>
    <dgm:cxn modelId="{20FEAF17-7CB3-4FC5-90ED-5786C24CBBD6}" type="presParOf" srcId="{E8E9D598-B7B6-4B81-B7EF-FAA31270E5B5}" destId="{B0D6A303-AB30-4B25-98A4-ACB62938FE16}" srcOrd="11" destOrd="0" presId="urn:microsoft.com/office/officeart/2008/layout/LinedList"/>
    <dgm:cxn modelId="{0E353B2E-D513-461D-9245-4FF8D22ED523}" type="presParOf" srcId="{B0D6A303-AB30-4B25-98A4-ACB62938FE16}" destId="{3690937D-8269-4033-96F7-736374ED6CCE}" srcOrd="0" destOrd="0" presId="urn:microsoft.com/office/officeart/2008/layout/LinedList"/>
    <dgm:cxn modelId="{299525A4-0747-495D-82A8-8A4E30FA9298}" type="presParOf" srcId="{B0D6A303-AB30-4B25-98A4-ACB62938FE16}" destId="{D3156FAD-2C72-4C41-AEC8-2E335D0E02E6}" srcOrd="1" destOrd="0" presId="urn:microsoft.com/office/officeart/2008/layout/LinedList"/>
    <dgm:cxn modelId="{97A9A65D-5FFE-4A72-8A9A-614D2B9E8106}" type="presParOf" srcId="{E8E9D598-B7B6-4B81-B7EF-FAA31270E5B5}" destId="{28BE29E7-F5C0-4546-9023-51A6394D9A24}" srcOrd="12" destOrd="0" presId="urn:microsoft.com/office/officeart/2008/layout/LinedList"/>
    <dgm:cxn modelId="{C1901719-FCC4-4ECB-92C8-52645718D2AD}" type="presParOf" srcId="{E8E9D598-B7B6-4B81-B7EF-FAA31270E5B5}" destId="{E2B7199B-6CDA-4C3B-A5DD-5586369FC61C}" srcOrd="13" destOrd="0" presId="urn:microsoft.com/office/officeart/2008/layout/LinedList"/>
    <dgm:cxn modelId="{1332A37B-E7B4-48A1-ABEA-A96D2E72E8FF}" type="presParOf" srcId="{E2B7199B-6CDA-4C3B-A5DD-5586369FC61C}" destId="{66A6F8CB-5795-466D-B3C7-41819520B7D2}" srcOrd="0" destOrd="0" presId="urn:microsoft.com/office/officeart/2008/layout/LinedList"/>
    <dgm:cxn modelId="{F048D130-82B3-4AC2-9612-6D9290DF8E45}" type="presParOf" srcId="{E2B7199B-6CDA-4C3B-A5DD-5586369FC61C}" destId="{39B7AB13-519C-4E6A-83D9-581184BBEF8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BC345-C518-42A1-A0CF-6353DDCE7F56}">
      <dsp:nvSpPr>
        <dsp:cNvPr id="0" name=""/>
        <dsp:cNvSpPr/>
      </dsp:nvSpPr>
      <dsp:spPr>
        <a:xfrm>
          <a:off x="0" y="0"/>
          <a:ext cx="488520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9CF02-736B-42A2-9613-037DC09167EB}">
      <dsp:nvSpPr>
        <dsp:cNvPr id="0" name=""/>
        <dsp:cNvSpPr/>
      </dsp:nvSpPr>
      <dsp:spPr>
        <a:xfrm>
          <a:off x="0" y="0"/>
          <a:ext cx="4885203" cy="126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buNone/>
          </a:pPr>
          <a:r>
            <a:rPr lang="en-US" sz="3600" kern="1200" dirty="0"/>
            <a:t>Definition</a:t>
          </a:r>
        </a:p>
      </dsp:txBody>
      <dsp:txXfrm>
        <a:off x="0" y="0"/>
        <a:ext cx="4885203" cy="1260183"/>
      </dsp:txXfrm>
    </dsp:sp>
    <dsp:sp modelId="{6C8D16FE-C77B-4EA3-B4F1-E120F7D75926}">
      <dsp:nvSpPr>
        <dsp:cNvPr id="0" name=""/>
        <dsp:cNvSpPr/>
      </dsp:nvSpPr>
      <dsp:spPr>
        <a:xfrm>
          <a:off x="0" y="1260183"/>
          <a:ext cx="488520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A5DC49-A30E-4F02-95F3-37F260621ACA}">
      <dsp:nvSpPr>
        <dsp:cNvPr id="0" name=""/>
        <dsp:cNvSpPr/>
      </dsp:nvSpPr>
      <dsp:spPr>
        <a:xfrm>
          <a:off x="0" y="1260183"/>
          <a:ext cx="4885203" cy="126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buNone/>
          </a:pPr>
          <a:r>
            <a:rPr lang="en-US" sz="3600" kern="1200" dirty="0"/>
            <a:t>General Requirements</a:t>
          </a:r>
        </a:p>
      </dsp:txBody>
      <dsp:txXfrm>
        <a:off x="0" y="1260183"/>
        <a:ext cx="4885203" cy="1260183"/>
      </dsp:txXfrm>
    </dsp:sp>
    <dsp:sp modelId="{E5AEA5B1-4551-44A2-A1AD-4D73C0AA0874}">
      <dsp:nvSpPr>
        <dsp:cNvPr id="0" name=""/>
        <dsp:cNvSpPr/>
      </dsp:nvSpPr>
      <dsp:spPr>
        <a:xfrm>
          <a:off x="0" y="2520366"/>
          <a:ext cx="488520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936CB4-DB64-4BE4-8913-0C859812E0D2}">
      <dsp:nvSpPr>
        <dsp:cNvPr id="0" name=""/>
        <dsp:cNvSpPr/>
      </dsp:nvSpPr>
      <dsp:spPr>
        <a:xfrm>
          <a:off x="0" y="2520367"/>
          <a:ext cx="4885203" cy="126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buNone/>
          </a:pPr>
          <a:r>
            <a:rPr lang="en-US" sz="3600" kern="1200" dirty="0"/>
            <a:t>Seed Shellstock</a:t>
          </a:r>
        </a:p>
      </dsp:txBody>
      <dsp:txXfrm>
        <a:off x="0" y="2520367"/>
        <a:ext cx="4885203" cy="1260183"/>
      </dsp:txXfrm>
    </dsp:sp>
    <dsp:sp modelId="{24685983-1A36-407B-9E22-4D423E4E827D}">
      <dsp:nvSpPr>
        <dsp:cNvPr id="0" name=""/>
        <dsp:cNvSpPr/>
      </dsp:nvSpPr>
      <dsp:spPr>
        <a:xfrm>
          <a:off x="0" y="3780550"/>
          <a:ext cx="4885203"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08801-6E54-4E34-BFEB-01EB0D96D78E}">
      <dsp:nvSpPr>
        <dsp:cNvPr id="0" name=""/>
        <dsp:cNvSpPr/>
      </dsp:nvSpPr>
      <dsp:spPr>
        <a:xfrm>
          <a:off x="0" y="3780550"/>
          <a:ext cx="4885203" cy="126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buNone/>
          </a:pPr>
          <a:r>
            <a:rPr lang="en-US" sz="3600" kern="1200" dirty="0"/>
            <a:t>Federal Waters</a:t>
          </a:r>
        </a:p>
        <a:p>
          <a:pPr lvl="0" algn="l" defTabSz="1600200">
            <a:lnSpc>
              <a:spcPct val="90000"/>
            </a:lnSpc>
            <a:spcBef>
              <a:spcPct val="0"/>
            </a:spcBef>
            <a:spcAft>
              <a:spcPct val="35000"/>
            </a:spcAft>
            <a:buNone/>
          </a:pPr>
          <a:endParaRPr lang="en-US" sz="6500" kern="1200" dirty="0"/>
        </a:p>
      </dsp:txBody>
      <dsp:txXfrm>
        <a:off x="0" y="3780550"/>
        <a:ext cx="4885203" cy="1260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BC345-C518-42A1-A0CF-6353DDCE7F56}">
      <dsp:nvSpPr>
        <dsp:cNvPr id="0" name=""/>
        <dsp:cNvSpPr/>
      </dsp:nvSpPr>
      <dsp:spPr>
        <a:xfrm>
          <a:off x="0" y="615"/>
          <a:ext cx="488520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9CF02-736B-42A2-9613-037DC09167EB}">
      <dsp:nvSpPr>
        <dsp:cNvPr id="0" name=""/>
        <dsp:cNvSpPr/>
      </dsp:nvSpPr>
      <dsp:spPr>
        <a:xfrm>
          <a:off x="0" y="615"/>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Exceptions</a:t>
          </a:r>
        </a:p>
      </dsp:txBody>
      <dsp:txXfrm>
        <a:off x="0" y="615"/>
        <a:ext cx="4885203" cy="719929"/>
      </dsp:txXfrm>
    </dsp:sp>
    <dsp:sp modelId="{6C8D16FE-C77B-4EA3-B4F1-E120F7D75926}">
      <dsp:nvSpPr>
        <dsp:cNvPr id="0" name=""/>
        <dsp:cNvSpPr/>
      </dsp:nvSpPr>
      <dsp:spPr>
        <a:xfrm>
          <a:off x="0" y="720544"/>
          <a:ext cx="488520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A5DC49-A30E-4F02-95F3-37F260621ACA}">
      <dsp:nvSpPr>
        <dsp:cNvPr id="0" name=""/>
        <dsp:cNvSpPr/>
      </dsp:nvSpPr>
      <dsp:spPr>
        <a:xfrm>
          <a:off x="0" y="720544"/>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General Requirements</a:t>
          </a:r>
        </a:p>
      </dsp:txBody>
      <dsp:txXfrm>
        <a:off x="0" y="720544"/>
        <a:ext cx="4885203" cy="719929"/>
      </dsp:txXfrm>
    </dsp:sp>
    <dsp:sp modelId="{E5AEA5B1-4551-44A2-A1AD-4D73C0AA0874}">
      <dsp:nvSpPr>
        <dsp:cNvPr id="0" name=""/>
        <dsp:cNvSpPr/>
      </dsp:nvSpPr>
      <dsp:spPr>
        <a:xfrm>
          <a:off x="0" y="1440473"/>
          <a:ext cx="488520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936CB4-DB64-4BE4-8913-0C859812E0D2}">
      <dsp:nvSpPr>
        <dsp:cNvPr id="0" name=""/>
        <dsp:cNvSpPr/>
      </dsp:nvSpPr>
      <dsp:spPr>
        <a:xfrm>
          <a:off x="0" y="1440473"/>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Seed Production</a:t>
          </a:r>
        </a:p>
      </dsp:txBody>
      <dsp:txXfrm>
        <a:off x="0" y="1440473"/>
        <a:ext cx="4885203" cy="719929"/>
      </dsp:txXfrm>
    </dsp:sp>
    <dsp:sp modelId="{24685983-1A36-407B-9E22-4D423E4E827D}">
      <dsp:nvSpPr>
        <dsp:cNvPr id="0" name=""/>
        <dsp:cNvSpPr/>
      </dsp:nvSpPr>
      <dsp:spPr>
        <a:xfrm>
          <a:off x="0" y="2160402"/>
          <a:ext cx="4885203"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08801-6E54-4E34-BFEB-01EB0D96D78E}">
      <dsp:nvSpPr>
        <dsp:cNvPr id="0" name=""/>
        <dsp:cNvSpPr/>
      </dsp:nvSpPr>
      <dsp:spPr>
        <a:xfrm>
          <a:off x="0" y="2160402"/>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Aquaculture that Attracts Birds or Mammals</a:t>
          </a:r>
        </a:p>
      </dsp:txBody>
      <dsp:txXfrm>
        <a:off x="0" y="2160402"/>
        <a:ext cx="4885203" cy="719929"/>
      </dsp:txXfrm>
    </dsp:sp>
    <dsp:sp modelId="{2E5C528F-C7C4-4BFC-9593-76E827806850}">
      <dsp:nvSpPr>
        <dsp:cNvPr id="0" name=""/>
        <dsp:cNvSpPr/>
      </dsp:nvSpPr>
      <dsp:spPr>
        <a:xfrm>
          <a:off x="0" y="2880331"/>
          <a:ext cx="4885203"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5717C1-3404-41C9-A780-006EE0102831}">
      <dsp:nvSpPr>
        <dsp:cNvPr id="0" name=""/>
        <dsp:cNvSpPr/>
      </dsp:nvSpPr>
      <dsp:spPr>
        <a:xfrm>
          <a:off x="0" y="2880331"/>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Land Based Aquaculture</a:t>
          </a:r>
        </a:p>
      </dsp:txBody>
      <dsp:txXfrm>
        <a:off x="0" y="2880331"/>
        <a:ext cx="4885203" cy="719929"/>
      </dsp:txXfrm>
    </dsp:sp>
    <dsp:sp modelId="{1B24C65D-E61D-45EC-99DB-CC13E679E137}">
      <dsp:nvSpPr>
        <dsp:cNvPr id="0" name=""/>
        <dsp:cNvSpPr/>
      </dsp:nvSpPr>
      <dsp:spPr>
        <a:xfrm>
          <a:off x="0" y="3600260"/>
          <a:ext cx="488520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EDC5D-7F88-462E-B093-20D5D1447EE9}">
      <dsp:nvSpPr>
        <dsp:cNvPr id="0" name=""/>
        <dsp:cNvSpPr/>
      </dsp:nvSpPr>
      <dsp:spPr>
        <a:xfrm>
          <a:off x="0" y="3600260"/>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Polyculture Systems</a:t>
          </a:r>
        </a:p>
      </dsp:txBody>
      <dsp:txXfrm>
        <a:off x="0" y="3600260"/>
        <a:ext cx="4885203" cy="719929"/>
      </dsp:txXfrm>
    </dsp:sp>
    <dsp:sp modelId="{3432B600-AECD-405F-9A00-E6030F1C24C8}">
      <dsp:nvSpPr>
        <dsp:cNvPr id="0" name=""/>
        <dsp:cNvSpPr/>
      </dsp:nvSpPr>
      <dsp:spPr>
        <a:xfrm>
          <a:off x="0" y="4320189"/>
          <a:ext cx="4885203"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69A00-0CFA-4DF3-89CE-E9D3B32AEC10}">
      <dsp:nvSpPr>
        <dsp:cNvPr id="0" name=""/>
        <dsp:cNvSpPr/>
      </dsp:nvSpPr>
      <dsp:spPr>
        <a:xfrm>
          <a:off x="0" y="4320189"/>
          <a:ext cx="4885203" cy="719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buNone/>
          </a:pPr>
          <a:r>
            <a:rPr lang="en-US" sz="2400" kern="1200" dirty="0"/>
            <a:t>Federal Waters</a:t>
          </a:r>
        </a:p>
        <a:p>
          <a:pPr lvl="0" algn="l" defTabSz="1066800">
            <a:lnSpc>
              <a:spcPct val="90000"/>
            </a:lnSpc>
            <a:spcBef>
              <a:spcPct val="0"/>
            </a:spcBef>
            <a:spcAft>
              <a:spcPct val="35000"/>
            </a:spcAft>
            <a:buNone/>
          </a:pPr>
          <a:endParaRPr lang="en-US" sz="6500" kern="1200" dirty="0"/>
        </a:p>
      </dsp:txBody>
      <dsp:txXfrm>
        <a:off x="0" y="4320189"/>
        <a:ext cx="4885203" cy="7199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1E6BD-A6ED-4939-9004-DEDF9B3C8FE0}">
      <dsp:nvSpPr>
        <dsp:cNvPr id="0" name=""/>
        <dsp:cNvSpPr/>
      </dsp:nvSpPr>
      <dsp:spPr>
        <a:xfrm>
          <a:off x="0" y="0"/>
          <a:ext cx="471278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E9F4DC-92DB-4577-B579-0E025A8E20B6}">
      <dsp:nvSpPr>
        <dsp:cNvPr id="0" name=""/>
        <dsp:cNvSpPr/>
      </dsp:nvSpPr>
      <dsp:spPr>
        <a:xfrm>
          <a:off x="0" y="0"/>
          <a:ext cx="4712781" cy="267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buNone/>
          </a:pPr>
          <a:r>
            <a:rPr lang="en-US" sz="2300" kern="1200" dirty="0"/>
            <a:t>AQ activities regulated in this section include:  (1) </a:t>
          </a:r>
          <a:r>
            <a:rPr lang="en-US" sz="2300" kern="1200" dirty="0">
              <a:solidFill>
                <a:srgbClr val="007CBA"/>
              </a:solidFill>
            </a:rPr>
            <a:t>Seed production </a:t>
          </a:r>
          <a:r>
            <a:rPr lang="en-US" sz="2300" kern="1200" dirty="0"/>
            <a:t>in </a:t>
          </a:r>
          <a:r>
            <a:rPr lang="en-US" sz="2300" kern="1200" dirty="0">
              <a:solidFill>
                <a:srgbClr val="007CBA"/>
              </a:solidFill>
            </a:rPr>
            <a:t>prohibited or unclassified </a:t>
          </a:r>
          <a:r>
            <a:rPr lang="en-US" sz="2300" kern="1200" dirty="0"/>
            <a:t>waters (2) AQ </a:t>
          </a:r>
          <a:r>
            <a:rPr lang="en-US" sz="2300" kern="1200" dirty="0">
              <a:solidFill>
                <a:srgbClr val="007CBA"/>
              </a:solidFill>
            </a:rPr>
            <a:t>structures</a:t>
          </a:r>
          <a:r>
            <a:rPr lang="en-US" sz="2300" kern="1200" dirty="0"/>
            <a:t> that </a:t>
          </a:r>
          <a:r>
            <a:rPr lang="en-US" sz="2300" kern="1200" dirty="0">
              <a:solidFill>
                <a:srgbClr val="007CBA"/>
              </a:solidFill>
            </a:rPr>
            <a:t>attract birds </a:t>
          </a:r>
          <a:r>
            <a:rPr lang="en-US" sz="2300" kern="1200" dirty="0"/>
            <a:t>or </a:t>
          </a:r>
          <a:r>
            <a:rPr lang="en-US" sz="2300" kern="1200" dirty="0">
              <a:solidFill>
                <a:srgbClr val="007CBA"/>
              </a:solidFill>
            </a:rPr>
            <a:t>mammals</a:t>
          </a:r>
          <a:r>
            <a:rPr lang="en-US" sz="2300" kern="1200" dirty="0"/>
            <a:t> (3) land based AQ.</a:t>
          </a:r>
        </a:p>
      </dsp:txBody>
      <dsp:txXfrm>
        <a:off x="0" y="0"/>
        <a:ext cx="4712781" cy="2675512"/>
      </dsp:txXfrm>
    </dsp:sp>
    <dsp:sp modelId="{3C19D2A7-E2B8-438D-9D9A-0D07A05D3480}">
      <dsp:nvSpPr>
        <dsp:cNvPr id="0" name=""/>
        <dsp:cNvSpPr/>
      </dsp:nvSpPr>
      <dsp:spPr>
        <a:xfrm>
          <a:off x="0" y="2675512"/>
          <a:ext cx="4712781"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9239A-9D7C-4717-BC1E-DBFDEC33AB89}">
      <dsp:nvSpPr>
        <dsp:cNvPr id="0" name=""/>
        <dsp:cNvSpPr/>
      </dsp:nvSpPr>
      <dsp:spPr>
        <a:xfrm>
          <a:off x="0" y="2675512"/>
          <a:ext cx="4712781" cy="267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buNone/>
          </a:pPr>
          <a:r>
            <a:rPr lang="en-US" sz="2300" kern="1200" dirty="0"/>
            <a:t>The Authority shall: (1) </a:t>
          </a:r>
          <a:r>
            <a:rPr lang="en-US" sz="2300" kern="1200" dirty="0">
              <a:solidFill>
                <a:srgbClr val="007CBA"/>
              </a:solidFill>
            </a:rPr>
            <a:t>Approve</a:t>
          </a:r>
          <a:r>
            <a:rPr lang="en-US" sz="2300" kern="1200" dirty="0"/>
            <a:t> written operational plans (2) </a:t>
          </a:r>
          <a:r>
            <a:rPr lang="en-US" sz="2300" kern="1200" dirty="0">
              <a:solidFill>
                <a:srgbClr val="007CBA"/>
              </a:solidFill>
            </a:rPr>
            <a:t>Inspect</a:t>
          </a:r>
          <a:r>
            <a:rPr lang="en-US" sz="2300" kern="1200" dirty="0"/>
            <a:t> operations at least annually (3) Inspect records  (4) When AQ attracts </a:t>
          </a:r>
          <a:r>
            <a:rPr lang="en-US" sz="2300" kern="1200" dirty="0">
              <a:solidFill>
                <a:srgbClr val="007CBA"/>
              </a:solidFill>
            </a:rPr>
            <a:t>birds or mammals, </a:t>
          </a:r>
          <a:r>
            <a:rPr lang="en-US" sz="2300" kern="1200" dirty="0"/>
            <a:t>their presence </a:t>
          </a:r>
          <a:r>
            <a:rPr lang="en-US" sz="2300" kern="1200" dirty="0">
              <a:solidFill>
                <a:srgbClr val="007CBA"/>
              </a:solidFill>
            </a:rPr>
            <a:t>should be </a:t>
          </a:r>
          <a:r>
            <a:rPr lang="en-US" sz="2300" kern="1200" dirty="0"/>
            <a:t>considered for possible adverse </a:t>
          </a:r>
          <a:r>
            <a:rPr lang="en-US" sz="2300" kern="1200" dirty="0">
              <a:solidFill>
                <a:srgbClr val="007CBA"/>
              </a:solidFill>
            </a:rPr>
            <a:t>effects</a:t>
          </a:r>
          <a:r>
            <a:rPr lang="en-US" sz="2300" kern="1200" dirty="0"/>
            <a:t> on the growing area.</a:t>
          </a:r>
        </a:p>
      </dsp:txBody>
      <dsp:txXfrm>
        <a:off x="0" y="2675512"/>
        <a:ext cx="4712781" cy="2675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FF1ECB8-2E7A-43BF-AC3C-50FD5A1525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76E678ED-6A88-45B6-BBEC-9A37F415D1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27A4B6-5FD2-4DF0-8D99-07B3BE5EB056}" type="datetimeFigureOut">
              <a:rPr lang="en-US" smtClean="0"/>
              <a:t>3/10/2020</a:t>
            </a:fld>
            <a:endParaRPr lang="en-US" dirty="0"/>
          </a:p>
        </p:txBody>
      </p:sp>
      <p:sp>
        <p:nvSpPr>
          <p:cNvPr id="4" name="Footer Placeholder 3">
            <a:extLst>
              <a:ext uri="{FF2B5EF4-FFF2-40B4-BE49-F238E27FC236}">
                <a16:creationId xmlns:a16="http://schemas.microsoft.com/office/drawing/2014/main" xmlns="" id="{547CB56F-B91D-444B-BD4B-285C2C7470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495613CE-C195-42FF-96DF-40C3E93C70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E2803C-8A1E-4C02-B8FF-ED94104D5F00}" type="slidenum">
              <a:rPr lang="en-US" smtClean="0"/>
              <a:t>‹#›</a:t>
            </a:fld>
            <a:endParaRPr lang="en-US" dirty="0"/>
          </a:p>
        </p:txBody>
      </p:sp>
    </p:spTree>
    <p:extLst>
      <p:ext uri="{BB962C8B-B14F-4D97-AF65-F5344CB8AC3E}">
        <p14:creationId xmlns:p14="http://schemas.microsoft.com/office/powerpoint/2010/main" val="30189618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4F1F9-670B-4BD8-A79A-22FF1A005646}" type="datetimeFigureOut">
              <a:rPr lang="en-US" smtClean="0"/>
              <a:t>3/10/2020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488F4B-C8AB-4DED-82A3-6F6C06D43A36}" type="slidenum">
              <a:rPr lang="en-US" smtClean="0"/>
              <a:t>‹#›</a:t>
            </a:fld>
            <a:endParaRPr lang="en-US" dirty="0"/>
          </a:p>
        </p:txBody>
      </p:sp>
    </p:spTree>
    <p:extLst>
      <p:ext uri="{BB962C8B-B14F-4D97-AF65-F5344CB8AC3E}">
        <p14:creationId xmlns:p14="http://schemas.microsoft.com/office/powerpoint/2010/main" val="29436507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564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Oyster grow cages that indicate significant impact from bird activity.   Mitigation should be implemented to reduce the impact from bird activity.</a:t>
            </a:r>
          </a:p>
        </p:txBody>
      </p:sp>
    </p:spTree>
    <p:extLst>
      <p:ext uri="{BB962C8B-B14F-4D97-AF65-F5344CB8AC3E}">
        <p14:creationId xmlns:p14="http://schemas.microsoft.com/office/powerpoint/2010/main" val="180807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Floating bag culture (</a:t>
            </a:r>
            <a:r>
              <a:rPr lang="en-US" dirty="0" err="1"/>
              <a:t>Tomales</a:t>
            </a:r>
            <a:r>
              <a:rPr lang="en-US" dirty="0"/>
              <a:t> Bay)</a:t>
            </a:r>
          </a:p>
          <a:p>
            <a:endParaRPr lang="en-US" dirty="0"/>
          </a:p>
          <a:p>
            <a:r>
              <a:rPr lang="en-US" dirty="0"/>
              <a:t>Sink Floats in Yaquina Bay. The top right photo shows damage from pinnipeds that lay on top of the floats. Bottom right photo shows evidence of feces </a:t>
            </a:r>
            <a:r>
              <a:rPr lang="en-US"/>
              <a:t>from pinnipeds </a:t>
            </a:r>
            <a:r>
              <a:rPr lang="en-US" dirty="0"/>
              <a:t>and birds</a:t>
            </a:r>
          </a:p>
        </p:txBody>
      </p:sp>
    </p:spTree>
    <p:extLst>
      <p:ext uri="{BB962C8B-B14F-4D97-AF65-F5344CB8AC3E}">
        <p14:creationId xmlns:p14="http://schemas.microsoft.com/office/powerpoint/2010/main" val="55789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Hatchery exemptions…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Hatcheries and nurseries for larvae and seed that are located in </a:t>
            </a:r>
            <a:r>
              <a:rPr lang="en-US" dirty="0">
                <a:solidFill>
                  <a:srgbClr val="007CBA"/>
                </a:solidFill>
              </a:rPr>
              <a:t>approved or conditionally approved </a:t>
            </a:r>
            <a:r>
              <a:rPr lang="en-US" dirty="0"/>
              <a:t>waters are </a:t>
            </a:r>
            <a:r>
              <a:rPr lang="en-US" dirty="0">
                <a:solidFill>
                  <a:srgbClr val="007CBA"/>
                </a:solidFill>
              </a:rPr>
              <a:t>exempt from these requirements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Hatcheries and nurseries that are located in </a:t>
            </a:r>
            <a:r>
              <a:rPr lang="en-US" dirty="0">
                <a:solidFill>
                  <a:srgbClr val="007CBA"/>
                </a:solidFill>
              </a:rPr>
              <a:t>restricted or conditionally restricted </a:t>
            </a:r>
            <a:r>
              <a:rPr lang="en-US" dirty="0"/>
              <a:t>growing areas are </a:t>
            </a:r>
            <a:r>
              <a:rPr lang="en-US" dirty="0">
                <a:solidFill>
                  <a:srgbClr val="007CBA"/>
                </a:solidFill>
              </a:rPr>
              <a:t>exempt,</a:t>
            </a:r>
            <a:r>
              <a:rPr lang="en-US" dirty="0"/>
              <a:t> but are </a:t>
            </a:r>
            <a:r>
              <a:rPr lang="en-US" dirty="0">
                <a:solidFill>
                  <a:srgbClr val="007CBA"/>
                </a:solidFill>
              </a:rPr>
              <a:t>subject to relay requirements found in Chapter 5 </a:t>
            </a:r>
            <a:r>
              <a:rPr lang="en-US" dirty="0"/>
              <a:t>for seed that exceeds the maximum size established by the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states will still permit these facilities but they would not be something that would be required by the NSSP MO.</a:t>
            </a:r>
          </a:p>
        </p:txBody>
      </p:sp>
    </p:spTree>
    <p:extLst>
      <p:ext uri="{BB962C8B-B14F-4D97-AF65-F5344CB8AC3E}">
        <p14:creationId xmlns:p14="http://schemas.microsoft.com/office/powerpoint/2010/main" val="3464781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person who performs AQ, as we have now defined it in the MO, must have their sites permitted by the Authority and must have a harvester license. In addition, the Authority may require them to be a certified dealer. </a:t>
            </a:r>
          </a:p>
          <a:p>
            <a:endParaRPr lang="en-US" dirty="0"/>
          </a:p>
          <a:p>
            <a:r>
              <a:rPr lang="en-US" dirty="0"/>
              <a:t>These AQ sites must be operated within the provisions of the permit and based on the authority approved written operational plan.</a:t>
            </a:r>
          </a:p>
          <a:p>
            <a:endParaRPr lang="en-US" dirty="0"/>
          </a:p>
          <a:p>
            <a:r>
              <a:rPr lang="en-US" dirty="0"/>
              <a:t>Prior to use the authority must grant permission.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seed </a:t>
            </a:r>
            <a:r>
              <a:rPr lang="en-US" dirty="0">
                <a:solidFill>
                  <a:srgbClr val="007CBA"/>
                </a:solidFill>
              </a:rPr>
              <a:t>exceeds</a:t>
            </a:r>
            <a:r>
              <a:rPr lang="en-US" dirty="0"/>
              <a:t> the set maximum seed size, it must be subject to </a:t>
            </a:r>
            <a:r>
              <a:rPr lang="en-US" dirty="0">
                <a:solidFill>
                  <a:srgbClr val="007CBA"/>
                </a:solidFill>
              </a:rPr>
              <a:t>relay or depuration </a:t>
            </a:r>
            <a:r>
              <a:rPr lang="en-US" dirty="0"/>
              <a:t>prior to direct market if the culture area or facility is located in or using water which is </a:t>
            </a:r>
            <a:r>
              <a:rPr lang="en-US" dirty="0">
                <a:solidFill>
                  <a:srgbClr val="007CBA"/>
                </a:solidFill>
              </a:rPr>
              <a:t>restricted, conditionally restricted, conditionally approved closed</a:t>
            </a:r>
            <a:r>
              <a:rPr lang="en-US" dirty="0"/>
              <a:t>.</a:t>
            </a:r>
          </a:p>
          <a:p>
            <a:r>
              <a:rPr lang="en-US" dirty="0"/>
              <a:t>**If you are questioned about the corrective actions mentioned earlier, remind them that is for seed produced in prohibited areas and it my still have 120 grow out.**</a:t>
            </a:r>
          </a:p>
          <a:p>
            <a:endParaRPr lang="en-US" dirty="0"/>
          </a:p>
          <a:p>
            <a:r>
              <a:rPr lang="en-US" dirty="0"/>
              <a:t>Only drugs sanctioned by FDA are allowed to be used to treat shellfish.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Harvesting, processing, storage and shipping requirements for seed facility and land-based AQ facilities must meet requirements of Chapters V, VII, VIII, IX, X, XI, XII, XIII and XIV.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Records that include source of seed and for land-based systems, water source, its treatment and if necessary, water quality, must be maintained for two (2) years.</a:t>
            </a:r>
          </a:p>
        </p:txBody>
      </p:sp>
    </p:spTree>
    <p:extLst>
      <p:ext uri="{BB962C8B-B14F-4D97-AF65-F5344CB8AC3E}">
        <p14:creationId xmlns:p14="http://schemas.microsoft.com/office/powerpoint/2010/main" val="152849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Remember that </a:t>
            </a:r>
            <a:r>
              <a:rPr lang="en-US" sz="2100" dirty="0"/>
              <a:t>seed may come from </a:t>
            </a:r>
            <a:r>
              <a:rPr lang="en-US" sz="2100" dirty="0">
                <a:solidFill>
                  <a:srgbClr val="007CBA"/>
                </a:solidFill>
              </a:rPr>
              <a:t>any</a:t>
            </a:r>
            <a:r>
              <a:rPr lang="en-US" sz="2100" dirty="0"/>
              <a:t> growing area. Seed from waters classified as </a:t>
            </a:r>
            <a:r>
              <a:rPr lang="en-US" sz="2100" dirty="0">
                <a:solidFill>
                  <a:srgbClr val="007CBA"/>
                </a:solidFill>
              </a:rPr>
              <a:t>prohibited or unclassified must be sanctioned</a:t>
            </a:r>
            <a:r>
              <a:rPr lang="en-US" sz="2100" dirty="0"/>
              <a:t> by the Authority, as well as, each AQ site must have a </a:t>
            </a:r>
            <a:r>
              <a:rPr lang="en-US" sz="2100" dirty="0">
                <a:solidFill>
                  <a:srgbClr val="007CBA"/>
                </a:solidFill>
              </a:rPr>
              <a:t>written operational plan </a:t>
            </a:r>
            <a:r>
              <a:rPr lang="en-US" sz="2100" dirty="0"/>
              <a:t>approved by the Authority.</a:t>
            </a:r>
          </a:p>
          <a:p>
            <a:pPr marL="0" indent="0">
              <a:buNone/>
            </a:pPr>
            <a:endParaRPr lang="en-US" sz="2100" dirty="0"/>
          </a:p>
          <a:p>
            <a:r>
              <a:rPr lang="en-US" dirty="0"/>
              <a:t>AQ activities must be approved PRIOR to beginning operations.  </a:t>
            </a:r>
          </a:p>
        </p:txBody>
      </p:sp>
    </p:spTree>
    <p:extLst>
      <p:ext uri="{BB962C8B-B14F-4D97-AF65-F5344CB8AC3E}">
        <p14:creationId xmlns:p14="http://schemas.microsoft.com/office/powerpoint/2010/main" val="1159824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words here are “MAY ATTRACT BIRDS OR MAMMALS” .  This is subjective, but most floating AQ systems, will attract birds at some point during their use.  It is much easier to obtain written operation plans as part of initial permitting.  Many states will already require every AQ site to be permitted.  </a:t>
            </a:r>
          </a:p>
        </p:txBody>
      </p:sp>
    </p:spTree>
    <p:extLst>
      <p:ext uri="{BB962C8B-B14F-4D97-AF65-F5344CB8AC3E}">
        <p14:creationId xmlns:p14="http://schemas.microsoft.com/office/powerpoint/2010/main" val="687311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significant change to this section.</a:t>
            </a:r>
          </a:p>
          <a:p>
            <a:endParaRPr lang="en-US" dirty="0"/>
          </a:p>
          <a:p>
            <a:pPr marL="0" indent="0">
              <a:buNone/>
            </a:pPr>
            <a:r>
              <a:rPr lang="en-US" sz="1900" dirty="0"/>
              <a:t>The facility must obtain approval from the Authority prior to implementation and must maintain an operational plan, construction and site plans, as well as, aquaculture permits. In addition, for w</a:t>
            </a:r>
            <a:r>
              <a:rPr lang="en-US" sz="1900" dirty="0">
                <a:solidFill>
                  <a:srgbClr val="007CBA"/>
                </a:solidFill>
              </a:rPr>
              <a:t>ater systems that are f</a:t>
            </a:r>
            <a:r>
              <a:rPr lang="en-US" sz="1900" dirty="0"/>
              <a:t>low through systems using approved or conditionally approved water from a growing area, this product may be sold to direct market. </a:t>
            </a:r>
            <a:r>
              <a:rPr lang="en-US" sz="1900" dirty="0">
                <a:solidFill>
                  <a:srgbClr val="007CBA"/>
                </a:solidFill>
              </a:rPr>
              <a:t>Water quality </a:t>
            </a:r>
            <a:r>
              <a:rPr lang="en-US" sz="1900" dirty="0"/>
              <a:t>in closed or recirculating systems must meet the requirements of Chapter VII. .04 C. (3) or be relayed or depurated.</a:t>
            </a:r>
          </a:p>
          <a:p>
            <a:endParaRPr lang="en-US" dirty="0"/>
          </a:p>
        </p:txBody>
      </p:sp>
    </p:spTree>
    <p:extLst>
      <p:ext uri="{BB962C8B-B14F-4D97-AF65-F5344CB8AC3E}">
        <p14:creationId xmlns:p14="http://schemas.microsoft.com/office/powerpoint/2010/main" val="71781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Each facility must have a written operational plan. The facility must obtain approval from the Authority prior to implementation and must include the following…</a:t>
            </a:r>
          </a:p>
          <a:p>
            <a:pPr marL="0" indent="0">
              <a:buNone/>
            </a:pPr>
            <a:r>
              <a:rPr lang="en-US" sz="1200" dirty="0"/>
              <a:t>Description of the design and activities of the site or facility.</a:t>
            </a:r>
          </a:p>
          <a:p>
            <a:pPr marL="0" indent="0">
              <a:buNone/>
            </a:pPr>
            <a:r>
              <a:rPr lang="en-US" sz="1200" dirty="0"/>
              <a:t>Specific site and boundaries.</a:t>
            </a:r>
          </a:p>
          <a:p>
            <a:pPr marL="0" indent="0">
              <a:buNone/>
            </a:pPr>
            <a:r>
              <a:rPr lang="en-US" sz="1200" dirty="0"/>
              <a:t>Types and locations of any structures, including rafts, pens, cages, nets etc.</a:t>
            </a:r>
          </a:p>
          <a:p>
            <a:pPr marL="0" indent="0">
              <a:buNone/>
            </a:pPr>
            <a:r>
              <a:rPr lang="en-US" sz="1200" dirty="0"/>
              <a:t>Species of shellfish to be cultured and harvested.</a:t>
            </a:r>
          </a:p>
          <a:p>
            <a:pPr marL="0" indent="0">
              <a:buNone/>
            </a:pPr>
            <a:r>
              <a:rPr lang="en-US" sz="1200" dirty="0"/>
              <a:t>Procedures to ensure no poisonous or deleterious substances are introduced.</a:t>
            </a:r>
          </a:p>
          <a:p>
            <a:pPr marL="0" indent="0">
              <a:buNone/>
            </a:pPr>
            <a:r>
              <a:rPr lang="en-US" sz="1200" dirty="0">
                <a:solidFill>
                  <a:srgbClr val="007CBA"/>
                </a:solidFill>
              </a:rPr>
              <a:t>And remember that each AQ activity may have additional specific requirements.</a:t>
            </a:r>
          </a:p>
          <a:p>
            <a:endParaRPr lang="en-US" dirty="0"/>
          </a:p>
        </p:txBody>
      </p:sp>
    </p:spTree>
    <p:extLst>
      <p:ext uri="{BB962C8B-B14F-4D97-AF65-F5344CB8AC3E}">
        <p14:creationId xmlns:p14="http://schemas.microsoft.com/office/powerpoint/2010/main" val="419212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no change to the polyculture section. All polyculture systems must follow the requirements for Land-based systems. They must also provide information concerning all sources and species of all organisms to be cultivated, cultured and harvested. In addition, there are also a couple of additional operation plan requirements.  </a:t>
            </a:r>
          </a:p>
          <a:p>
            <a:endParaRPr lang="en-US" dirty="0"/>
          </a:p>
          <a:p>
            <a:r>
              <a:rPr lang="en-US" dirty="0"/>
              <a:t>Federal waters requirements are similar to requirements of state waters, but will not be covered in detail.</a:t>
            </a:r>
          </a:p>
        </p:txBody>
      </p:sp>
    </p:spTree>
    <p:extLst>
      <p:ext uri="{BB962C8B-B14F-4D97-AF65-F5344CB8AC3E}">
        <p14:creationId xmlns:p14="http://schemas.microsoft.com/office/powerpoint/2010/main" val="3290873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FDA Program Review.  Will be completed as part of the Control of Harvest Evaluation. </a:t>
            </a:r>
          </a:p>
          <a:p>
            <a:endParaRPr lang="en-US" dirty="0"/>
          </a:p>
          <a:p>
            <a:r>
              <a:rPr lang="en-US" dirty="0"/>
              <a:t>FDA will be reviewing State regulations pertaining to AQ and seed, reviewing operational plans for seed produced in prohibited areas, as well as, operational plans for AQ structures that may attract birds or mammals. Finally, FDA will be looking at permits and records to ensure that operational plans are being implemented. As a reminder, for bottom plant operations, risks are evaluated through the GA evaluation and harvest activities are evaluated through Vibrio evaluations, as well as, other areas of the Control of Harvest evaluation.</a:t>
            </a:r>
          </a:p>
        </p:txBody>
      </p:sp>
    </p:spTree>
    <p:extLst>
      <p:ext uri="{BB962C8B-B14F-4D97-AF65-F5344CB8AC3E}">
        <p14:creationId xmlns:p14="http://schemas.microsoft.com/office/powerpoint/2010/main" val="487708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NSSP MO requirements that will be discussed in this presentation. </a:t>
            </a:r>
          </a:p>
          <a:p>
            <a:endParaRPr lang="en-US" dirty="0"/>
          </a:p>
          <a:p>
            <a:r>
              <a:rPr lang="en-US" dirty="0"/>
              <a:t>During this presentation we will discuss the definition of Aquaculture, as well as, new requirements for the Authority. These requirements are divided between General Requirements, and Seed Shellstock. Another new addition to this chapter is Federal Waters, but that will not be discussed in detail in this presentation. Its also very important to recognize that an ISSC workgroup is supposed to develop a guidance document for this chapter. </a:t>
            </a:r>
          </a:p>
        </p:txBody>
      </p:sp>
    </p:spTree>
    <p:extLst>
      <p:ext uri="{BB962C8B-B14F-4D97-AF65-F5344CB8AC3E}">
        <p14:creationId xmlns:p14="http://schemas.microsoft.com/office/powerpoint/2010/main" val="912627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records that may be reviewed during FDA Program evaluation.  </a:t>
            </a:r>
          </a:p>
        </p:txBody>
      </p:sp>
    </p:spTree>
    <p:extLst>
      <p:ext uri="{BB962C8B-B14F-4D97-AF65-F5344CB8AC3E}">
        <p14:creationId xmlns:p14="http://schemas.microsoft.com/office/powerpoint/2010/main" val="2001166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Tree>
    <p:extLst>
      <p:ext uri="{BB962C8B-B14F-4D97-AF65-F5344CB8AC3E}">
        <p14:creationId xmlns:p14="http://schemas.microsoft.com/office/powerpoint/2010/main" val="2676267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Continuation of overview of the NSSP MO requirements for aquaculture…</a:t>
            </a:r>
          </a:p>
          <a:p>
            <a:endParaRPr lang="en-US" dirty="0"/>
          </a:p>
          <a:p>
            <a:r>
              <a:rPr lang="en-US" dirty="0"/>
              <a:t>The Harvester/Dealer requirements for Aquaculture are divided up in to seven (7) sections… Exceptions, General Requirements, Seed Production in waters classified as Prohibited or that are unclassified, AQ that attracts Birds or Mammals, Land Based Aquaculture, Polyculture Systems, and again Federal Waters.</a:t>
            </a:r>
          </a:p>
        </p:txBody>
      </p:sp>
    </p:spTree>
    <p:extLst>
      <p:ext uri="{BB962C8B-B14F-4D97-AF65-F5344CB8AC3E}">
        <p14:creationId xmlns:p14="http://schemas.microsoft.com/office/powerpoint/2010/main" val="8056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(or read) THE DEFINITION FIRST. </a:t>
            </a:r>
          </a:p>
          <a:p>
            <a:endParaRPr lang="en-US" dirty="0"/>
          </a:p>
          <a:p>
            <a:r>
              <a:rPr lang="en-US" dirty="0"/>
              <a:t>Remember there was not a definition in the NSSP MO prior to 2017.  The 2015 NSSP MO also included shellfish gardening in the AQ Chapter.  </a:t>
            </a:r>
            <a:r>
              <a:rPr lang="en-US" dirty="0">
                <a:highlight>
                  <a:srgbClr val="FFFF00"/>
                </a:highlight>
              </a:rPr>
              <a:t>Additional changes are bottom plant aquaculture, whether broadcast or utilizing bags, racks, or cages in subtidal conditions is now not required to be covered by this chapter.  </a:t>
            </a:r>
          </a:p>
          <a:p>
            <a:endParaRPr lang="en-US" dirty="0">
              <a:highlight>
                <a:srgbClr val="FFFF00"/>
              </a:highlight>
            </a:endParaRPr>
          </a:p>
          <a:p>
            <a:r>
              <a:rPr lang="en-US" dirty="0">
                <a:highlight>
                  <a:srgbClr val="FFFF00"/>
                </a:highlight>
              </a:rPr>
              <a:t>Note… In intertidal areas if the cages, bags, etc. attract birds when the tide is out, the Authority needs to access this to determine whether they must meet these requirements.</a:t>
            </a:r>
          </a:p>
          <a:p>
            <a:endParaRPr lang="en-US" dirty="0">
              <a:highlight>
                <a:srgbClr val="FFFF00"/>
              </a:highlight>
            </a:endParaRPr>
          </a:p>
          <a:p>
            <a:r>
              <a:rPr lang="en-US" dirty="0">
                <a:highlight>
                  <a:srgbClr val="FFFF00"/>
                </a:highlight>
              </a:rPr>
              <a:t>Note… Shellfish beds with predator nets, are not typically included in this requirement. This is addressed under other sections of the MO (Control of Harvest, Growing area).</a:t>
            </a:r>
          </a:p>
        </p:txBody>
      </p:sp>
    </p:spTree>
    <p:extLst>
      <p:ext uri="{BB962C8B-B14F-4D97-AF65-F5344CB8AC3E}">
        <p14:creationId xmlns:p14="http://schemas.microsoft.com/office/powerpoint/2010/main" val="345254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 activities regulated in the @.01 General section include s</a:t>
            </a:r>
            <a:r>
              <a:rPr lang="en-US" dirty="0">
                <a:solidFill>
                  <a:srgbClr val="007CBA"/>
                </a:solidFill>
              </a:rPr>
              <a:t>eed production </a:t>
            </a:r>
            <a:r>
              <a:rPr lang="en-US" dirty="0"/>
              <a:t>in </a:t>
            </a:r>
            <a:r>
              <a:rPr lang="en-US" dirty="0">
                <a:solidFill>
                  <a:srgbClr val="007CBA"/>
                </a:solidFill>
              </a:rPr>
              <a:t>prohibited or unclassified </a:t>
            </a:r>
            <a:r>
              <a:rPr lang="en-US" dirty="0"/>
              <a:t>waters, </a:t>
            </a:r>
            <a:r>
              <a:rPr lang="en-US" dirty="0">
                <a:solidFill>
                  <a:srgbClr val="007CBA"/>
                </a:solidFill>
              </a:rPr>
              <a:t>structures</a:t>
            </a:r>
            <a:r>
              <a:rPr lang="en-US" dirty="0"/>
              <a:t> that </a:t>
            </a:r>
            <a:r>
              <a:rPr lang="en-US" dirty="0">
                <a:solidFill>
                  <a:srgbClr val="007CBA"/>
                </a:solidFill>
              </a:rPr>
              <a:t>attract birds </a:t>
            </a:r>
            <a:r>
              <a:rPr lang="en-US" dirty="0"/>
              <a:t>or mammals and land based AQ.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There are four (4) “shall” for the Authority in this section… Approve a written operational plan, inspect operations described in @.01 at least annually, inspect records to verify permits are up-to-date and ensure that the operational plan is being implemented and the final is to access potential adverse effects birds or mammals may have on water quality when they are attracted by AQ structures.</a:t>
            </a:r>
          </a:p>
          <a:p>
            <a:endParaRPr lang="en-US" dirty="0"/>
          </a:p>
          <a:p>
            <a:r>
              <a:rPr lang="en-US" dirty="0"/>
              <a:t>Remember that sources of seed produced in prohibited or unclassified waters must be sanctioned by the authority.  Inspections must be completed annually but there are currently no requirements that describe what this inspection should look like or cover.  As a reminder, inspection records should be maintained by the authority.</a:t>
            </a:r>
          </a:p>
        </p:txBody>
      </p:sp>
    </p:spTree>
    <p:extLst>
      <p:ext uri="{BB962C8B-B14F-4D97-AF65-F5344CB8AC3E}">
        <p14:creationId xmlns:p14="http://schemas.microsoft.com/office/powerpoint/2010/main" val="356614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seed produced in Prohibited waters, a maximum seed size for each species must be establish by the authority.  When the authority determines these seed sizes, they must take in to consideration that the sizes require a minimum of 120 days for growing to reach market size. Seed that is greater in size than that established by the authority may be used if the authority has established corrective actions.  </a:t>
            </a:r>
          </a:p>
          <a:p>
            <a:r>
              <a:rPr lang="en-US" dirty="0"/>
              <a:t> </a:t>
            </a:r>
          </a:p>
          <a:p>
            <a:r>
              <a:rPr lang="en-US" b="1" dirty="0"/>
              <a:t>Corrective Action Intent</a:t>
            </a:r>
            <a:r>
              <a:rPr lang="en-US" dirty="0"/>
              <a:t>... Under different conditions (long closures for example) seed may grow larger than established seed size. If this is allowed, some type of corrective action is necessary. Seed near market size must stay planted 120 days or more. Nothing was set on what a corrective action plan looks like. This is up to the Authority.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this is for seed grown in Prohibited or unclassified waters.  Remember that Authorities can establish rules that are more restrictive and some have.</a:t>
            </a:r>
          </a:p>
          <a:p>
            <a:endParaRPr lang="en-US" dirty="0"/>
          </a:p>
        </p:txBody>
      </p:sp>
    </p:spTree>
    <p:extLst>
      <p:ext uri="{BB962C8B-B14F-4D97-AF65-F5344CB8AC3E}">
        <p14:creationId xmlns:p14="http://schemas.microsoft.com/office/powerpoint/2010/main" val="92182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hatchery utilizing up-wellers for growing seed.  This site is located in Cedar Key FL.  Up-wellers are commonly used and seed is graded and sorted as it grows.</a:t>
            </a:r>
          </a:p>
        </p:txBody>
      </p:sp>
    </p:spTree>
    <p:extLst>
      <p:ext uri="{BB962C8B-B14F-4D97-AF65-F5344CB8AC3E}">
        <p14:creationId xmlns:p14="http://schemas.microsoft.com/office/powerpoint/2010/main" val="1084413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floating up-</a:t>
            </a:r>
            <a:r>
              <a:rPr lang="en-US" dirty="0" err="1"/>
              <a:t>weller</a:t>
            </a:r>
            <a:r>
              <a:rPr lang="en-US" dirty="0"/>
              <a:t> systems (FLUPSYs)</a:t>
            </a:r>
          </a:p>
          <a:p>
            <a:endParaRPr lang="en-US" dirty="0"/>
          </a:p>
          <a:p>
            <a:r>
              <a:rPr lang="en-US" dirty="0"/>
              <a:t>Left Photo is a small variety (Agua </a:t>
            </a:r>
            <a:r>
              <a:rPr lang="en-US" dirty="0" err="1"/>
              <a:t>Hedionda</a:t>
            </a:r>
            <a:r>
              <a:rPr lang="en-US" dirty="0"/>
              <a:t> Lagoon) and Right upper photo is a large system (Humboldt Bay).</a:t>
            </a:r>
          </a:p>
          <a:p>
            <a:endParaRPr lang="en-US" dirty="0"/>
          </a:p>
          <a:p>
            <a:r>
              <a:rPr lang="en-US" dirty="0"/>
              <a:t>Bottom Right Photo: Paddle Wheel moving water.</a:t>
            </a:r>
          </a:p>
        </p:txBody>
      </p:sp>
    </p:spTree>
    <p:extLst>
      <p:ext uri="{BB962C8B-B14F-4D97-AF65-F5344CB8AC3E}">
        <p14:creationId xmlns:p14="http://schemas.microsoft.com/office/powerpoint/2010/main" val="4015973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aquaculture site.  Top left shows AQ site utilizing floating baskets in raft orientation.  Middle left shows AQ site utilizing oyster grow cages which can be flipped to allow for desiccation.  Bottom left shows AQ site utilizing floating baskets attached to long lines.  Picture on right shows AQ site utilizing Australian long lines system where baskets are clipped onto the long lines and hang in water column.  Lines can be lifted above water to allow for desiccation.</a:t>
            </a:r>
          </a:p>
        </p:txBody>
      </p:sp>
    </p:spTree>
    <p:extLst>
      <p:ext uri="{BB962C8B-B14F-4D97-AF65-F5344CB8AC3E}">
        <p14:creationId xmlns:p14="http://schemas.microsoft.com/office/powerpoint/2010/main" val="3321325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773606" y="6355260"/>
            <a:ext cx="2133600" cy="365125"/>
          </a:xfrm>
        </p:spPr>
        <p:txBody>
          <a:bodyPr/>
          <a:lstStyle/>
          <a:p>
            <a:fld id="{6AFA4EAF-EAD8-4EB0-B65B-FE3033B74601}" type="datetime1">
              <a:rPr lang="en-US" smtClean="0"/>
              <a:t>3/10/2020</a:t>
            </a:fld>
            <a:endParaRPr lang="en-US" dirty="0"/>
          </a:p>
        </p:txBody>
      </p:sp>
      <p:pic>
        <p:nvPicPr>
          <p:cNvPr id="8" name="Picture 7"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0947" y="261425"/>
            <a:ext cx="2703422" cy="563312"/>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Tree>
    <p:extLst>
      <p:ext uri="{BB962C8B-B14F-4D97-AF65-F5344CB8AC3E}">
        <p14:creationId xmlns:p14="http://schemas.microsoft.com/office/powerpoint/2010/main" val="107369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55241" y="6356350"/>
            <a:ext cx="2133600" cy="365125"/>
          </a:xfrm>
        </p:spPr>
        <p:txBody>
          <a:bodyPr/>
          <a:lstStyle/>
          <a:p>
            <a:fld id="{88FE8E0E-41EB-44A4-9D5D-CC603F1B8F99}" type="datetime1">
              <a:rPr lang="en-US" smtClean="0"/>
              <a:t>3/10/2020</a:t>
            </a:fld>
            <a:endParaRPr lang="en-US" dirty="0"/>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31470" y="5291167"/>
            <a:ext cx="620543" cy="743080"/>
          </a:xfrm>
          <a:prstGeom prst="rect">
            <a:avLst/>
          </a:prstGeom>
        </p:spPr>
      </p:pic>
      <p:sp>
        <p:nvSpPr>
          <p:cNvPr id="9" name="Footer Placeholder 4"/>
          <p:cNvSpPr>
            <a:spLocks noGrp="1"/>
          </p:cNvSpPr>
          <p:nvPr>
            <p:ph type="ftr" sz="quarter" idx="11"/>
          </p:nvPr>
        </p:nvSpPr>
        <p:spPr>
          <a:xfrm rot="5400000">
            <a:off x="-1161972" y="1451193"/>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8" name="TextBox 7"/>
          <p:cNvSpPr txBox="1"/>
          <p:nvPr userDrawn="1"/>
        </p:nvSpPr>
        <p:spPr>
          <a:xfrm rot="5400000">
            <a:off x="117044" y="6376216"/>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63844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0650" y="6354123"/>
            <a:ext cx="2133600" cy="365125"/>
          </a:xfrm>
        </p:spPr>
        <p:txBody>
          <a:bodyPr/>
          <a:lstStyle/>
          <a:p>
            <a:fld id="{038ED764-D2C3-482B-BD74-B8C8DD60DA2E}" type="datetime1">
              <a:rPr lang="en-US" smtClean="0"/>
              <a:t>3/10/2020</a:t>
            </a:fld>
            <a:endParaRPr lang="en-US" dirty="0"/>
          </a:p>
        </p:txBody>
      </p:sp>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pic>
        <p:nvPicPr>
          <p:cNvPr id="9" name="Picture 8"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18888" y="5307876"/>
            <a:ext cx="620543" cy="743080"/>
          </a:xfrm>
          <a:prstGeom prst="rect">
            <a:avLst/>
          </a:prstGeom>
        </p:spPr>
      </p:pic>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10432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236" y="2648601"/>
            <a:ext cx="4198518" cy="874845"/>
          </a:xfrm>
          <a:prstGeom prst="rect">
            <a:avLst/>
          </a:prstGeom>
        </p:spPr>
      </p:pic>
    </p:spTree>
    <p:extLst>
      <p:ext uri="{BB962C8B-B14F-4D97-AF65-F5344CB8AC3E}">
        <p14:creationId xmlns:p14="http://schemas.microsoft.com/office/powerpoint/2010/main" val="60914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49" y="1023679"/>
            <a:ext cx="8509103" cy="926020"/>
          </a:xfrm>
        </p:spPr>
        <p:txBody>
          <a:bodyPr/>
          <a:lstStyle/>
          <a:p>
            <a:r>
              <a:rPr lang="en-US"/>
              <a:t>Click to edit Master title style</a:t>
            </a:r>
          </a:p>
        </p:txBody>
      </p:sp>
      <p:sp>
        <p:nvSpPr>
          <p:cNvPr id="3" name="Content Placeholder 2"/>
          <p:cNvSpPr>
            <a:spLocks noGrp="1"/>
          </p:cNvSpPr>
          <p:nvPr>
            <p:ph idx="1"/>
          </p:nvPr>
        </p:nvSpPr>
        <p:spPr>
          <a:xfrm>
            <a:off x="323850" y="2009775"/>
            <a:ext cx="8509103" cy="42860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676650" y="6375400"/>
            <a:ext cx="2133600" cy="365125"/>
          </a:xfrm>
        </p:spPr>
        <p:txBody>
          <a:bodyPr/>
          <a:lstStyle>
            <a:lvl1pPr algn="ctr">
              <a:defRPr/>
            </a:lvl1pPr>
          </a:lstStyle>
          <a:p>
            <a:fld id="{E82F6622-0203-4F60-852D-9F24FAE9586A}" type="datetime1">
              <a:rPr lang="en-US" smtClean="0"/>
              <a:t>3/10/2020</a:t>
            </a:fld>
            <a:endParaRPr lang="en-US" dirty="0"/>
          </a:p>
        </p:txBody>
      </p:sp>
      <p:sp>
        <p:nvSpPr>
          <p:cNvPr id="5" name="Footer Placeholder 4"/>
          <p:cNvSpPr>
            <a:spLocks noGrp="1"/>
          </p:cNvSpPr>
          <p:nvPr>
            <p:ph type="ftr" sz="quarter" idx="11"/>
          </p:nvPr>
        </p:nvSpPr>
        <p:spPr>
          <a:xfrm>
            <a:off x="24765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229544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62375" y="6334125"/>
            <a:ext cx="2133600" cy="365125"/>
          </a:xfrm>
        </p:spPr>
        <p:txBody>
          <a:bodyPr/>
          <a:lstStyle/>
          <a:p>
            <a:fld id="{0C2BFFDC-EB48-47DD-8EA8-1E82142CF374}" type="datetime1">
              <a:rPr lang="en-US" smtClean="0"/>
              <a:t>3/10/2020</a:t>
            </a:fld>
            <a:endParaRPr lang="en-US" dirty="0"/>
          </a:p>
        </p:txBody>
      </p:sp>
      <p:sp>
        <p:nvSpPr>
          <p:cNvPr id="6"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Tree>
    <p:extLst>
      <p:ext uri="{BB962C8B-B14F-4D97-AF65-F5344CB8AC3E}">
        <p14:creationId xmlns:p14="http://schemas.microsoft.com/office/powerpoint/2010/main" val="38935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9834" y="6349336"/>
            <a:ext cx="2133600" cy="365125"/>
          </a:xfrm>
        </p:spPr>
        <p:txBody>
          <a:bodyPr/>
          <a:lstStyle/>
          <a:p>
            <a:fld id="{81173040-66B3-48E9-A689-36707C511D79}" type="datetime1">
              <a:rPr lang="en-US" smtClean="0"/>
              <a:t>3/10/2020</a:t>
            </a:fld>
            <a:endParaRPr lang="en-US" dirty="0"/>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69796"/>
            <a:ext cx="620543" cy="743080"/>
          </a:xfrm>
          <a:prstGeom prst="rect">
            <a:avLst/>
          </a:prstGeom>
        </p:spPr>
      </p:pic>
      <p:sp>
        <p:nvSpPr>
          <p:cNvPr id="8"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2498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514307" y="6380336"/>
            <a:ext cx="2133600" cy="365125"/>
          </a:xfrm>
        </p:spPr>
        <p:txBody>
          <a:bodyPr/>
          <a:lstStyle/>
          <a:p>
            <a:fld id="{2258B416-3735-490A-BD53-ECB20CA0D4AC}" type="datetime1">
              <a:rPr lang="en-US" smtClean="0"/>
              <a:t>3/10/2020</a:t>
            </a:fld>
            <a:endParaRPr lang="en-US" dirty="0"/>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18117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886200" y="6384925"/>
            <a:ext cx="2133600" cy="365125"/>
          </a:xfrm>
        </p:spPr>
        <p:txBody>
          <a:bodyPr/>
          <a:lstStyle/>
          <a:p>
            <a:fld id="{42E20E1E-455E-4682-A8CC-2E847F1919D9}" type="datetime1">
              <a:rPr lang="en-US" smtClean="0"/>
              <a:t>3/10/2020</a:t>
            </a:fld>
            <a:endParaRPr lang="en-US" dirty="0"/>
          </a:p>
        </p:txBody>
      </p:sp>
      <p:pic>
        <p:nvPicPr>
          <p:cNvPr id="10" name="Picture 9"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11"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13" name="TextBox 12"/>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5045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596185" y="6391749"/>
            <a:ext cx="2133600" cy="365125"/>
          </a:xfrm>
        </p:spPr>
        <p:txBody>
          <a:bodyPr/>
          <a:lstStyle/>
          <a:p>
            <a:fld id="{71F1231D-1544-47B0-867B-557CFF1A7332}" type="datetime1">
              <a:rPr lang="en-US" smtClean="0"/>
              <a:t>3/10/2020</a:t>
            </a:fld>
            <a:endParaRPr lang="en-US" dirty="0"/>
          </a:p>
        </p:txBody>
      </p:sp>
      <p:pic>
        <p:nvPicPr>
          <p:cNvPr id="6" name="Picture 5"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95055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65513" y="6349337"/>
            <a:ext cx="2133600" cy="365125"/>
          </a:xfrm>
        </p:spPr>
        <p:txBody>
          <a:bodyPr/>
          <a:lstStyle/>
          <a:p>
            <a:fld id="{990DA1C7-3471-4721-ACC5-12A0A8527973}" type="datetime1">
              <a:rPr lang="en-US" smtClean="0"/>
              <a:t>3/10/2020</a:t>
            </a:fld>
            <a:endParaRPr lang="en-US" dirty="0"/>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85013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19014" y="6384925"/>
            <a:ext cx="2133600" cy="365125"/>
          </a:xfrm>
        </p:spPr>
        <p:txBody>
          <a:bodyPr/>
          <a:lstStyle/>
          <a:p>
            <a:fld id="{3414C9D5-FABD-4366-985B-B61648743054}" type="datetime1">
              <a:rPr lang="en-US" smtClean="0"/>
              <a:t>3/10/2020</a:t>
            </a:fld>
            <a:endParaRPr lang="en-US" dirty="0"/>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425104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91E42-2650-4198-9EE6-B34F94E9A4C5}" type="datetime1">
              <a:rPr lang="en-US" smtClean="0"/>
              <a:t>3/10/2020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www.fda.gov/seafood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71F5F-C8AF-484B-B19A-A0CBCE8C7764}" type="slidenum">
              <a:rPr lang="en-US" smtClean="0"/>
              <a:t>‹#›</a:t>
            </a:fld>
            <a:endParaRPr lang="en-US" dirty="0"/>
          </a:p>
        </p:txBody>
      </p:sp>
    </p:spTree>
    <p:extLst>
      <p:ext uri="{BB962C8B-B14F-4D97-AF65-F5344CB8AC3E}">
        <p14:creationId xmlns:p14="http://schemas.microsoft.com/office/powerpoint/2010/main" val="1126301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a:bodyPr>
          <a:lstStyle/>
          <a:p>
            <a:r>
              <a:rPr lang="en-US" dirty="0"/>
              <a:t>2017 NSSP Model Ordinance Chapter VI. Shellfish Aquaculture</a:t>
            </a:r>
            <a:endParaRPr lang="en-US" dirty="0">
              <a:solidFill>
                <a:srgbClr val="007CBA"/>
              </a:solidFill>
            </a:endParaRPr>
          </a:p>
        </p:txBody>
      </p:sp>
      <p:sp>
        <p:nvSpPr>
          <p:cNvPr id="10" name="Text Placeholder 9"/>
          <p:cNvSpPr>
            <a:spLocks noGrp="1"/>
          </p:cNvSpPr>
          <p:nvPr>
            <p:ph type="subTitle" idx="1"/>
          </p:nvPr>
        </p:nvSpPr>
        <p:spPr/>
        <p:txBody>
          <a:bodyPr>
            <a:normAutofit/>
          </a:bodyPr>
          <a:lstStyle/>
          <a:p>
            <a:r>
              <a:rPr lang="en-US" dirty="0"/>
              <a:t>Overview of New Requirements</a:t>
            </a:r>
            <a:endParaRPr lang="en-US" dirty="0">
              <a:solidFill>
                <a:srgbClr val="007CBA"/>
              </a:solidFill>
            </a:endParaRPr>
          </a:p>
        </p:txBody>
      </p:sp>
    </p:spTree>
    <p:extLst>
      <p:ext uri="{BB962C8B-B14F-4D97-AF65-F5344CB8AC3E}">
        <p14:creationId xmlns:p14="http://schemas.microsoft.com/office/powerpoint/2010/main" val="3978946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459315-FF91-4BCC-B7BB-E98FDEB023DD}"/>
              </a:ext>
            </a:extLst>
          </p:cNvPr>
          <p:cNvPicPr>
            <a:picLocks noChangeAspect="1"/>
          </p:cNvPicPr>
          <p:nvPr/>
        </p:nvPicPr>
        <p:blipFill rotWithShape="1">
          <a:blip r:embed="rId3"/>
          <a:srcRect l="23737" r="20071" b="-1"/>
          <a:stretch/>
        </p:blipFill>
        <p:spPr>
          <a:xfrm>
            <a:off x="20" y="10"/>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xmlns="" id="{60FD9872-F688-45B1-B14B-781DF485E7D1}"/>
              </a:ext>
            </a:extLst>
          </p:cNvPr>
          <p:cNvPicPr>
            <a:picLocks noChangeAspect="1"/>
          </p:cNvPicPr>
          <p:nvPr/>
        </p:nvPicPr>
        <p:blipFill rotWithShape="1">
          <a:blip r:embed="rId4"/>
          <a:srcRect l="31312" r="29279" b="1"/>
          <a:stretch/>
        </p:blipFill>
        <p:spPr>
          <a:xfrm>
            <a:off x="4342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Footer Placeholder 1">
            <a:extLst>
              <a:ext uri="{FF2B5EF4-FFF2-40B4-BE49-F238E27FC236}">
                <a16:creationId xmlns:a16="http://schemas.microsoft.com/office/drawing/2014/main" xmlns="" id="{827252F2-012B-404B-B8C6-E13F195CBE03}"/>
              </a:ext>
            </a:extLst>
          </p:cNvPr>
          <p:cNvSpPr>
            <a:spLocks noGrp="1"/>
          </p:cNvSpPr>
          <p:nvPr>
            <p:ph type="ftr" sz="quarter" idx="11"/>
          </p:nvPr>
        </p:nvSpPr>
        <p:spPr>
          <a:xfrm>
            <a:off x="3028950" y="6356350"/>
            <a:ext cx="3086100" cy="365125"/>
          </a:xfrm>
        </p:spPr>
        <p:txBody>
          <a:bodyPr>
            <a:normAutofit/>
          </a:bodyPr>
          <a:lstStyle/>
          <a:p>
            <a:pPr algn="r">
              <a:spcAft>
                <a:spcPts val="600"/>
              </a:spcAft>
            </a:pPr>
            <a:r>
              <a:rPr lang="en-US" b="1" dirty="0">
                <a:solidFill>
                  <a:srgbClr val="FFFFFF"/>
                </a:solidFill>
                <a:latin typeface="Helvetica"/>
                <a:cs typeface="Helvetica"/>
              </a:rPr>
              <a:t>www.fda.gov/seafood</a:t>
            </a:r>
          </a:p>
        </p:txBody>
      </p:sp>
    </p:spTree>
    <p:extLst>
      <p:ext uri="{BB962C8B-B14F-4D97-AF65-F5344CB8AC3E}">
        <p14:creationId xmlns:p14="http://schemas.microsoft.com/office/powerpoint/2010/main" val="4264318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A person sitting on a bench next to a body of water&#10;&#10;Description automatically generated">
            <a:extLst>
              <a:ext uri="{FF2B5EF4-FFF2-40B4-BE49-F238E27FC236}">
                <a16:creationId xmlns:a16="http://schemas.microsoft.com/office/drawing/2014/main" xmlns="" id="{B23252F1-0E6A-4151-AEA2-EC6B561656A3}"/>
              </a:ext>
            </a:extLst>
          </p:cNvPr>
          <p:cNvPicPr>
            <a:picLocks noChangeAspect="1"/>
          </p:cNvPicPr>
          <p:nvPr/>
        </p:nvPicPr>
        <p:blipFill rotWithShape="1">
          <a:blip r:embed="rId3"/>
          <a:srcRect t="6948"/>
          <a:stretch/>
        </p:blipFill>
        <p:spPr>
          <a:xfrm>
            <a:off x="20" y="10"/>
            <a:ext cx="5527522" cy="6857990"/>
          </a:xfrm>
          <a:prstGeom prst="rect">
            <a:avLst/>
          </a:prstGeom>
        </p:spPr>
      </p:pic>
      <p:pic>
        <p:nvPicPr>
          <p:cNvPr id="30" name="Picture 29" descr="A picture containing tree, outdoor, fence, building&#10;&#10;Description automatically generated">
            <a:extLst>
              <a:ext uri="{FF2B5EF4-FFF2-40B4-BE49-F238E27FC236}">
                <a16:creationId xmlns:a16="http://schemas.microsoft.com/office/drawing/2014/main" xmlns="" id="{646374AF-8AAF-454C-A1EA-10E895466E06}"/>
              </a:ext>
            </a:extLst>
          </p:cNvPr>
          <p:cNvPicPr>
            <a:picLocks noChangeAspect="1"/>
          </p:cNvPicPr>
          <p:nvPr/>
        </p:nvPicPr>
        <p:blipFill rotWithShape="1">
          <a:blip r:embed="rId4"/>
          <a:srcRect r="28139" b="-3"/>
          <a:stretch/>
        </p:blipFill>
        <p:spPr>
          <a:xfrm rot="5400000">
            <a:off x="5724144" y="-73151"/>
            <a:ext cx="3346704" cy="3493008"/>
          </a:xfrm>
          <a:prstGeom prst="rect">
            <a:avLst/>
          </a:prstGeom>
        </p:spPr>
      </p:pic>
      <p:sp>
        <p:nvSpPr>
          <p:cNvPr id="4" name="Footer Placeholder 3">
            <a:extLst>
              <a:ext uri="{FF2B5EF4-FFF2-40B4-BE49-F238E27FC236}">
                <a16:creationId xmlns:a16="http://schemas.microsoft.com/office/drawing/2014/main" xmlns="" id="{F8B8C816-4293-4C27-9FB5-AE382C561B2A}"/>
              </a:ext>
            </a:extLst>
          </p:cNvPr>
          <p:cNvSpPr>
            <a:spLocks noGrp="1"/>
          </p:cNvSpPr>
          <p:nvPr>
            <p:ph type="ftr" sz="quarter" idx="11"/>
          </p:nvPr>
        </p:nvSpPr>
        <p:spPr>
          <a:xfrm>
            <a:off x="366963" y="6356350"/>
            <a:ext cx="4926930" cy="365125"/>
          </a:xfrm>
        </p:spPr>
        <p:txBody>
          <a:bodyPr>
            <a:normAutofit/>
          </a:bodyPr>
          <a:lstStyle/>
          <a:p>
            <a:pPr algn="l">
              <a:spcAft>
                <a:spcPts val="600"/>
              </a:spcAft>
            </a:pPr>
            <a:r>
              <a:rPr lang="en-US" b="1">
                <a:solidFill>
                  <a:srgbClr val="FFFFFF"/>
                </a:solidFill>
                <a:latin typeface="Helvetica"/>
                <a:cs typeface="Helvetica"/>
              </a:rPr>
              <a:t>www.fda.gov/seafood</a:t>
            </a:r>
          </a:p>
        </p:txBody>
      </p:sp>
      <p:pic>
        <p:nvPicPr>
          <p:cNvPr id="28" name="Picture 27" descr="A picture containing outdoor, sky&#10;&#10;Description automatically generated">
            <a:extLst>
              <a:ext uri="{FF2B5EF4-FFF2-40B4-BE49-F238E27FC236}">
                <a16:creationId xmlns:a16="http://schemas.microsoft.com/office/drawing/2014/main" xmlns="" id="{19C4E84D-4227-48A2-8B61-04E2C0F6D7AF}"/>
              </a:ext>
            </a:extLst>
          </p:cNvPr>
          <p:cNvPicPr>
            <a:picLocks noChangeAspect="1"/>
          </p:cNvPicPr>
          <p:nvPr/>
        </p:nvPicPr>
        <p:blipFill rotWithShape="1">
          <a:blip r:embed="rId5"/>
          <a:srcRect l="2490" r="25649" b="-3"/>
          <a:stretch/>
        </p:blipFill>
        <p:spPr>
          <a:xfrm rot="5400000">
            <a:off x="5724143" y="3438143"/>
            <a:ext cx="3346704" cy="3493010"/>
          </a:xfrm>
          <a:prstGeom prst="rect">
            <a:avLst/>
          </a:prstGeom>
        </p:spPr>
      </p:pic>
      <p:pic>
        <p:nvPicPr>
          <p:cNvPr id="32" name="Graphic 31" descr="Shell">
            <a:extLst>
              <a:ext uri="{FF2B5EF4-FFF2-40B4-BE49-F238E27FC236}">
                <a16:creationId xmlns:a16="http://schemas.microsoft.com/office/drawing/2014/main" xmlns="" id="{CD228351-2D49-4E2A-ACA9-14048365139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55700" y="3057144"/>
            <a:ext cx="1911604" cy="1911604"/>
          </a:xfrm>
          <a:prstGeom prst="rect">
            <a:avLst/>
          </a:prstGeom>
        </p:spPr>
      </p:pic>
    </p:spTree>
    <p:extLst>
      <p:ext uri="{BB962C8B-B14F-4D97-AF65-F5344CB8AC3E}">
        <p14:creationId xmlns:p14="http://schemas.microsoft.com/office/powerpoint/2010/main" val="3438023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E1CF4E37-75E6-453A-AD49-D58B81A913DA}"/>
              </a:ext>
            </a:extLst>
          </p:cNvPr>
          <p:cNvGraphicFramePr>
            <a:graphicFrameLocks noGrp="1"/>
          </p:cNvGraphicFramePr>
          <p:nvPr>
            <p:ph idx="1"/>
            <p:extLst>
              <p:ext uri="{D42A27DB-BD31-4B8C-83A1-F6EECF244321}">
                <p14:modId xmlns:p14="http://schemas.microsoft.com/office/powerpoint/2010/main" val="3092451077"/>
              </p:ext>
            </p:extLst>
          </p:nvPr>
        </p:nvGraphicFramePr>
        <p:xfrm>
          <a:off x="323850" y="1205346"/>
          <a:ext cx="8509103" cy="438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xmlns="" id="{1C9E3EC9-D895-47FA-BEEA-C03ABF59CC35}"/>
              </a:ext>
            </a:extLst>
          </p:cNvPr>
          <p:cNvSpPr>
            <a:spLocks noGrp="1"/>
          </p:cNvSpPr>
          <p:nvPr>
            <p:ph type="ftr" sz="quarter" idx="11"/>
          </p:nvPr>
        </p:nvSpPr>
        <p:spPr>
          <a:xfrm>
            <a:off x="24765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spTree>
    <p:extLst>
      <p:ext uri="{BB962C8B-B14F-4D97-AF65-F5344CB8AC3E}">
        <p14:creationId xmlns:p14="http://schemas.microsoft.com/office/powerpoint/2010/main" val="1705643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A3F979C-400A-4CF6-99C7-FB1EC4B7F728}"/>
              </a:ext>
            </a:extLst>
          </p:cNvPr>
          <p:cNvSpPr>
            <a:spLocks noGrp="1"/>
          </p:cNvSpPr>
          <p:nvPr>
            <p:ph type="title"/>
          </p:nvPr>
        </p:nvSpPr>
        <p:spPr>
          <a:xfrm>
            <a:off x="647271" y="1012004"/>
            <a:ext cx="2562119" cy="4795408"/>
          </a:xfrm>
        </p:spPr>
        <p:txBody>
          <a:bodyPr>
            <a:normAutofit/>
          </a:bodyPr>
          <a:lstStyle/>
          <a:p>
            <a:r>
              <a:rPr lang="en-US" dirty="0">
                <a:solidFill>
                  <a:srgbClr val="FFFFFF"/>
                </a:solidFill>
              </a:rPr>
              <a:t>General</a:t>
            </a:r>
            <a:br>
              <a:rPr lang="en-US" dirty="0">
                <a:solidFill>
                  <a:srgbClr val="FFFFFF"/>
                </a:solidFill>
              </a:rPr>
            </a:br>
            <a:r>
              <a:rPr lang="en-US" dirty="0">
                <a:solidFill>
                  <a:srgbClr val="FFFFFF"/>
                </a:solidFill>
              </a:rPr>
              <a:t/>
            </a:r>
            <a:br>
              <a:rPr lang="en-US" dirty="0">
                <a:solidFill>
                  <a:srgbClr val="FFFFFF"/>
                </a:solidFill>
              </a:rPr>
            </a:br>
            <a:r>
              <a:rPr lang="en-US" sz="3200" dirty="0">
                <a:solidFill>
                  <a:srgbClr val="FFFFFF"/>
                </a:solidFill>
              </a:rPr>
              <a:t>Harvester/</a:t>
            </a:r>
            <a:br>
              <a:rPr lang="en-US" sz="3200" dirty="0">
                <a:solidFill>
                  <a:srgbClr val="FFFFFF"/>
                </a:solidFill>
              </a:rPr>
            </a:br>
            <a:r>
              <a:rPr lang="en-US" sz="3200" dirty="0">
                <a:solidFill>
                  <a:srgbClr val="FFFFFF"/>
                </a:solidFill>
              </a:rPr>
              <a:t>Dealer</a:t>
            </a:r>
            <a:br>
              <a:rPr lang="en-US" sz="3200" dirty="0">
                <a:solidFill>
                  <a:srgbClr val="FFFFFF"/>
                </a:solidFill>
              </a:rPr>
            </a:br>
            <a:r>
              <a:rPr lang="en-US" sz="3200" dirty="0">
                <a:solidFill>
                  <a:srgbClr val="FFFFFF"/>
                </a:solidFill>
              </a:rPr>
              <a:t>Requirements</a:t>
            </a:r>
            <a:r>
              <a:rPr lang="en-US" dirty="0">
                <a:solidFill>
                  <a:srgbClr val="FFFFFF"/>
                </a:solidFill>
              </a:rPr>
              <a:t/>
            </a:r>
            <a:br>
              <a:rPr lang="en-US" dirty="0">
                <a:solidFill>
                  <a:srgbClr val="FFFFFF"/>
                </a:solidFill>
              </a:rPr>
            </a:br>
            <a:endParaRPr lang="en-US" dirty="0">
              <a:solidFill>
                <a:srgbClr val="FFFFFF"/>
              </a:solidFill>
            </a:endParaRPr>
          </a:p>
        </p:txBody>
      </p:sp>
      <p:sp>
        <p:nvSpPr>
          <p:cNvPr id="4" name="Footer Placeholder 3">
            <a:extLst>
              <a:ext uri="{FF2B5EF4-FFF2-40B4-BE49-F238E27FC236}">
                <a16:creationId xmlns:a16="http://schemas.microsoft.com/office/drawing/2014/main" xmlns="" id="{796F3AA2-018C-41CE-A427-152711637EFC}"/>
              </a:ext>
            </a:extLst>
          </p:cNvPr>
          <p:cNvSpPr>
            <a:spLocks noGrp="1"/>
          </p:cNvSpPr>
          <p:nvPr>
            <p:ph type="ftr" sz="quarter" idx="11"/>
          </p:nvPr>
        </p:nvSpPr>
        <p:spPr>
          <a:xfrm>
            <a:off x="562728" y="6356350"/>
            <a:ext cx="3086100" cy="365125"/>
          </a:xfrm>
        </p:spPr>
        <p:txBody>
          <a:bodyPr>
            <a:normAutofit/>
          </a:bodyPr>
          <a:lstStyle/>
          <a:p>
            <a:pPr algn="l">
              <a:spcAft>
                <a:spcPts val="600"/>
              </a:spcAft>
            </a:pPr>
            <a:r>
              <a:rPr lang="en-US" sz="1000" b="1" dirty="0">
                <a:solidFill>
                  <a:prstClr val="black">
                    <a:tint val="75000"/>
                  </a:prstClr>
                </a:solidFill>
                <a:latin typeface="Helvetica"/>
                <a:cs typeface="Helvetica"/>
              </a:rPr>
              <a:t>www.fda.gov/seafood</a:t>
            </a:r>
          </a:p>
        </p:txBody>
      </p:sp>
      <p:graphicFrame>
        <p:nvGraphicFramePr>
          <p:cNvPr id="6" name="Content Placeholder 2">
            <a:extLst>
              <a:ext uri="{FF2B5EF4-FFF2-40B4-BE49-F238E27FC236}">
                <a16:creationId xmlns:a16="http://schemas.microsoft.com/office/drawing/2014/main" xmlns="" id="{F05CD272-58F3-4F9D-8398-A1EC8E1C3551}"/>
              </a:ext>
            </a:extLst>
          </p:cNvPr>
          <p:cNvGraphicFramePr>
            <a:graphicFrameLocks noGrp="1"/>
          </p:cNvGraphicFramePr>
          <p:nvPr>
            <p:ph idx="1"/>
            <p:extLst>
              <p:ext uri="{D42A27DB-BD31-4B8C-83A1-F6EECF244321}">
                <p14:modId xmlns:p14="http://schemas.microsoft.com/office/powerpoint/2010/main" val="269812805"/>
              </p:ext>
            </p:extLst>
          </p:nvPr>
        </p:nvGraphicFramePr>
        <p:xfrm>
          <a:off x="4170784" y="1119672"/>
          <a:ext cx="4610144" cy="5236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496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BD593E4-46E7-463D-A731-D05E8A0707DD}"/>
              </a:ext>
            </a:extLst>
          </p:cNvPr>
          <p:cNvSpPr>
            <a:spLocks noGrp="1"/>
          </p:cNvSpPr>
          <p:nvPr>
            <p:ph type="title"/>
          </p:nvPr>
        </p:nvSpPr>
        <p:spPr>
          <a:xfrm>
            <a:off x="628650" y="963877"/>
            <a:ext cx="2620771" cy="4930246"/>
          </a:xfrm>
        </p:spPr>
        <p:txBody>
          <a:bodyPr>
            <a:normAutofit/>
          </a:bodyPr>
          <a:lstStyle/>
          <a:p>
            <a:pPr>
              <a:lnSpc>
                <a:spcPct val="90000"/>
              </a:lnSpc>
            </a:pPr>
            <a:r>
              <a:rPr lang="en-US" sz="3700" dirty="0">
                <a:solidFill>
                  <a:schemeClr val="accent1"/>
                </a:solidFill>
              </a:rPr>
              <a:t>Seed Production in Water Classified as Prohibited or Unclassified</a:t>
            </a:r>
          </a:p>
        </p:txBody>
      </p:sp>
      <p:cxnSp>
        <p:nvCxnSpPr>
          <p:cNvPr id="11" name="Straight Connector 10">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54EACA6-5C3F-4DA6-9250-1C0516CCB6B3}"/>
              </a:ext>
            </a:extLst>
          </p:cNvPr>
          <p:cNvSpPr>
            <a:spLocks noGrp="1"/>
          </p:cNvSpPr>
          <p:nvPr>
            <p:ph idx="1"/>
          </p:nvPr>
        </p:nvSpPr>
        <p:spPr>
          <a:xfrm>
            <a:off x="3732023" y="963877"/>
            <a:ext cx="4783327" cy="4930246"/>
          </a:xfrm>
        </p:spPr>
        <p:txBody>
          <a:bodyPr anchor="ctr">
            <a:normAutofit/>
          </a:bodyPr>
          <a:lstStyle/>
          <a:p>
            <a:pPr marL="0" indent="0">
              <a:buNone/>
            </a:pPr>
            <a:r>
              <a:rPr lang="en-US" sz="2100" dirty="0"/>
              <a:t>Seed may come from </a:t>
            </a:r>
            <a:r>
              <a:rPr lang="en-US" sz="2100" dirty="0">
                <a:solidFill>
                  <a:srgbClr val="007CBA"/>
                </a:solidFill>
              </a:rPr>
              <a:t>any</a:t>
            </a:r>
            <a:r>
              <a:rPr lang="en-US" sz="2100" dirty="0"/>
              <a:t> growing area …</a:t>
            </a:r>
          </a:p>
          <a:p>
            <a:pPr lvl="1"/>
            <a:r>
              <a:rPr lang="en-US" sz="2100" dirty="0"/>
              <a:t>Seed from waters classified as </a:t>
            </a:r>
            <a:r>
              <a:rPr lang="en-US" sz="2100" dirty="0">
                <a:solidFill>
                  <a:srgbClr val="007CBA"/>
                </a:solidFill>
              </a:rPr>
              <a:t>prohibited or unclassified </a:t>
            </a:r>
            <a:r>
              <a:rPr lang="en-US" sz="2100" dirty="0"/>
              <a:t>is </a:t>
            </a:r>
            <a:r>
              <a:rPr lang="en-US" sz="2100" dirty="0">
                <a:solidFill>
                  <a:srgbClr val="007CBA"/>
                </a:solidFill>
              </a:rPr>
              <a:t>sanctioned</a:t>
            </a:r>
            <a:r>
              <a:rPr lang="en-US" sz="2100" dirty="0"/>
              <a:t> by the Authority; and</a:t>
            </a:r>
          </a:p>
          <a:p>
            <a:pPr lvl="1"/>
            <a:r>
              <a:rPr lang="en-US" sz="2100" dirty="0"/>
              <a:t>Each AQ site that cultivates seed in </a:t>
            </a:r>
            <a:r>
              <a:rPr lang="en-US" sz="2100" dirty="0">
                <a:solidFill>
                  <a:srgbClr val="007CBA"/>
                </a:solidFill>
              </a:rPr>
              <a:t>prohibited or unclassified </a:t>
            </a:r>
            <a:r>
              <a:rPr lang="en-US" sz="2100" dirty="0"/>
              <a:t>waters has an </a:t>
            </a:r>
            <a:r>
              <a:rPr lang="en-US" sz="2100" dirty="0">
                <a:solidFill>
                  <a:srgbClr val="007CBA"/>
                </a:solidFill>
              </a:rPr>
              <a:t>written operational plan </a:t>
            </a:r>
            <a:r>
              <a:rPr lang="en-US" sz="2100" dirty="0"/>
              <a:t>approved by the Authority </a:t>
            </a:r>
            <a:r>
              <a:rPr lang="en-US" sz="2100" dirty="0">
                <a:solidFill>
                  <a:srgbClr val="007CBA"/>
                </a:solidFill>
              </a:rPr>
              <a:t>prior</a:t>
            </a:r>
            <a:r>
              <a:rPr lang="en-US" sz="2100" dirty="0"/>
              <a:t> to it implementation.</a:t>
            </a:r>
          </a:p>
        </p:txBody>
      </p:sp>
      <p:sp>
        <p:nvSpPr>
          <p:cNvPr id="4" name="Footer Placeholder 3">
            <a:extLst>
              <a:ext uri="{FF2B5EF4-FFF2-40B4-BE49-F238E27FC236}">
                <a16:creationId xmlns:a16="http://schemas.microsoft.com/office/drawing/2014/main" xmlns="" id="{4C8DDEF8-7125-410D-B636-124DE7ACB2CA}"/>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302752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886BD10-5976-4C50-B0E6-E30FC4653ECF}"/>
              </a:ext>
            </a:extLst>
          </p:cNvPr>
          <p:cNvSpPr>
            <a:spLocks noGrp="1"/>
          </p:cNvSpPr>
          <p:nvPr>
            <p:ph type="title"/>
          </p:nvPr>
        </p:nvSpPr>
        <p:spPr>
          <a:xfrm>
            <a:off x="628650" y="963877"/>
            <a:ext cx="2620771" cy="4930246"/>
          </a:xfrm>
        </p:spPr>
        <p:txBody>
          <a:bodyPr>
            <a:normAutofit/>
          </a:bodyPr>
          <a:lstStyle/>
          <a:p>
            <a:r>
              <a:rPr lang="en-US" sz="3700" dirty="0">
                <a:solidFill>
                  <a:schemeClr val="accent1"/>
                </a:solidFill>
              </a:rPr>
              <a:t>Aquaculture that Attracts Birds or Mammals</a:t>
            </a:r>
          </a:p>
        </p:txBody>
      </p:sp>
      <p:cxnSp>
        <p:nvCxnSpPr>
          <p:cNvPr id="11" name="Straight Connector 10">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74F9A41-4778-43B0-BD55-CC7BA7041E1A}"/>
              </a:ext>
            </a:extLst>
          </p:cNvPr>
          <p:cNvSpPr>
            <a:spLocks noGrp="1"/>
          </p:cNvSpPr>
          <p:nvPr>
            <p:ph idx="1"/>
          </p:nvPr>
        </p:nvSpPr>
        <p:spPr>
          <a:xfrm>
            <a:off x="3732023" y="963877"/>
            <a:ext cx="4783327" cy="4930246"/>
          </a:xfrm>
        </p:spPr>
        <p:txBody>
          <a:bodyPr anchor="ctr">
            <a:normAutofit/>
          </a:bodyPr>
          <a:lstStyle/>
          <a:p>
            <a:pPr marL="0" indent="0">
              <a:buNone/>
            </a:pPr>
            <a:r>
              <a:rPr lang="en-US" sz="2800" dirty="0"/>
              <a:t>Each AQ site that the </a:t>
            </a:r>
            <a:r>
              <a:rPr lang="en-US" sz="2800" dirty="0">
                <a:solidFill>
                  <a:srgbClr val="007CBA"/>
                </a:solidFill>
              </a:rPr>
              <a:t>Authority determines </a:t>
            </a:r>
            <a:r>
              <a:rPr lang="en-US" sz="2800" dirty="0"/>
              <a:t>may attract sufficient birds or mammals that their waste presents a human health risk shall have a written </a:t>
            </a:r>
            <a:r>
              <a:rPr lang="en-US" sz="2800" dirty="0">
                <a:solidFill>
                  <a:srgbClr val="007CBA"/>
                </a:solidFill>
              </a:rPr>
              <a:t>operational plan </a:t>
            </a:r>
            <a:r>
              <a:rPr lang="en-US" sz="2800" dirty="0"/>
              <a:t>approved prior to is implementation.</a:t>
            </a:r>
          </a:p>
        </p:txBody>
      </p:sp>
      <p:sp>
        <p:nvSpPr>
          <p:cNvPr id="4" name="Footer Placeholder 3">
            <a:extLst>
              <a:ext uri="{FF2B5EF4-FFF2-40B4-BE49-F238E27FC236}">
                <a16:creationId xmlns:a16="http://schemas.microsoft.com/office/drawing/2014/main" xmlns="" id="{196BED6B-DA4E-4825-AB6A-229D87CD9E5A}"/>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1644588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C409CB0-C07B-47D0-99CA-20DF7DBAA380}"/>
              </a:ext>
            </a:extLst>
          </p:cNvPr>
          <p:cNvSpPr>
            <a:spLocks noGrp="1"/>
          </p:cNvSpPr>
          <p:nvPr>
            <p:ph type="title"/>
          </p:nvPr>
        </p:nvSpPr>
        <p:spPr>
          <a:xfrm>
            <a:off x="628650" y="963877"/>
            <a:ext cx="2620771" cy="4930246"/>
          </a:xfrm>
        </p:spPr>
        <p:txBody>
          <a:bodyPr>
            <a:normAutofit/>
          </a:bodyPr>
          <a:lstStyle/>
          <a:p>
            <a:pPr algn="r"/>
            <a:r>
              <a:rPr lang="en-US" sz="3700" dirty="0">
                <a:solidFill>
                  <a:schemeClr val="accent1"/>
                </a:solidFill>
              </a:rPr>
              <a:t>Land Based Aquaculture</a:t>
            </a:r>
          </a:p>
        </p:txBody>
      </p:sp>
      <p:cxnSp>
        <p:nvCxnSpPr>
          <p:cNvPr id="11" name="Straight Connector 10">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08B7588-B8CD-4599-8E4F-568C70FE597D}"/>
              </a:ext>
            </a:extLst>
          </p:cNvPr>
          <p:cNvSpPr>
            <a:spLocks noGrp="1"/>
          </p:cNvSpPr>
          <p:nvPr>
            <p:ph idx="1"/>
          </p:nvPr>
        </p:nvSpPr>
        <p:spPr>
          <a:xfrm>
            <a:off x="3732023" y="963877"/>
            <a:ext cx="4783327" cy="4930246"/>
          </a:xfrm>
        </p:spPr>
        <p:txBody>
          <a:bodyPr anchor="ctr">
            <a:normAutofit/>
          </a:bodyPr>
          <a:lstStyle/>
          <a:p>
            <a:pPr marL="0" indent="0">
              <a:buNone/>
            </a:pPr>
            <a:r>
              <a:rPr lang="en-US" sz="1900" dirty="0"/>
              <a:t>Each land based AQ site must have a written operational plan </a:t>
            </a:r>
            <a:r>
              <a:rPr lang="en-US" sz="1900" dirty="0">
                <a:solidFill>
                  <a:srgbClr val="007CBA"/>
                </a:solidFill>
              </a:rPr>
              <a:t>approved</a:t>
            </a:r>
            <a:r>
              <a:rPr lang="en-US" sz="1900" dirty="0"/>
              <a:t> by the Authority </a:t>
            </a:r>
            <a:r>
              <a:rPr lang="en-US" sz="1900" dirty="0">
                <a:solidFill>
                  <a:srgbClr val="007CBA"/>
                </a:solidFill>
              </a:rPr>
              <a:t>prior</a:t>
            </a:r>
            <a:r>
              <a:rPr lang="en-US" sz="1900" dirty="0"/>
              <a:t> to it implementation.</a:t>
            </a:r>
          </a:p>
          <a:p>
            <a:pPr lvl="1"/>
            <a:r>
              <a:rPr lang="en-US" sz="1900" dirty="0"/>
              <a:t>Operational plan</a:t>
            </a:r>
          </a:p>
          <a:p>
            <a:pPr lvl="1"/>
            <a:r>
              <a:rPr lang="en-US" sz="1900" dirty="0"/>
              <a:t>Maintain construction and site plans</a:t>
            </a:r>
          </a:p>
          <a:p>
            <a:pPr lvl="1"/>
            <a:r>
              <a:rPr lang="en-US" sz="1900" dirty="0"/>
              <a:t>Aquaculture permits</a:t>
            </a:r>
          </a:p>
          <a:p>
            <a:pPr lvl="1"/>
            <a:r>
              <a:rPr lang="en-US" sz="1900" dirty="0">
                <a:solidFill>
                  <a:srgbClr val="007CBA"/>
                </a:solidFill>
              </a:rPr>
              <a:t>Water systems. </a:t>
            </a:r>
            <a:r>
              <a:rPr lang="en-US" sz="1900" dirty="0"/>
              <a:t>Flow through systems using approved or conditionally approved water from a growing area may be sold to direct market.</a:t>
            </a:r>
          </a:p>
          <a:p>
            <a:pPr lvl="1"/>
            <a:r>
              <a:rPr lang="en-US" sz="1900" dirty="0">
                <a:solidFill>
                  <a:srgbClr val="007CBA"/>
                </a:solidFill>
              </a:rPr>
              <a:t>Water quality </a:t>
            </a:r>
            <a:r>
              <a:rPr lang="en-US" sz="1900" dirty="0"/>
              <a:t>in closed or recirculating systems must meet the requirements of Chapt VII. .04 C. (3) or shellstock shall be relayed or depurated.</a:t>
            </a:r>
          </a:p>
          <a:p>
            <a:endParaRPr lang="en-US" sz="1900" dirty="0"/>
          </a:p>
        </p:txBody>
      </p:sp>
      <p:sp>
        <p:nvSpPr>
          <p:cNvPr id="4" name="Footer Placeholder 3">
            <a:extLst>
              <a:ext uri="{FF2B5EF4-FFF2-40B4-BE49-F238E27FC236}">
                <a16:creationId xmlns:a16="http://schemas.microsoft.com/office/drawing/2014/main" xmlns="" id="{6B4ED3E9-1912-42E8-B2C8-C9417F3286F2}"/>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347137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2847160-E8AD-4DD9-89B9-50DCA2241117}"/>
              </a:ext>
            </a:extLst>
          </p:cNvPr>
          <p:cNvSpPr>
            <a:spLocks noGrp="1"/>
          </p:cNvSpPr>
          <p:nvPr>
            <p:ph type="title"/>
          </p:nvPr>
        </p:nvSpPr>
        <p:spPr>
          <a:xfrm>
            <a:off x="628650" y="963877"/>
            <a:ext cx="2620771" cy="4930246"/>
          </a:xfrm>
        </p:spPr>
        <p:txBody>
          <a:bodyPr>
            <a:normAutofit/>
          </a:bodyPr>
          <a:lstStyle/>
          <a:p>
            <a:r>
              <a:rPr lang="en-US" sz="3700" dirty="0">
                <a:solidFill>
                  <a:schemeClr val="accent1"/>
                </a:solidFill>
              </a:rPr>
              <a:t>Operational Plans</a:t>
            </a:r>
          </a:p>
        </p:txBody>
      </p:sp>
      <p:cxnSp>
        <p:nvCxnSpPr>
          <p:cNvPr id="11" name="Straight Connector 10">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70B1951-527B-4D1F-8495-C8BB3F01775C}"/>
              </a:ext>
            </a:extLst>
          </p:cNvPr>
          <p:cNvSpPr>
            <a:spLocks noGrp="1"/>
          </p:cNvSpPr>
          <p:nvPr>
            <p:ph idx="1"/>
          </p:nvPr>
        </p:nvSpPr>
        <p:spPr>
          <a:xfrm>
            <a:off x="3732023" y="963877"/>
            <a:ext cx="4783327" cy="4930246"/>
          </a:xfrm>
        </p:spPr>
        <p:txBody>
          <a:bodyPr anchor="ctr">
            <a:normAutofit/>
          </a:bodyPr>
          <a:lstStyle/>
          <a:p>
            <a:pPr marL="0" indent="0">
              <a:buNone/>
            </a:pPr>
            <a:r>
              <a:rPr lang="en-US" sz="2100" dirty="0"/>
              <a:t>Description of the design and activities of    	the site or facility.</a:t>
            </a:r>
          </a:p>
          <a:p>
            <a:pPr marL="0" indent="0">
              <a:buNone/>
            </a:pPr>
            <a:r>
              <a:rPr lang="en-US" sz="2100" dirty="0"/>
              <a:t>Specific site and boundaries.</a:t>
            </a:r>
          </a:p>
          <a:p>
            <a:pPr marL="0" indent="0">
              <a:buNone/>
            </a:pPr>
            <a:r>
              <a:rPr lang="en-US" sz="2100" dirty="0"/>
              <a:t>Types and locations of any structures, 	including rafts, pens, cages, nets …</a:t>
            </a:r>
          </a:p>
          <a:p>
            <a:pPr marL="0" indent="0">
              <a:buNone/>
            </a:pPr>
            <a:r>
              <a:rPr lang="en-US" sz="2100" dirty="0"/>
              <a:t>Species of shellfish to be cultured and 	harvested.</a:t>
            </a:r>
          </a:p>
          <a:p>
            <a:pPr marL="0" indent="0">
              <a:buNone/>
            </a:pPr>
            <a:r>
              <a:rPr lang="en-US" sz="2100" dirty="0"/>
              <a:t>Procedures to ensure no poisonous or 	deleterious substances are 	introduced.</a:t>
            </a:r>
          </a:p>
          <a:p>
            <a:pPr marL="0" indent="0">
              <a:buNone/>
            </a:pPr>
            <a:r>
              <a:rPr lang="en-US" sz="2100" dirty="0">
                <a:solidFill>
                  <a:srgbClr val="007CBA"/>
                </a:solidFill>
              </a:rPr>
              <a:t>Each AQ activity may have additional 	specific requirements.</a:t>
            </a:r>
          </a:p>
        </p:txBody>
      </p:sp>
      <p:sp>
        <p:nvSpPr>
          <p:cNvPr id="4" name="Footer Placeholder 3">
            <a:extLst>
              <a:ext uri="{FF2B5EF4-FFF2-40B4-BE49-F238E27FC236}">
                <a16:creationId xmlns:a16="http://schemas.microsoft.com/office/drawing/2014/main" xmlns="" id="{C2EE6D01-E25F-4225-BABE-F46BF0DB2B97}"/>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1738263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55A0585-7B17-449D-A428-A4FDD1F47955}"/>
              </a:ext>
            </a:extLst>
          </p:cNvPr>
          <p:cNvSpPr>
            <a:spLocks noGrp="1"/>
          </p:cNvSpPr>
          <p:nvPr>
            <p:ph type="title"/>
          </p:nvPr>
        </p:nvSpPr>
        <p:spPr>
          <a:xfrm>
            <a:off x="628650" y="963877"/>
            <a:ext cx="2620771" cy="4930246"/>
          </a:xfrm>
        </p:spPr>
        <p:txBody>
          <a:bodyPr>
            <a:normAutofit/>
          </a:bodyPr>
          <a:lstStyle/>
          <a:p>
            <a:pPr algn="r"/>
            <a:r>
              <a:rPr lang="en-US" sz="3700" dirty="0">
                <a:solidFill>
                  <a:schemeClr val="accent1"/>
                </a:solidFill>
              </a:rPr>
              <a:t>Polyculture Systems and Aquaculture in Federal Waters</a:t>
            </a:r>
          </a:p>
        </p:txBody>
      </p:sp>
      <p:cxnSp>
        <p:nvCxnSpPr>
          <p:cNvPr id="11" name="Straight Connector 10">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8179632-4E36-48D9-B51B-B33A856E1DDD}"/>
              </a:ext>
            </a:extLst>
          </p:cNvPr>
          <p:cNvSpPr>
            <a:spLocks noGrp="1"/>
          </p:cNvSpPr>
          <p:nvPr>
            <p:ph idx="1"/>
          </p:nvPr>
        </p:nvSpPr>
        <p:spPr>
          <a:xfrm>
            <a:off x="3732023" y="963877"/>
            <a:ext cx="4783327" cy="4930246"/>
          </a:xfrm>
        </p:spPr>
        <p:txBody>
          <a:bodyPr anchor="ctr">
            <a:normAutofit/>
          </a:bodyPr>
          <a:lstStyle/>
          <a:p>
            <a:pPr marL="0" indent="0">
              <a:buNone/>
            </a:pPr>
            <a:r>
              <a:rPr lang="en-US" sz="2100" dirty="0"/>
              <a:t>No change to the Polyculture section.</a:t>
            </a:r>
          </a:p>
          <a:p>
            <a:pPr marL="0" indent="0">
              <a:buNone/>
            </a:pPr>
            <a:endParaRPr lang="en-US" sz="2100" dirty="0"/>
          </a:p>
          <a:p>
            <a:pPr marL="0" indent="0">
              <a:buNone/>
            </a:pPr>
            <a:r>
              <a:rPr lang="en-US" sz="2100" dirty="0"/>
              <a:t>Requirements for harvesters in Aquaculture in Federal Waters was added with similar requirements as other state water AQ sites.</a:t>
            </a:r>
          </a:p>
        </p:txBody>
      </p:sp>
      <p:sp>
        <p:nvSpPr>
          <p:cNvPr id="4" name="Footer Placeholder 3">
            <a:extLst>
              <a:ext uri="{FF2B5EF4-FFF2-40B4-BE49-F238E27FC236}">
                <a16:creationId xmlns:a16="http://schemas.microsoft.com/office/drawing/2014/main" xmlns="" id="{DA301E72-9EC1-48E0-B1C1-294E14195BCB}"/>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1204541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47160-E8AD-4DD9-89B9-50DCA2241117}"/>
              </a:ext>
            </a:extLst>
          </p:cNvPr>
          <p:cNvSpPr>
            <a:spLocks noGrp="1"/>
          </p:cNvSpPr>
          <p:nvPr>
            <p:ph type="title"/>
          </p:nvPr>
        </p:nvSpPr>
        <p:spPr>
          <a:xfrm>
            <a:off x="628650" y="963877"/>
            <a:ext cx="2620771" cy="4930246"/>
          </a:xfrm>
        </p:spPr>
        <p:txBody>
          <a:bodyPr>
            <a:normAutofit/>
          </a:bodyPr>
          <a:lstStyle/>
          <a:p>
            <a:r>
              <a:rPr lang="en-US" sz="3700" dirty="0">
                <a:solidFill>
                  <a:schemeClr val="accent1"/>
                </a:solidFill>
              </a:rPr>
              <a:t>FDA Evaluation of State Program</a:t>
            </a:r>
          </a:p>
        </p:txBody>
      </p:sp>
      <p:sp>
        <p:nvSpPr>
          <p:cNvPr id="3" name="Content Placeholder 2">
            <a:extLst>
              <a:ext uri="{FF2B5EF4-FFF2-40B4-BE49-F238E27FC236}">
                <a16:creationId xmlns:a16="http://schemas.microsoft.com/office/drawing/2014/main" xmlns="" id="{C70B1951-527B-4D1F-8495-C8BB3F01775C}"/>
              </a:ext>
            </a:extLst>
          </p:cNvPr>
          <p:cNvSpPr>
            <a:spLocks noGrp="1"/>
          </p:cNvSpPr>
          <p:nvPr>
            <p:ph idx="1"/>
          </p:nvPr>
        </p:nvSpPr>
        <p:spPr>
          <a:xfrm>
            <a:off x="3732023" y="1285795"/>
            <a:ext cx="4783327" cy="4930246"/>
          </a:xfrm>
        </p:spPr>
        <p:txBody>
          <a:bodyPr anchor="ctr">
            <a:normAutofit lnSpcReduction="10000"/>
          </a:bodyPr>
          <a:lstStyle/>
          <a:p>
            <a:pPr lvl="1"/>
            <a:r>
              <a:rPr lang="en-US" dirty="0"/>
              <a:t>State AQ </a:t>
            </a:r>
            <a:r>
              <a:rPr lang="en-US" dirty="0">
                <a:solidFill>
                  <a:srgbClr val="007CBA"/>
                </a:solidFill>
              </a:rPr>
              <a:t>regulations</a:t>
            </a:r>
            <a:r>
              <a:rPr lang="en-US" dirty="0"/>
              <a:t> pertaining to AQ and seed production.</a:t>
            </a:r>
          </a:p>
          <a:p>
            <a:pPr lvl="1"/>
            <a:r>
              <a:rPr lang="en-US" dirty="0">
                <a:solidFill>
                  <a:srgbClr val="007CBA"/>
                </a:solidFill>
              </a:rPr>
              <a:t>Operational plans </a:t>
            </a:r>
            <a:r>
              <a:rPr lang="en-US" dirty="0"/>
              <a:t>for seed production in prohibited waters, AQ structures that may attract birds or mammals, land based AQ.</a:t>
            </a:r>
          </a:p>
          <a:p>
            <a:pPr lvl="1"/>
            <a:r>
              <a:rPr lang="en-US" dirty="0">
                <a:solidFill>
                  <a:srgbClr val="007CBA"/>
                </a:solidFill>
              </a:rPr>
              <a:t>Permits and records </a:t>
            </a:r>
            <a:r>
              <a:rPr lang="en-US" dirty="0"/>
              <a:t>to ensure that  operational plans are being implemented. </a:t>
            </a:r>
          </a:p>
          <a:p>
            <a:pPr marL="0" indent="0">
              <a:buNone/>
            </a:pPr>
            <a:endParaRPr lang="en-US" sz="2100" dirty="0">
              <a:solidFill>
                <a:srgbClr val="007CBA"/>
              </a:solidFill>
            </a:endParaRPr>
          </a:p>
        </p:txBody>
      </p:sp>
      <p:sp>
        <p:nvSpPr>
          <p:cNvPr id="4" name="Footer Placeholder 3">
            <a:extLst>
              <a:ext uri="{FF2B5EF4-FFF2-40B4-BE49-F238E27FC236}">
                <a16:creationId xmlns:a16="http://schemas.microsoft.com/office/drawing/2014/main" xmlns="" id="{C2EE6D01-E25F-4225-BABE-F46BF0DB2B97}"/>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47321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C136A48-8FF0-44C5-9CAF-D9F1AD1B3139}"/>
              </a:ext>
            </a:extLst>
          </p:cNvPr>
          <p:cNvSpPr>
            <a:spLocks noGrp="1"/>
          </p:cNvSpPr>
          <p:nvPr>
            <p:ph type="title"/>
          </p:nvPr>
        </p:nvSpPr>
        <p:spPr>
          <a:xfrm>
            <a:off x="647271" y="1012004"/>
            <a:ext cx="2562119" cy="4795408"/>
          </a:xfrm>
        </p:spPr>
        <p:txBody>
          <a:bodyPr>
            <a:normAutofit/>
          </a:bodyPr>
          <a:lstStyle/>
          <a:p>
            <a:pPr>
              <a:lnSpc>
                <a:spcPct val="90000"/>
              </a:lnSpc>
            </a:pPr>
            <a:r>
              <a:rPr lang="en-US" sz="3200" dirty="0">
                <a:solidFill>
                  <a:srgbClr val="FFFFFF"/>
                </a:solidFill>
              </a:rPr>
              <a:t>Definition</a:t>
            </a:r>
            <a:br>
              <a:rPr lang="en-US" sz="3200" dirty="0">
                <a:solidFill>
                  <a:srgbClr val="FFFFFF"/>
                </a:solidFill>
              </a:rPr>
            </a:br>
            <a:r>
              <a:rPr lang="en-US" sz="3200" dirty="0">
                <a:solidFill>
                  <a:srgbClr val="FFFFFF"/>
                </a:solidFill>
              </a:rPr>
              <a:t/>
            </a:r>
            <a:br>
              <a:rPr lang="en-US" sz="3200" dirty="0">
                <a:solidFill>
                  <a:srgbClr val="FFFFFF"/>
                </a:solidFill>
              </a:rPr>
            </a:br>
            <a:r>
              <a:rPr lang="en-US" sz="3200" dirty="0">
                <a:solidFill>
                  <a:srgbClr val="FFFFFF"/>
                </a:solidFill>
              </a:rPr>
              <a:t> Aquaculture Chapter</a:t>
            </a:r>
            <a:br>
              <a:rPr lang="en-US" sz="3200" dirty="0">
                <a:solidFill>
                  <a:srgbClr val="FFFFFF"/>
                </a:solidFill>
              </a:rPr>
            </a:br>
            <a:r>
              <a:rPr lang="en-US" sz="3200" dirty="0">
                <a:solidFill>
                  <a:srgbClr val="FFFFFF"/>
                </a:solidFill>
              </a:rPr>
              <a:t>Requirements for the</a:t>
            </a:r>
            <a:br>
              <a:rPr lang="en-US" sz="3200" dirty="0">
                <a:solidFill>
                  <a:srgbClr val="FFFFFF"/>
                </a:solidFill>
              </a:rPr>
            </a:br>
            <a:r>
              <a:rPr lang="en-US" sz="3200" dirty="0">
                <a:solidFill>
                  <a:srgbClr val="FFFFFF"/>
                </a:solidFill>
              </a:rPr>
              <a:t>Authority</a:t>
            </a:r>
            <a:br>
              <a:rPr lang="en-US" sz="3200" dirty="0">
                <a:solidFill>
                  <a:srgbClr val="FFFFFF"/>
                </a:solidFill>
              </a:rPr>
            </a:br>
            <a:r>
              <a:rPr lang="en-US" sz="1100" dirty="0">
                <a:solidFill>
                  <a:srgbClr val="FFFFFF"/>
                </a:solidFill>
              </a:rPr>
              <a:t>________________________________</a:t>
            </a:r>
          </a:p>
        </p:txBody>
      </p:sp>
      <p:graphicFrame>
        <p:nvGraphicFramePr>
          <p:cNvPr id="6" name="Content Placeholder 2">
            <a:extLst>
              <a:ext uri="{FF2B5EF4-FFF2-40B4-BE49-F238E27FC236}">
                <a16:creationId xmlns:a16="http://schemas.microsoft.com/office/drawing/2014/main" xmlns="" id="{FA52B87A-A17F-452F-93EB-767D5DEF3C6F}"/>
              </a:ext>
            </a:extLst>
          </p:cNvPr>
          <p:cNvGraphicFramePr>
            <a:graphicFrameLocks noGrp="1"/>
          </p:cNvGraphicFramePr>
          <p:nvPr>
            <p:ph idx="1"/>
            <p:extLst>
              <p:ext uri="{D42A27DB-BD31-4B8C-83A1-F6EECF244321}">
                <p14:modId xmlns:p14="http://schemas.microsoft.com/office/powerpoint/2010/main" val="1999644380"/>
              </p:ext>
            </p:extLst>
          </p:nvPr>
        </p:nvGraphicFramePr>
        <p:xfrm>
          <a:off x="3895725" y="1315616"/>
          <a:ext cx="4885203" cy="5040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xmlns="" id="{84AE45B6-F9E1-4864-A017-3244350080C6}"/>
              </a:ext>
            </a:extLst>
          </p:cNvPr>
          <p:cNvSpPr>
            <a:spLocks noGrp="1"/>
          </p:cNvSpPr>
          <p:nvPr>
            <p:ph type="ftr" sz="quarter" idx="11"/>
          </p:nvPr>
        </p:nvSpPr>
        <p:spPr/>
        <p:txBody>
          <a:bodyPr/>
          <a:lstStyle/>
          <a:p>
            <a:pPr algn="l"/>
            <a:r>
              <a:rPr lang="en-US" b="1" dirty="0">
                <a:solidFill>
                  <a:schemeClr val="tx2">
                    <a:lumMod val="60000"/>
                    <a:lumOff val="40000"/>
                  </a:schemeClr>
                </a:solidFill>
                <a:latin typeface="Helvetica"/>
                <a:cs typeface="Helvetica"/>
              </a:rPr>
              <a:t>www.fda.gov/seafood</a:t>
            </a:r>
          </a:p>
        </p:txBody>
      </p:sp>
    </p:spTree>
    <p:extLst>
      <p:ext uri="{BB962C8B-B14F-4D97-AF65-F5344CB8AC3E}">
        <p14:creationId xmlns:p14="http://schemas.microsoft.com/office/powerpoint/2010/main" val="1518814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47160-E8AD-4DD9-89B9-50DCA2241117}"/>
              </a:ext>
            </a:extLst>
          </p:cNvPr>
          <p:cNvSpPr>
            <a:spLocks noGrp="1"/>
          </p:cNvSpPr>
          <p:nvPr>
            <p:ph type="title"/>
          </p:nvPr>
        </p:nvSpPr>
        <p:spPr>
          <a:xfrm>
            <a:off x="628650" y="963877"/>
            <a:ext cx="2620771" cy="4930246"/>
          </a:xfrm>
        </p:spPr>
        <p:txBody>
          <a:bodyPr>
            <a:normAutofit/>
          </a:bodyPr>
          <a:lstStyle/>
          <a:p>
            <a:r>
              <a:rPr lang="en-US" sz="3700" dirty="0">
                <a:solidFill>
                  <a:schemeClr val="accent1"/>
                </a:solidFill>
              </a:rPr>
              <a:t>Records</a:t>
            </a:r>
          </a:p>
        </p:txBody>
      </p:sp>
      <p:sp>
        <p:nvSpPr>
          <p:cNvPr id="3" name="Content Placeholder 2">
            <a:extLst>
              <a:ext uri="{FF2B5EF4-FFF2-40B4-BE49-F238E27FC236}">
                <a16:creationId xmlns:a16="http://schemas.microsoft.com/office/drawing/2014/main" xmlns="" id="{C70B1951-527B-4D1F-8495-C8BB3F01775C}"/>
              </a:ext>
            </a:extLst>
          </p:cNvPr>
          <p:cNvSpPr>
            <a:spLocks noGrp="1"/>
          </p:cNvSpPr>
          <p:nvPr>
            <p:ph idx="1"/>
          </p:nvPr>
        </p:nvSpPr>
        <p:spPr>
          <a:xfrm>
            <a:off x="3732023" y="963877"/>
            <a:ext cx="4783327" cy="4930246"/>
          </a:xfrm>
        </p:spPr>
        <p:txBody>
          <a:bodyPr anchor="ctr">
            <a:normAutofit fontScale="92500" lnSpcReduction="10000"/>
          </a:bodyPr>
          <a:lstStyle/>
          <a:p>
            <a:r>
              <a:rPr lang="en-US" dirty="0"/>
              <a:t>Operational Plans</a:t>
            </a:r>
          </a:p>
          <a:p>
            <a:r>
              <a:rPr lang="en-US" dirty="0"/>
              <a:t>Inspection Reports</a:t>
            </a:r>
          </a:p>
          <a:p>
            <a:r>
              <a:rPr lang="en-US" dirty="0"/>
              <a:t>Lease Activity Reports</a:t>
            </a:r>
          </a:p>
          <a:p>
            <a:r>
              <a:rPr lang="en-US" dirty="0"/>
              <a:t>Harvest Activity Reports</a:t>
            </a:r>
          </a:p>
          <a:p>
            <a:r>
              <a:rPr lang="en-US" dirty="0"/>
              <a:t>Re-submergence Records</a:t>
            </a:r>
          </a:p>
          <a:p>
            <a:r>
              <a:rPr lang="en-US" dirty="0"/>
              <a:t>Bacteriological Water Quality Data</a:t>
            </a:r>
          </a:p>
          <a:p>
            <a:r>
              <a:rPr lang="en-US" dirty="0"/>
              <a:t>Shellfish Bacteriological Quality Data</a:t>
            </a:r>
          </a:p>
          <a:p>
            <a:r>
              <a:rPr lang="en-US" dirty="0"/>
              <a:t>Seed Records</a:t>
            </a:r>
          </a:p>
          <a:p>
            <a:pPr marL="0" indent="0">
              <a:buNone/>
            </a:pPr>
            <a:endParaRPr lang="en-US" sz="2100" dirty="0">
              <a:solidFill>
                <a:srgbClr val="007CBA"/>
              </a:solidFill>
            </a:endParaRPr>
          </a:p>
        </p:txBody>
      </p:sp>
      <p:sp>
        <p:nvSpPr>
          <p:cNvPr id="4" name="Footer Placeholder 3">
            <a:extLst>
              <a:ext uri="{FF2B5EF4-FFF2-40B4-BE49-F238E27FC236}">
                <a16:creationId xmlns:a16="http://schemas.microsoft.com/office/drawing/2014/main" xmlns="" id="{C2EE6D01-E25F-4225-BABE-F46BF0DB2B97}"/>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165421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D1007-138D-4067-B6B0-D8279487964F}"/>
              </a:ext>
            </a:extLst>
          </p:cNvPr>
          <p:cNvSpPr>
            <a:spLocks noGrp="1"/>
          </p:cNvSpPr>
          <p:nvPr>
            <p:ph type="ctrTitle"/>
          </p:nvPr>
        </p:nvSpPr>
        <p:spPr>
          <a:xfrm>
            <a:off x="0" y="321732"/>
            <a:ext cx="9144000" cy="4240743"/>
          </a:xfrm>
        </p:spPr>
        <p:txBody>
          <a:bodyPr>
            <a:normAutofit/>
          </a:bodyPr>
          <a:lstStyle/>
          <a:p>
            <a:r>
              <a:rPr lang="en-US" sz="5700" dirty="0"/>
              <a:t>Questions?</a:t>
            </a:r>
          </a:p>
        </p:txBody>
      </p:sp>
      <p:sp>
        <p:nvSpPr>
          <p:cNvPr id="3" name="Subtitle 2">
            <a:extLst>
              <a:ext uri="{FF2B5EF4-FFF2-40B4-BE49-F238E27FC236}">
                <a16:creationId xmlns:a16="http://schemas.microsoft.com/office/drawing/2014/main" xmlns="" id="{996E6178-069C-42AB-B04D-D933B765E019}"/>
              </a:ext>
            </a:extLst>
          </p:cNvPr>
          <p:cNvSpPr>
            <a:spLocks noGrp="1"/>
          </p:cNvSpPr>
          <p:nvPr>
            <p:ph type="subTitle" idx="1"/>
          </p:nvPr>
        </p:nvSpPr>
        <p:spPr>
          <a:xfrm>
            <a:off x="1554966" y="4562475"/>
            <a:ext cx="6957133" cy="1687999"/>
          </a:xfrm>
        </p:spPr>
        <p:txBody>
          <a:bodyPr>
            <a:normAutofit/>
          </a:bodyPr>
          <a:lstStyle/>
          <a:p>
            <a:pPr algn="l"/>
            <a:endParaRPr lang="en-US" sz="3100"/>
          </a:p>
        </p:txBody>
      </p:sp>
    </p:spTree>
    <p:extLst>
      <p:ext uri="{BB962C8B-B14F-4D97-AF65-F5344CB8AC3E}">
        <p14:creationId xmlns:p14="http://schemas.microsoft.com/office/powerpoint/2010/main" val="16397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C136A48-8FF0-44C5-9CAF-D9F1AD1B3139}"/>
              </a:ext>
            </a:extLst>
          </p:cNvPr>
          <p:cNvSpPr>
            <a:spLocks noGrp="1"/>
          </p:cNvSpPr>
          <p:nvPr>
            <p:ph type="title"/>
          </p:nvPr>
        </p:nvSpPr>
        <p:spPr>
          <a:xfrm>
            <a:off x="647271" y="1012004"/>
            <a:ext cx="2562119" cy="4795408"/>
          </a:xfrm>
        </p:spPr>
        <p:txBody>
          <a:bodyPr>
            <a:normAutofit/>
          </a:bodyPr>
          <a:lstStyle/>
          <a:p>
            <a:pPr>
              <a:lnSpc>
                <a:spcPct val="90000"/>
              </a:lnSpc>
            </a:pPr>
            <a:r>
              <a:rPr lang="en-US" sz="3600" dirty="0">
                <a:solidFill>
                  <a:srgbClr val="FFFFFF"/>
                </a:solidFill>
              </a:rPr>
              <a:t> </a:t>
            </a:r>
            <a:r>
              <a:rPr lang="en-US" sz="3200" dirty="0">
                <a:solidFill>
                  <a:srgbClr val="FFFFFF"/>
                </a:solidFill>
              </a:rPr>
              <a:t>Aquaculture Chapter</a:t>
            </a:r>
            <a:br>
              <a:rPr lang="en-US" sz="3200" dirty="0">
                <a:solidFill>
                  <a:srgbClr val="FFFFFF"/>
                </a:solidFill>
              </a:rPr>
            </a:br>
            <a:r>
              <a:rPr lang="en-US" sz="3200" dirty="0">
                <a:solidFill>
                  <a:srgbClr val="FFFFFF"/>
                </a:solidFill>
              </a:rPr>
              <a:t/>
            </a:r>
            <a:br>
              <a:rPr lang="en-US" sz="3200" dirty="0">
                <a:solidFill>
                  <a:srgbClr val="FFFFFF"/>
                </a:solidFill>
              </a:rPr>
            </a:br>
            <a:r>
              <a:rPr lang="en-US" sz="3200" dirty="0">
                <a:solidFill>
                  <a:srgbClr val="FFFFFF"/>
                </a:solidFill>
              </a:rPr>
              <a:t>Harvester/</a:t>
            </a:r>
            <a:br>
              <a:rPr lang="en-US" sz="3200" dirty="0">
                <a:solidFill>
                  <a:srgbClr val="FFFFFF"/>
                </a:solidFill>
              </a:rPr>
            </a:br>
            <a:r>
              <a:rPr lang="en-US" sz="3200" dirty="0">
                <a:solidFill>
                  <a:srgbClr val="FFFFFF"/>
                </a:solidFill>
              </a:rPr>
              <a:t>Dealer</a:t>
            </a:r>
            <a:br>
              <a:rPr lang="en-US" sz="3200" dirty="0">
                <a:solidFill>
                  <a:srgbClr val="FFFFFF"/>
                </a:solidFill>
              </a:rPr>
            </a:br>
            <a:r>
              <a:rPr lang="en-US" sz="3200" dirty="0">
                <a:solidFill>
                  <a:srgbClr val="FFFFFF"/>
                </a:solidFill>
              </a:rPr>
              <a:t>Requirements</a:t>
            </a:r>
            <a:r>
              <a:rPr lang="en-US" sz="3600" dirty="0">
                <a:solidFill>
                  <a:srgbClr val="FFFFFF"/>
                </a:solidFill>
              </a:rPr>
              <a:t/>
            </a:r>
            <a:br>
              <a:rPr lang="en-US" sz="3600" dirty="0">
                <a:solidFill>
                  <a:srgbClr val="FFFFFF"/>
                </a:solidFill>
              </a:rPr>
            </a:br>
            <a:r>
              <a:rPr lang="en-US" sz="1100" dirty="0">
                <a:solidFill>
                  <a:srgbClr val="FFFFFF"/>
                </a:solidFill>
              </a:rPr>
              <a:t/>
            </a:r>
            <a:br>
              <a:rPr lang="en-US" sz="1100" dirty="0">
                <a:solidFill>
                  <a:srgbClr val="FFFFFF"/>
                </a:solidFill>
              </a:rPr>
            </a:br>
            <a:r>
              <a:rPr lang="en-US" sz="1100" dirty="0">
                <a:solidFill>
                  <a:srgbClr val="FFFFFF"/>
                </a:solidFill>
              </a:rPr>
              <a:t>________________________________</a:t>
            </a:r>
          </a:p>
        </p:txBody>
      </p:sp>
      <p:graphicFrame>
        <p:nvGraphicFramePr>
          <p:cNvPr id="6" name="Content Placeholder 2">
            <a:extLst>
              <a:ext uri="{FF2B5EF4-FFF2-40B4-BE49-F238E27FC236}">
                <a16:creationId xmlns:a16="http://schemas.microsoft.com/office/drawing/2014/main" xmlns="" id="{FA52B87A-A17F-452F-93EB-767D5DEF3C6F}"/>
              </a:ext>
            </a:extLst>
          </p:cNvPr>
          <p:cNvGraphicFramePr>
            <a:graphicFrameLocks noGrp="1"/>
          </p:cNvGraphicFramePr>
          <p:nvPr>
            <p:ph idx="1"/>
            <p:extLst>
              <p:ext uri="{D42A27DB-BD31-4B8C-83A1-F6EECF244321}">
                <p14:modId xmlns:p14="http://schemas.microsoft.com/office/powerpoint/2010/main" val="279917906"/>
              </p:ext>
            </p:extLst>
          </p:nvPr>
        </p:nvGraphicFramePr>
        <p:xfrm>
          <a:off x="3895725" y="1315616"/>
          <a:ext cx="4885203" cy="5040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xmlns="" id="{CC2820C7-68DF-4052-A179-C4BC008A3C46}"/>
              </a:ext>
            </a:extLst>
          </p:cNvPr>
          <p:cNvSpPr>
            <a:spLocks noGrp="1"/>
          </p:cNvSpPr>
          <p:nvPr>
            <p:ph type="ftr" sz="quarter" idx="11"/>
          </p:nvPr>
        </p:nvSpPr>
        <p:spPr/>
        <p:txBody>
          <a:bodyPr/>
          <a:lstStyle/>
          <a:p>
            <a:pPr algn="l"/>
            <a:r>
              <a:rPr lang="en-US" b="1" dirty="0">
                <a:solidFill>
                  <a:schemeClr val="tx2">
                    <a:lumMod val="60000"/>
                    <a:lumOff val="40000"/>
                  </a:schemeClr>
                </a:solidFill>
                <a:latin typeface="Helvetica"/>
                <a:cs typeface="Helvetica"/>
              </a:rPr>
              <a:t>www.fda.gov/seafood</a:t>
            </a:r>
          </a:p>
        </p:txBody>
      </p:sp>
    </p:spTree>
    <p:extLst>
      <p:ext uri="{BB962C8B-B14F-4D97-AF65-F5344CB8AC3E}">
        <p14:creationId xmlns:p14="http://schemas.microsoft.com/office/powerpoint/2010/main" val="75053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F7610DA-F051-476E-BBD0-0F64318889A7}"/>
              </a:ext>
            </a:extLst>
          </p:cNvPr>
          <p:cNvSpPr>
            <a:spLocks noGrp="1"/>
          </p:cNvSpPr>
          <p:nvPr>
            <p:ph type="title"/>
          </p:nvPr>
        </p:nvSpPr>
        <p:spPr>
          <a:xfrm>
            <a:off x="628650" y="963877"/>
            <a:ext cx="2620771" cy="4930246"/>
          </a:xfrm>
        </p:spPr>
        <p:txBody>
          <a:bodyPr>
            <a:normAutofit/>
          </a:bodyPr>
          <a:lstStyle/>
          <a:p>
            <a:r>
              <a:rPr lang="en-US" sz="3700" dirty="0">
                <a:solidFill>
                  <a:schemeClr val="accent1"/>
                </a:solidFill>
              </a:rPr>
              <a:t>NSSP MO Aquaculture Definition</a:t>
            </a:r>
          </a:p>
        </p:txBody>
      </p:sp>
      <p:cxnSp>
        <p:nvCxnSpPr>
          <p:cNvPr id="12" name="Straight Connector 11">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4990EFD-7638-4A9E-A10C-3271339A3BAF}"/>
              </a:ext>
            </a:extLst>
          </p:cNvPr>
          <p:cNvSpPr>
            <a:spLocks noGrp="1"/>
          </p:cNvSpPr>
          <p:nvPr>
            <p:ph idx="1"/>
          </p:nvPr>
        </p:nvSpPr>
        <p:spPr>
          <a:xfrm>
            <a:off x="3732023" y="963877"/>
            <a:ext cx="4783327" cy="4930246"/>
          </a:xfrm>
        </p:spPr>
        <p:txBody>
          <a:bodyPr anchor="ctr">
            <a:normAutofit/>
          </a:bodyPr>
          <a:lstStyle/>
          <a:p>
            <a:pPr>
              <a:lnSpc>
                <a:spcPct val="90000"/>
              </a:lnSpc>
            </a:pPr>
            <a:endParaRPr lang="en-US" sz="2100" dirty="0"/>
          </a:p>
          <a:p>
            <a:pPr marL="0" indent="0">
              <a:lnSpc>
                <a:spcPct val="90000"/>
              </a:lnSpc>
              <a:buNone/>
            </a:pPr>
            <a:r>
              <a:rPr lang="en-US" sz="2100" b="1" dirty="0"/>
              <a:t>Aquaculture </a:t>
            </a:r>
            <a:r>
              <a:rPr lang="en-US" sz="2100" dirty="0"/>
              <a:t>means cultivating shellfish in controlled conditions for human consumption. </a:t>
            </a:r>
            <a:r>
              <a:rPr lang="en-US" sz="2100" dirty="0">
                <a:solidFill>
                  <a:srgbClr val="007CBA"/>
                </a:solidFill>
              </a:rPr>
              <a:t>Cultivation</a:t>
            </a:r>
            <a:r>
              <a:rPr lang="en-US" sz="2100" dirty="0"/>
              <a:t> includes </a:t>
            </a:r>
            <a:r>
              <a:rPr lang="en-US" sz="2100" dirty="0">
                <a:solidFill>
                  <a:srgbClr val="007CBA"/>
                </a:solidFill>
              </a:rPr>
              <a:t>propagation</a:t>
            </a:r>
            <a:r>
              <a:rPr lang="en-US" sz="2100" dirty="0"/>
              <a:t> and </a:t>
            </a:r>
            <a:r>
              <a:rPr lang="en-US" sz="2100" dirty="0">
                <a:solidFill>
                  <a:srgbClr val="007CBA"/>
                </a:solidFill>
              </a:rPr>
              <a:t>growing of shellfish</a:t>
            </a:r>
            <a:r>
              <a:rPr lang="en-US" sz="2100" dirty="0"/>
              <a:t>. These activities may occur in natural or man-made water bodies. These activities include </a:t>
            </a:r>
            <a:r>
              <a:rPr lang="en-US" sz="2100" dirty="0">
                <a:solidFill>
                  <a:srgbClr val="007CBA"/>
                </a:solidFill>
              </a:rPr>
              <a:t>seed collection, production, and cultivation </a:t>
            </a:r>
            <a:r>
              <a:rPr lang="en-US" sz="2100" dirty="0"/>
              <a:t>in natural water bodies when shellfish are </a:t>
            </a:r>
            <a:r>
              <a:rPr lang="en-US" sz="2100" dirty="0">
                <a:solidFill>
                  <a:srgbClr val="007CBA"/>
                </a:solidFill>
              </a:rPr>
              <a:t>held off the bottom </a:t>
            </a:r>
            <a:r>
              <a:rPr lang="en-US" sz="2100" dirty="0"/>
              <a:t>such as the use of </a:t>
            </a:r>
            <a:r>
              <a:rPr lang="en-US" sz="2100" dirty="0">
                <a:solidFill>
                  <a:srgbClr val="007CBA"/>
                </a:solidFill>
              </a:rPr>
              <a:t>racks, bags, or cages</a:t>
            </a:r>
            <a:r>
              <a:rPr lang="en-US" sz="2100" dirty="0"/>
              <a:t>, and when shellfish are held in man-made water bodies such as the use of tanks, ponds, or raceways. These activities do not include depuration or wet storage. </a:t>
            </a:r>
          </a:p>
          <a:p>
            <a:pPr>
              <a:lnSpc>
                <a:spcPct val="90000"/>
              </a:lnSpc>
            </a:pPr>
            <a:endParaRPr lang="en-US" sz="2100" dirty="0"/>
          </a:p>
        </p:txBody>
      </p:sp>
      <p:sp>
        <p:nvSpPr>
          <p:cNvPr id="5" name="Footer Placeholder 4">
            <a:extLst>
              <a:ext uri="{FF2B5EF4-FFF2-40B4-BE49-F238E27FC236}">
                <a16:creationId xmlns:a16="http://schemas.microsoft.com/office/drawing/2014/main" xmlns="" id="{36A88B0C-0F3A-42EF-9192-6848000EB1BB}"/>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386222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C136A48-8FF0-44C5-9CAF-D9F1AD1B3139}"/>
              </a:ext>
            </a:extLst>
          </p:cNvPr>
          <p:cNvSpPr>
            <a:spLocks noGrp="1"/>
          </p:cNvSpPr>
          <p:nvPr>
            <p:ph type="title"/>
          </p:nvPr>
        </p:nvSpPr>
        <p:spPr>
          <a:xfrm>
            <a:off x="647271" y="1012004"/>
            <a:ext cx="2562119" cy="4795408"/>
          </a:xfrm>
        </p:spPr>
        <p:txBody>
          <a:bodyPr>
            <a:normAutofit/>
          </a:bodyPr>
          <a:lstStyle/>
          <a:p>
            <a:pPr>
              <a:lnSpc>
                <a:spcPct val="90000"/>
              </a:lnSpc>
            </a:pPr>
            <a:r>
              <a:rPr lang="en-US" sz="3200" dirty="0">
                <a:solidFill>
                  <a:srgbClr val="FFFFFF"/>
                </a:solidFill>
              </a:rPr>
              <a:t>NSSP MO Chapter VI @.01</a:t>
            </a:r>
            <a:br>
              <a:rPr lang="en-US" sz="3200" dirty="0">
                <a:solidFill>
                  <a:srgbClr val="FFFFFF"/>
                </a:solidFill>
              </a:rPr>
            </a:br>
            <a:r>
              <a:rPr lang="en-US" sz="3200" dirty="0">
                <a:solidFill>
                  <a:srgbClr val="FFFFFF"/>
                </a:solidFill>
              </a:rPr>
              <a:t>General</a:t>
            </a:r>
            <a:r>
              <a:rPr lang="en-US" sz="2800" dirty="0">
                <a:solidFill>
                  <a:srgbClr val="FFFFFF"/>
                </a:solidFill>
              </a:rPr>
              <a:t/>
            </a:r>
            <a:br>
              <a:rPr lang="en-US" sz="2800" dirty="0">
                <a:solidFill>
                  <a:srgbClr val="FFFFFF"/>
                </a:solidFill>
              </a:rPr>
            </a:br>
            <a:r>
              <a:rPr lang="en-US" sz="2800" dirty="0">
                <a:solidFill>
                  <a:srgbClr val="FFFFFF"/>
                </a:solidFill>
              </a:rPr>
              <a:t/>
            </a:r>
            <a:br>
              <a:rPr lang="en-US" sz="2800" dirty="0">
                <a:solidFill>
                  <a:srgbClr val="FFFFFF"/>
                </a:solidFill>
              </a:rPr>
            </a:br>
            <a:r>
              <a:rPr lang="en-US" sz="1100" dirty="0">
                <a:solidFill>
                  <a:srgbClr val="FFFFFF"/>
                </a:solidFill>
              </a:rPr>
              <a:t/>
            </a:r>
            <a:br>
              <a:rPr lang="en-US" sz="1100" dirty="0">
                <a:solidFill>
                  <a:srgbClr val="FFFFFF"/>
                </a:solidFill>
              </a:rPr>
            </a:br>
            <a:r>
              <a:rPr lang="en-US" sz="1100" dirty="0">
                <a:solidFill>
                  <a:srgbClr val="FFFFFF"/>
                </a:solidFill>
              </a:rPr>
              <a:t/>
            </a:r>
            <a:br>
              <a:rPr lang="en-US" sz="1100" dirty="0">
                <a:solidFill>
                  <a:srgbClr val="FFFFFF"/>
                </a:solidFill>
              </a:rPr>
            </a:br>
            <a:r>
              <a:rPr lang="en-US" sz="1100" dirty="0">
                <a:solidFill>
                  <a:srgbClr val="FFFFFF"/>
                </a:solidFill>
              </a:rPr>
              <a:t>________________________________</a:t>
            </a:r>
          </a:p>
        </p:txBody>
      </p:sp>
      <p:sp>
        <p:nvSpPr>
          <p:cNvPr id="3" name="Footer Placeholder 2">
            <a:extLst>
              <a:ext uri="{FF2B5EF4-FFF2-40B4-BE49-F238E27FC236}">
                <a16:creationId xmlns:a16="http://schemas.microsoft.com/office/drawing/2014/main" xmlns="" id="{2208B2E3-6018-4E02-8680-0E255ECE3015}"/>
              </a:ext>
            </a:extLst>
          </p:cNvPr>
          <p:cNvSpPr>
            <a:spLocks noGrp="1"/>
          </p:cNvSpPr>
          <p:nvPr>
            <p:ph type="ftr" sz="quarter" idx="11"/>
          </p:nvPr>
        </p:nvSpPr>
        <p:spPr>
          <a:xfrm>
            <a:off x="562728" y="6356350"/>
            <a:ext cx="3086100" cy="365125"/>
          </a:xfrm>
        </p:spPr>
        <p:txBody>
          <a:bodyPr>
            <a:normAutofit/>
          </a:bodyPr>
          <a:lstStyle/>
          <a:p>
            <a:pPr algn="l">
              <a:spcAft>
                <a:spcPts val="600"/>
              </a:spcAft>
            </a:pPr>
            <a:r>
              <a:rPr lang="en-US" sz="1000" b="1" dirty="0">
                <a:solidFill>
                  <a:prstClr val="black">
                    <a:tint val="75000"/>
                  </a:prstClr>
                </a:solidFill>
                <a:latin typeface="Helvetica"/>
                <a:cs typeface="Helvetica"/>
              </a:rPr>
              <a:t>www.fda.gov/seafood</a:t>
            </a:r>
          </a:p>
        </p:txBody>
      </p:sp>
      <p:graphicFrame>
        <p:nvGraphicFramePr>
          <p:cNvPr id="6" name="Content Placeholder 2">
            <a:extLst>
              <a:ext uri="{FF2B5EF4-FFF2-40B4-BE49-F238E27FC236}">
                <a16:creationId xmlns:a16="http://schemas.microsoft.com/office/drawing/2014/main" xmlns="" id="{FA52B87A-A17F-452F-93EB-767D5DEF3C6F}"/>
              </a:ext>
            </a:extLst>
          </p:cNvPr>
          <p:cNvGraphicFramePr>
            <a:graphicFrameLocks noGrp="1"/>
          </p:cNvGraphicFramePr>
          <p:nvPr>
            <p:ph idx="1"/>
            <p:extLst>
              <p:ext uri="{D42A27DB-BD31-4B8C-83A1-F6EECF244321}">
                <p14:modId xmlns:p14="http://schemas.microsoft.com/office/powerpoint/2010/main" val="4083217853"/>
              </p:ext>
            </p:extLst>
          </p:nvPr>
        </p:nvGraphicFramePr>
        <p:xfrm>
          <a:off x="4068147" y="1012003"/>
          <a:ext cx="4712781" cy="535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170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4926A3C-B8E7-428D-B3B4-B986A50CD9B9}"/>
              </a:ext>
            </a:extLst>
          </p:cNvPr>
          <p:cNvSpPr>
            <a:spLocks noGrp="1"/>
          </p:cNvSpPr>
          <p:nvPr>
            <p:ph type="title"/>
          </p:nvPr>
        </p:nvSpPr>
        <p:spPr>
          <a:xfrm>
            <a:off x="628650" y="963877"/>
            <a:ext cx="2620771" cy="4930246"/>
          </a:xfrm>
        </p:spPr>
        <p:txBody>
          <a:bodyPr>
            <a:normAutofit/>
          </a:bodyPr>
          <a:lstStyle/>
          <a:p>
            <a:r>
              <a:rPr lang="en-US" sz="3200" dirty="0">
                <a:solidFill>
                  <a:schemeClr val="accent1"/>
                </a:solidFill>
              </a:rPr>
              <a:t>Authority Requirements</a:t>
            </a:r>
            <a:r>
              <a:rPr lang="en-US" sz="4100" dirty="0">
                <a:solidFill>
                  <a:schemeClr val="accent1"/>
                </a:solidFill>
              </a:rPr>
              <a:t/>
            </a:r>
            <a:br>
              <a:rPr lang="en-US" sz="4100" dirty="0">
                <a:solidFill>
                  <a:schemeClr val="accent1"/>
                </a:solidFill>
              </a:rPr>
            </a:br>
            <a:r>
              <a:rPr lang="en-US" sz="4100" dirty="0">
                <a:solidFill>
                  <a:schemeClr val="accent1"/>
                </a:solidFill>
              </a:rPr>
              <a:t/>
            </a:r>
            <a:br>
              <a:rPr lang="en-US" sz="4100" dirty="0">
                <a:solidFill>
                  <a:schemeClr val="accent1"/>
                </a:solidFill>
              </a:rPr>
            </a:br>
            <a:r>
              <a:rPr lang="en-US" sz="4100" dirty="0">
                <a:solidFill>
                  <a:schemeClr val="accent1"/>
                </a:solidFill>
              </a:rPr>
              <a:t>NSSP MO Chapter VI @.02</a:t>
            </a:r>
            <a:br>
              <a:rPr lang="en-US" sz="4100" dirty="0">
                <a:solidFill>
                  <a:schemeClr val="accent1"/>
                </a:solidFill>
              </a:rPr>
            </a:br>
            <a:r>
              <a:rPr lang="en-US" sz="4100" dirty="0">
                <a:solidFill>
                  <a:schemeClr val="accent1"/>
                </a:solidFill>
              </a:rPr>
              <a:t>Seed Production</a:t>
            </a:r>
          </a:p>
        </p:txBody>
      </p:sp>
      <p:cxnSp>
        <p:nvCxnSpPr>
          <p:cNvPr id="11" name="Straight Connector 10">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5B6100B-9A3D-410F-B3FC-E5A68F72019D}"/>
              </a:ext>
            </a:extLst>
          </p:cNvPr>
          <p:cNvSpPr>
            <a:spLocks noGrp="1"/>
          </p:cNvSpPr>
          <p:nvPr>
            <p:ph idx="1"/>
          </p:nvPr>
        </p:nvSpPr>
        <p:spPr>
          <a:xfrm>
            <a:off x="3732023" y="963877"/>
            <a:ext cx="4783327" cy="4930246"/>
          </a:xfrm>
        </p:spPr>
        <p:txBody>
          <a:bodyPr anchor="ctr">
            <a:normAutofit/>
          </a:bodyPr>
          <a:lstStyle/>
          <a:p>
            <a:r>
              <a:rPr lang="en-US" sz="2100" dirty="0"/>
              <a:t>The Authority </a:t>
            </a:r>
            <a:r>
              <a:rPr lang="en-US" sz="2100" dirty="0">
                <a:solidFill>
                  <a:srgbClr val="007CBA"/>
                </a:solidFill>
              </a:rPr>
              <a:t>shall establish </a:t>
            </a:r>
            <a:r>
              <a:rPr lang="en-US" sz="2100" dirty="0"/>
              <a:t>the maximum </a:t>
            </a:r>
            <a:r>
              <a:rPr lang="en-US" sz="2100" dirty="0">
                <a:solidFill>
                  <a:srgbClr val="007CBA"/>
                </a:solidFill>
              </a:rPr>
              <a:t>seed size … in prohibited waters</a:t>
            </a:r>
            <a:r>
              <a:rPr lang="en-US" sz="2100" dirty="0"/>
              <a:t>. In determining the maximum seed size …. require a minimum of </a:t>
            </a:r>
            <a:r>
              <a:rPr lang="en-US" sz="2100" dirty="0">
                <a:solidFill>
                  <a:srgbClr val="007CBA"/>
                </a:solidFill>
              </a:rPr>
              <a:t>120 days</a:t>
            </a:r>
            <a:r>
              <a:rPr lang="en-US" sz="2100" dirty="0">
                <a:solidFill>
                  <a:srgbClr val="A0A0A3"/>
                </a:solidFill>
              </a:rPr>
              <a:t> </a:t>
            </a:r>
            <a:r>
              <a:rPr lang="en-US" sz="2100" dirty="0"/>
              <a:t>of growing to reach market size.</a:t>
            </a:r>
          </a:p>
          <a:p>
            <a:r>
              <a:rPr lang="en-US" sz="2100" dirty="0"/>
              <a:t>Authority shall establish appropriate </a:t>
            </a:r>
            <a:r>
              <a:rPr lang="en-US" sz="2100" dirty="0">
                <a:solidFill>
                  <a:srgbClr val="007CBA"/>
                </a:solidFill>
              </a:rPr>
              <a:t>corrective actions </a:t>
            </a:r>
            <a:r>
              <a:rPr lang="en-US" sz="2100" dirty="0"/>
              <a:t>for when seed exceeds the maximum seed size when it has been produced in waters classified as prohibited.</a:t>
            </a:r>
          </a:p>
          <a:p>
            <a:r>
              <a:rPr lang="en-US" sz="2100" dirty="0"/>
              <a:t>All sources of seed produced or collected in prohibited waters shall be </a:t>
            </a:r>
            <a:r>
              <a:rPr lang="en-US" sz="2100" dirty="0">
                <a:solidFill>
                  <a:srgbClr val="007CBA"/>
                </a:solidFill>
              </a:rPr>
              <a:t>sanctioned by the Authority</a:t>
            </a:r>
            <a:r>
              <a:rPr lang="en-US" sz="2100" dirty="0"/>
              <a:t>.</a:t>
            </a:r>
          </a:p>
          <a:p>
            <a:endParaRPr lang="en-US" sz="2100" dirty="0"/>
          </a:p>
        </p:txBody>
      </p:sp>
      <p:sp>
        <p:nvSpPr>
          <p:cNvPr id="4" name="Footer Placeholder 3">
            <a:extLst>
              <a:ext uri="{FF2B5EF4-FFF2-40B4-BE49-F238E27FC236}">
                <a16:creationId xmlns:a16="http://schemas.microsoft.com/office/drawing/2014/main" xmlns="" id="{1BF16E46-7D8E-47E7-89C8-0361399E94C5}"/>
              </a:ext>
            </a:extLst>
          </p:cNvPr>
          <p:cNvSpPr>
            <a:spLocks noGrp="1"/>
          </p:cNvSpPr>
          <p:nvPr>
            <p:ph type="ftr" sz="quarter" idx="11"/>
          </p:nvPr>
        </p:nvSpPr>
        <p:spPr>
          <a:xfrm>
            <a:off x="3732023" y="6033479"/>
            <a:ext cx="3944989" cy="365125"/>
          </a:xfrm>
        </p:spPr>
        <p:txBody>
          <a:bodyPr>
            <a:normAutofit/>
          </a:bodyPr>
          <a:lstStyle/>
          <a:p>
            <a:pPr algn="l">
              <a:spcAft>
                <a:spcPts val="600"/>
              </a:spcAft>
            </a:pPr>
            <a:r>
              <a:rPr lang="en-US" sz="900" b="1" dirty="0">
                <a:solidFill>
                  <a:schemeClr val="tx1">
                    <a:alpha val="80000"/>
                  </a:schemeClr>
                </a:solidFill>
                <a:latin typeface="Helvetica"/>
                <a:cs typeface="Helvetica"/>
              </a:rPr>
              <a:t>www.fda.gov/seafood</a:t>
            </a:r>
          </a:p>
        </p:txBody>
      </p:sp>
    </p:spTree>
    <p:extLst>
      <p:ext uri="{BB962C8B-B14F-4D97-AF65-F5344CB8AC3E}">
        <p14:creationId xmlns:p14="http://schemas.microsoft.com/office/powerpoint/2010/main" val="2895891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656E653-6AEB-4C94-BB03-151379D7332E}"/>
              </a:ext>
            </a:extLst>
          </p:cNvPr>
          <p:cNvPicPr>
            <a:picLocks noChangeAspect="1"/>
          </p:cNvPicPr>
          <p:nvPr/>
        </p:nvPicPr>
        <p:blipFill rotWithShape="1">
          <a:blip r:embed="rId3"/>
          <a:srcRect l="21299" r="23353" b="-2"/>
          <a:stretch/>
        </p:blipFill>
        <p:spPr>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4" name="Picture 3">
            <a:extLst>
              <a:ext uri="{FF2B5EF4-FFF2-40B4-BE49-F238E27FC236}">
                <a16:creationId xmlns:a16="http://schemas.microsoft.com/office/drawing/2014/main" xmlns="" id="{B7AD5445-D4DE-427F-877B-8336254290E3}"/>
              </a:ext>
            </a:extLst>
          </p:cNvPr>
          <p:cNvPicPr>
            <a:picLocks noChangeAspect="1"/>
          </p:cNvPicPr>
          <p:nvPr/>
        </p:nvPicPr>
        <p:blipFill rotWithShape="1">
          <a:blip r:embed="rId4"/>
          <a:srcRect l="18937" r="24792" b="-1"/>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6" name="Picture 5">
            <a:extLst>
              <a:ext uri="{FF2B5EF4-FFF2-40B4-BE49-F238E27FC236}">
                <a16:creationId xmlns:a16="http://schemas.microsoft.com/office/drawing/2014/main" xmlns="" id="{4568DFFD-6E93-4EEE-9006-A5D3A422256A}"/>
              </a:ext>
            </a:extLst>
          </p:cNvPr>
          <p:cNvPicPr>
            <a:picLocks noChangeAspect="1"/>
          </p:cNvPicPr>
          <p:nvPr/>
        </p:nvPicPr>
        <p:blipFill rotWithShape="1">
          <a:blip r:embed="rId5"/>
          <a:srcRect l="8087" r="15973" b="1"/>
          <a:stretch/>
        </p:blipFill>
        <p:spPr>
          <a:xfrm>
            <a:off x="4626141"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
        <p:nvSpPr>
          <p:cNvPr id="2" name="Footer Placeholder 1">
            <a:extLst>
              <a:ext uri="{FF2B5EF4-FFF2-40B4-BE49-F238E27FC236}">
                <a16:creationId xmlns:a16="http://schemas.microsoft.com/office/drawing/2014/main" xmlns="" id="{A086FD5D-24BA-427A-B661-C686E6105A77}"/>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b="1" dirty="0">
                <a:solidFill>
                  <a:srgbClr val="FFFFFF"/>
                </a:solidFill>
                <a:latin typeface="Helvetica"/>
                <a:cs typeface="Helvetica"/>
              </a:rPr>
              <a:t>www.fda.gov/seafood</a:t>
            </a:r>
          </a:p>
        </p:txBody>
      </p:sp>
    </p:spTree>
    <p:extLst>
      <p:ext uri="{BB962C8B-B14F-4D97-AF65-F5344CB8AC3E}">
        <p14:creationId xmlns:p14="http://schemas.microsoft.com/office/powerpoint/2010/main" val="108213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uilding with a wooden fence&#10;&#10;Description automatically generated">
            <a:extLst>
              <a:ext uri="{FF2B5EF4-FFF2-40B4-BE49-F238E27FC236}">
                <a16:creationId xmlns:a16="http://schemas.microsoft.com/office/drawing/2014/main" xmlns="" id="{425A2C7C-5267-4BC6-B1F4-BFF3FAB2093B}"/>
              </a:ext>
            </a:extLst>
          </p:cNvPr>
          <p:cNvPicPr>
            <a:picLocks noChangeAspect="1"/>
          </p:cNvPicPr>
          <p:nvPr/>
        </p:nvPicPr>
        <p:blipFill rotWithShape="1">
          <a:blip r:embed="rId3"/>
          <a:srcRect r="6947" b="-1"/>
          <a:stretch/>
        </p:blipFill>
        <p:spPr>
          <a:xfrm rot="5400000">
            <a:off x="-665229" y="665229"/>
            <a:ext cx="6858000" cy="5527542"/>
          </a:xfrm>
          <a:prstGeom prst="rect">
            <a:avLst/>
          </a:prstGeom>
        </p:spPr>
      </p:pic>
      <p:pic>
        <p:nvPicPr>
          <p:cNvPr id="4" name="Picture 3" descr="A metal fence&#10;&#10;Description automatically generated">
            <a:extLst>
              <a:ext uri="{FF2B5EF4-FFF2-40B4-BE49-F238E27FC236}">
                <a16:creationId xmlns:a16="http://schemas.microsoft.com/office/drawing/2014/main" xmlns="" id="{4C4A8987-3DAE-43C3-AD91-16426FB35466}"/>
              </a:ext>
            </a:extLst>
          </p:cNvPr>
          <p:cNvPicPr>
            <a:picLocks noChangeAspect="1"/>
          </p:cNvPicPr>
          <p:nvPr/>
        </p:nvPicPr>
        <p:blipFill rotWithShape="1">
          <a:blip r:embed="rId4"/>
          <a:srcRect l="5370" r="22770" b="-3"/>
          <a:stretch/>
        </p:blipFill>
        <p:spPr>
          <a:xfrm rot="5400000">
            <a:off x="5724144" y="-73151"/>
            <a:ext cx="3346704" cy="3493008"/>
          </a:xfrm>
          <a:prstGeom prst="rect">
            <a:avLst/>
          </a:prstGeom>
        </p:spPr>
      </p:pic>
      <p:sp>
        <p:nvSpPr>
          <p:cNvPr id="2" name="Footer Placeholder 1">
            <a:extLst>
              <a:ext uri="{FF2B5EF4-FFF2-40B4-BE49-F238E27FC236}">
                <a16:creationId xmlns:a16="http://schemas.microsoft.com/office/drawing/2014/main" xmlns="" id="{778C12A6-8324-49AB-A256-0FB2E39293D2}"/>
              </a:ext>
            </a:extLst>
          </p:cNvPr>
          <p:cNvSpPr>
            <a:spLocks noGrp="1"/>
          </p:cNvSpPr>
          <p:nvPr>
            <p:ph type="ftr" sz="quarter" idx="11"/>
          </p:nvPr>
        </p:nvSpPr>
        <p:spPr>
          <a:xfrm>
            <a:off x="366963" y="6356350"/>
            <a:ext cx="4926930" cy="365125"/>
          </a:xfrm>
        </p:spPr>
        <p:txBody>
          <a:bodyPr>
            <a:normAutofit/>
          </a:bodyPr>
          <a:lstStyle/>
          <a:p>
            <a:pPr algn="l">
              <a:spcAft>
                <a:spcPts val="600"/>
              </a:spcAft>
            </a:pPr>
            <a:r>
              <a:rPr lang="en-US" b="1">
                <a:solidFill>
                  <a:srgbClr val="FFFFFF"/>
                </a:solidFill>
                <a:latin typeface="Helvetica"/>
                <a:cs typeface="Helvetica"/>
              </a:rPr>
              <a:t>www.fda.gov/seafood</a:t>
            </a:r>
          </a:p>
        </p:txBody>
      </p:sp>
      <p:pic>
        <p:nvPicPr>
          <p:cNvPr id="6" name="Picture 5" descr="A picture containing sky, outdoor, chair, sitting&#10;&#10;Description automatically generated">
            <a:extLst>
              <a:ext uri="{FF2B5EF4-FFF2-40B4-BE49-F238E27FC236}">
                <a16:creationId xmlns:a16="http://schemas.microsoft.com/office/drawing/2014/main" xmlns="" id="{0B025A29-C589-4600-8FF4-44093A4D05DA}"/>
              </a:ext>
            </a:extLst>
          </p:cNvPr>
          <p:cNvPicPr>
            <a:picLocks noChangeAspect="1"/>
          </p:cNvPicPr>
          <p:nvPr/>
        </p:nvPicPr>
        <p:blipFill rotWithShape="1">
          <a:blip r:embed="rId5"/>
          <a:srcRect l="15811" r="5913" b="3"/>
          <a:stretch/>
        </p:blipFill>
        <p:spPr>
          <a:xfrm>
            <a:off x="5650990" y="3511296"/>
            <a:ext cx="3493010" cy="3346704"/>
          </a:xfrm>
          <a:prstGeom prst="rect">
            <a:avLst/>
          </a:prstGeom>
        </p:spPr>
      </p:pic>
    </p:spTree>
    <p:extLst>
      <p:ext uri="{BB962C8B-B14F-4D97-AF65-F5344CB8AC3E}">
        <p14:creationId xmlns:p14="http://schemas.microsoft.com/office/powerpoint/2010/main" val="209877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5FCD8-C2DD-4242-9EAF-5F1DC4C729FD}"/>
              </a:ext>
            </a:extLst>
          </p:cNvPr>
          <p:cNvSpPr>
            <a:spLocks noGrp="1"/>
          </p:cNvSpPr>
          <p:nvPr>
            <p:ph type="title"/>
          </p:nvPr>
        </p:nvSpPr>
        <p:spPr>
          <a:xfrm>
            <a:off x="323849" y="1023679"/>
            <a:ext cx="8509103" cy="926020"/>
          </a:xfrm>
        </p:spPr>
        <p:txBody>
          <a:bodyPr/>
          <a:lstStyle/>
          <a:p>
            <a:endParaRPr lang="en-US" dirty="0"/>
          </a:p>
        </p:txBody>
      </p:sp>
      <p:pic>
        <p:nvPicPr>
          <p:cNvPr id="6" name="Content Placeholder 5">
            <a:extLst>
              <a:ext uri="{FF2B5EF4-FFF2-40B4-BE49-F238E27FC236}">
                <a16:creationId xmlns:a16="http://schemas.microsoft.com/office/drawing/2014/main" xmlns="" id="{7DE34F54-2092-4597-A1E5-5F890FF33962}"/>
              </a:ext>
            </a:extLst>
          </p:cNvPr>
          <p:cNvPicPr>
            <a:picLocks noGrp="1" noChangeAspect="1"/>
          </p:cNvPicPr>
          <p:nvPr>
            <p:ph idx="1"/>
          </p:nvPr>
        </p:nvPicPr>
        <p:blipFill>
          <a:blip r:embed="rId3"/>
          <a:stretch>
            <a:fillRect/>
          </a:stretch>
        </p:blipFill>
        <p:spPr>
          <a:xfrm>
            <a:off x="3573625" y="0"/>
            <a:ext cx="6559420" cy="6910484"/>
          </a:xfrm>
        </p:spPr>
      </p:pic>
      <p:sp>
        <p:nvSpPr>
          <p:cNvPr id="4" name="Footer Placeholder 3">
            <a:extLst>
              <a:ext uri="{FF2B5EF4-FFF2-40B4-BE49-F238E27FC236}">
                <a16:creationId xmlns:a16="http://schemas.microsoft.com/office/drawing/2014/main" xmlns="" id="{742C05BB-EC72-4928-993D-F8FDF261B81A}"/>
              </a:ext>
            </a:extLst>
          </p:cNvPr>
          <p:cNvSpPr>
            <a:spLocks noGrp="1"/>
          </p:cNvSpPr>
          <p:nvPr>
            <p:ph type="ftr" sz="quarter" idx="11"/>
          </p:nvPr>
        </p:nvSpPr>
        <p:spPr>
          <a:xfrm>
            <a:off x="247650" y="6384925"/>
            <a:ext cx="2895600" cy="365125"/>
          </a:xfrm>
        </p:spPr>
        <p:txBody>
          <a:bodyPr/>
          <a:lstStyle/>
          <a:p>
            <a:pPr algn="l"/>
            <a:r>
              <a:rPr lang="en-US" b="1" dirty="0">
                <a:solidFill>
                  <a:schemeClr val="tx2">
                    <a:lumMod val="60000"/>
                    <a:lumOff val="40000"/>
                  </a:schemeClr>
                </a:solidFill>
                <a:latin typeface="Helvetica"/>
                <a:cs typeface="Helvetica"/>
              </a:rPr>
              <a:t>www.fda.gov/seafood</a:t>
            </a:r>
          </a:p>
        </p:txBody>
      </p:sp>
      <p:pic>
        <p:nvPicPr>
          <p:cNvPr id="8" name="Picture 7">
            <a:extLst>
              <a:ext uri="{FF2B5EF4-FFF2-40B4-BE49-F238E27FC236}">
                <a16:creationId xmlns:a16="http://schemas.microsoft.com/office/drawing/2014/main" xmlns="" id="{2C838F75-EBE3-4291-9930-203308F8BEA1}"/>
              </a:ext>
            </a:extLst>
          </p:cNvPr>
          <p:cNvPicPr>
            <a:picLocks noChangeAspect="1"/>
          </p:cNvPicPr>
          <p:nvPr/>
        </p:nvPicPr>
        <p:blipFill>
          <a:blip r:embed="rId4"/>
          <a:stretch>
            <a:fillRect/>
          </a:stretch>
        </p:blipFill>
        <p:spPr>
          <a:xfrm>
            <a:off x="12700" y="2500730"/>
            <a:ext cx="3560924" cy="2332527"/>
          </a:xfrm>
          <a:prstGeom prst="rect">
            <a:avLst/>
          </a:prstGeom>
        </p:spPr>
      </p:pic>
      <p:pic>
        <p:nvPicPr>
          <p:cNvPr id="10" name="Picture 9">
            <a:extLst>
              <a:ext uri="{FF2B5EF4-FFF2-40B4-BE49-F238E27FC236}">
                <a16:creationId xmlns:a16="http://schemas.microsoft.com/office/drawing/2014/main" xmlns="" id="{A3403DCF-4E73-464D-BEF2-418CC5C4C95C}"/>
              </a:ext>
            </a:extLst>
          </p:cNvPr>
          <p:cNvPicPr>
            <a:picLocks noChangeAspect="1"/>
          </p:cNvPicPr>
          <p:nvPr/>
        </p:nvPicPr>
        <p:blipFill>
          <a:blip r:embed="rId5"/>
          <a:stretch>
            <a:fillRect/>
          </a:stretch>
        </p:blipFill>
        <p:spPr>
          <a:xfrm>
            <a:off x="12700" y="4833257"/>
            <a:ext cx="3560924" cy="2077227"/>
          </a:xfrm>
          <a:prstGeom prst="rect">
            <a:avLst/>
          </a:prstGeom>
        </p:spPr>
      </p:pic>
      <p:pic>
        <p:nvPicPr>
          <p:cNvPr id="12" name="Picture 11">
            <a:extLst>
              <a:ext uri="{FF2B5EF4-FFF2-40B4-BE49-F238E27FC236}">
                <a16:creationId xmlns:a16="http://schemas.microsoft.com/office/drawing/2014/main" xmlns="" id="{DB50BB74-26CE-4FAD-9DAB-D9217D62F9DD}"/>
              </a:ext>
            </a:extLst>
          </p:cNvPr>
          <p:cNvPicPr>
            <a:picLocks noChangeAspect="1"/>
          </p:cNvPicPr>
          <p:nvPr/>
        </p:nvPicPr>
        <p:blipFill>
          <a:blip r:embed="rId6"/>
          <a:stretch>
            <a:fillRect/>
          </a:stretch>
        </p:blipFill>
        <p:spPr>
          <a:xfrm>
            <a:off x="12700" y="0"/>
            <a:ext cx="3560924" cy="2500730"/>
          </a:xfrm>
          <a:prstGeom prst="rect">
            <a:avLst/>
          </a:prstGeom>
        </p:spPr>
      </p:pic>
    </p:spTree>
    <p:extLst>
      <p:ext uri="{BB962C8B-B14F-4D97-AF65-F5344CB8AC3E}">
        <p14:creationId xmlns:p14="http://schemas.microsoft.com/office/powerpoint/2010/main" val="2807760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2443</Words>
  <Application>Microsoft Office PowerPoint</Application>
  <PresentationFormat>On-screen Show (4:3)</PresentationFormat>
  <Paragraphs>171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2017 NSSP Model Ordinance Chapter VI. Shellfish Aquaculture</vt:lpstr>
      <vt:lpstr>Definition   Aquaculture Chapter Requirements for the Authority ________________________________</vt:lpstr>
      <vt:lpstr> Aquaculture Chapter  Harvester/ Dealer Requirements  ________________________________</vt:lpstr>
      <vt:lpstr>NSSP MO Aquaculture Definition</vt:lpstr>
      <vt:lpstr>NSSP MO Chapter VI @.01 General    ________________________________</vt:lpstr>
      <vt:lpstr>Authority Requirements  NSSP MO Chapter VI @.02 Seed Production</vt:lpstr>
      <vt:lpstr>PowerPoint Presentation</vt:lpstr>
      <vt:lpstr>PowerPoint Presentation</vt:lpstr>
      <vt:lpstr>PowerPoint Presentation</vt:lpstr>
      <vt:lpstr>PowerPoint Presentation</vt:lpstr>
      <vt:lpstr>PowerPoint Presentation</vt:lpstr>
      <vt:lpstr>PowerPoint Presentation</vt:lpstr>
      <vt:lpstr>General  Harvester/ Dealer Requirements </vt:lpstr>
      <vt:lpstr>Seed Production in Water Classified as Prohibited or Unclassified</vt:lpstr>
      <vt:lpstr>Aquaculture that Attracts Birds or Mammals</vt:lpstr>
      <vt:lpstr>Land Based Aquaculture</vt:lpstr>
      <vt:lpstr>Operational Plans</vt:lpstr>
      <vt:lpstr>Polyculture Systems and Aquaculture in Federal Waters</vt:lpstr>
      <vt:lpstr>FDA Evaluation of State Program</vt:lpstr>
      <vt:lpstr>Records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NSSP Model Ordinance Chapter VI. Shellfish Aquaculture</dc:title>
  <dc:creator>Phelps, Kristina</dc:creator>
  <cp:lastModifiedBy>issc</cp:lastModifiedBy>
  <cp:revision>6</cp:revision>
  <dcterms:created xsi:type="dcterms:W3CDTF">2020-03-05T20:54:21Z</dcterms:created>
  <dcterms:modified xsi:type="dcterms:W3CDTF">2020-03-10T18:30:57Z</dcterms:modified>
</cp:coreProperties>
</file>