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314" r:id="rId3"/>
    <p:sldId id="311" r:id="rId4"/>
    <p:sldId id="260" r:id="rId5"/>
    <p:sldId id="292" r:id="rId6"/>
    <p:sldId id="293" r:id="rId7"/>
    <p:sldId id="296" r:id="rId8"/>
    <p:sldId id="288" r:id="rId9"/>
    <p:sldId id="301" r:id="rId10"/>
    <p:sldId id="274" r:id="rId11"/>
    <p:sldId id="281" r:id="rId12"/>
    <p:sldId id="282" r:id="rId13"/>
    <p:sldId id="265" r:id="rId14"/>
    <p:sldId id="266" r:id="rId15"/>
    <p:sldId id="267" r:id="rId16"/>
    <p:sldId id="312" r:id="rId17"/>
    <p:sldId id="278" r:id="rId18"/>
    <p:sldId id="25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2" autoAdjust="0"/>
    <p:restoredTop sz="92766" autoAdjust="0"/>
  </p:normalViewPr>
  <p:slideViewPr>
    <p:cSldViewPr snapToGrid="0">
      <p:cViewPr varScale="1">
        <p:scale>
          <a:sx n="101" d="100"/>
          <a:sy n="101" d="100"/>
        </p:scale>
        <p:origin x="114" y="660"/>
      </p:cViewPr>
      <p:guideLst/>
    </p:cSldViewPr>
  </p:slideViewPr>
  <p:notesTextViewPr>
    <p:cViewPr>
      <p:scale>
        <a:sx n="400" d="100"/>
        <a:sy n="400" d="100"/>
      </p:scale>
      <p:origin x="0" y="0"/>
    </p:cViewPr>
  </p:notesTextViewPr>
  <p:notesViewPr>
    <p:cSldViewPr snapToGrid="0">
      <p:cViewPr varScale="1">
        <p:scale>
          <a:sx n="96" d="100"/>
          <a:sy n="96" d="100"/>
        </p:scale>
        <p:origin x="290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B9FF2B-64D9-4225-9BAD-B85A4446ED45}" type="datetimeFigureOut">
              <a:rPr lang="en-US" smtClean="0"/>
              <a:t>9/6/2017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ED497C-8EE5-4AC2-A3D0-F10928940687}" type="slidenum">
              <a:rPr lang="en-US" smtClean="0"/>
              <a:t>‹#›</a:t>
            </a:fld>
            <a:endParaRPr lang="en-US"/>
          </a:p>
        </p:txBody>
      </p:sp>
    </p:spTree>
    <p:extLst>
      <p:ext uri="{BB962C8B-B14F-4D97-AF65-F5344CB8AC3E}">
        <p14:creationId xmlns:p14="http://schemas.microsoft.com/office/powerpoint/2010/main" val="701578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Enrico has provided documents and links to Canadian vibrio controls. Ken</a:t>
            </a:r>
            <a:r>
              <a:rPr lang="en-US" baseline="0" dirty="0"/>
              <a:t> Moore has agreed to extract controls and guidance text addressing </a:t>
            </a:r>
            <a:r>
              <a:rPr lang="en-US" baseline="0" dirty="0" err="1"/>
              <a:t>vibrios</a:t>
            </a:r>
            <a:r>
              <a:rPr lang="en-US" baseline="0" dirty="0"/>
              <a:t> from Model Ordinance and prepare a single document for our report. These are currently addressed in multiple sections spread throughout the MO and are difficult to access. CT and WA have implemented proactive controls far beyond ISSC requirements. Should these be provided in full text as appendices, links or both? Controls in other countries do not appear to rely on vibrio risk models. Maintenance of cold chain after refrigeration is typically required for international trade but times to refrigeration after harvest does not appear to be mandated outside US and Canada. Consumer education to cook shellfish  appeared to be effective after a large Vp outbreak in Chile. Remaining points addressed in following slides. </a:t>
            </a:r>
            <a:endParaRPr lang="en-US" dirty="0"/>
          </a:p>
        </p:txBody>
      </p:sp>
      <p:sp>
        <p:nvSpPr>
          <p:cNvPr id="4" name="Slide Number Placeholder 3"/>
          <p:cNvSpPr>
            <a:spLocks noGrp="1"/>
          </p:cNvSpPr>
          <p:nvPr>
            <p:ph type="sldNum" sz="quarter" idx="10"/>
          </p:nvPr>
        </p:nvSpPr>
        <p:spPr/>
        <p:txBody>
          <a:bodyPr/>
          <a:lstStyle/>
          <a:p>
            <a:fld id="{B2ED497C-8EE5-4AC2-A3D0-F10928940687}" type="slidenum">
              <a:rPr lang="en-US" smtClean="0"/>
              <a:t>3</a:t>
            </a:fld>
            <a:endParaRPr lang="en-US"/>
          </a:p>
        </p:txBody>
      </p:sp>
    </p:spTree>
    <p:extLst>
      <p:ext uri="{BB962C8B-B14F-4D97-AF65-F5344CB8AC3E}">
        <p14:creationId xmlns:p14="http://schemas.microsoft.com/office/powerpoint/2010/main" val="32380869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2005 VPQRA models</a:t>
            </a:r>
            <a:r>
              <a:rPr lang="en-US" baseline="0" dirty="0"/>
              <a:t> were constructed to address sporadic Vp illnesses and not outbreaks. It has become increasingly apparent that the emergence or introduction of highly infectious “outbreak” strains presents the greatest threats to public health and that the regulatory responses of prolonged closures and costly recalls are most disruptive to industry. Unprecedented outbreaks have occurred repeatedly in the US and other countries where consumption of raw oysters and other bivalve mollusks is prevalent during warmer periods of the year. </a:t>
            </a:r>
            <a:endParaRPr lang="en-US" dirty="0"/>
          </a:p>
        </p:txBody>
      </p:sp>
      <p:sp>
        <p:nvSpPr>
          <p:cNvPr id="4" name="Slide Number Placeholder 3"/>
          <p:cNvSpPr>
            <a:spLocks noGrp="1"/>
          </p:cNvSpPr>
          <p:nvPr>
            <p:ph type="sldNum" sz="quarter" idx="10"/>
          </p:nvPr>
        </p:nvSpPr>
        <p:spPr/>
        <p:txBody>
          <a:bodyPr/>
          <a:lstStyle/>
          <a:p>
            <a:fld id="{B2ED497C-8EE5-4AC2-A3D0-F10928940687}" type="slidenum">
              <a:rPr lang="en-US" smtClean="0"/>
              <a:t>13</a:t>
            </a:fld>
            <a:endParaRPr lang="en-US"/>
          </a:p>
        </p:txBody>
      </p:sp>
    </p:spTree>
    <p:extLst>
      <p:ext uri="{BB962C8B-B14F-4D97-AF65-F5344CB8AC3E}">
        <p14:creationId xmlns:p14="http://schemas.microsoft.com/office/powerpoint/2010/main" val="30105718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2004 an oyster-associated Vp outbreak in AK and was linked</a:t>
            </a:r>
            <a:r>
              <a:rPr lang="en-US" baseline="0" dirty="0"/>
              <a:t> to a warm water climate anomaly, which expanded the geographical range of Vp illnesses ~1000Km northward. The initial illnesses were identified from passengers on a cruise ship in the Prince William Sound that consumed oysters from a local farm. A retrospective study that interviewed passengers from 3 consecutive cruises in July 2004 found that ~30% of individuals that consumed 1-6 oysters presented with symptoms consistent for Vp after a culture confirmed cases was identified in NV from a cruise passenger returning home. On the next cruise, samples were collected from the farm and tested for Vp. Mean Vp levels were ~10/g and most isolates matched the serotype and pulse-type of the outbreak strain. This slide is from Martinez-</a:t>
            </a:r>
            <a:r>
              <a:rPr lang="en-US" baseline="0" dirty="0" err="1"/>
              <a:t>Urtaza</a:t>
            </a:r>
            <a:r>
              <a:rPr lang="en-US" baseline="0" dirty="0"/>
              <a:t> et al and compares the VPQRA dose response to the dose observed among ill cruise passengers assuming the Vp levels in samples tested within a week of those implicated were representative of the outbreak. It was also assumed that beta Poisson curve of the VPQRA was applicable to the single AK outbreak data point for a 30% attack rate and that all outbreak illnesses were reported. This analysis indicates that the observed risk was ~10,000-fold higher that the VPQRA prediction. </a:t>
            </a:r>
          </a:p>
          <a:p>
            <a:endParaRPr lang="en-US" dirty="0"/>
          </a:p>
        </p:txBody>
      </p:sp>
      <p:sp>
        <p:nvSpPr>
          <p:cNvPr id="4" name="Slide Number Placeholder 3"/>
          <p:cNvSpPr>
            <a:spLocks noGrp="1"/>
          </p:cNvSpPr>
          <p:nvPr>
            <p:ph type="sldNum" sz="quarter" idx="10"/>
          </p:nvPr>
        </p:nvSpPr>
        <p:spPr/>
        <p:txBody>
          <a:bodyPr/>
          <a:lstStyle/>
          <a:p>
            <a:fld id="{B2ED497C-8EE5-4AC2-A3D0-F10928940687}" type="slidenum">
              <a:rPr lang="en-US" smtClean="0"/>
              <a:t>14</a:t>
            </a:fld>
            <a:endParaRPr lang="en-US"/>
          </a:p>
        </p:txBody>
      </p:sp>
    </p:spTree>
    <p:extLst>
      <p:ext uri="{BB962C8B-B14F-4D97-AF65-F5344CB8AC3E}">
        <p14:creationId xmlns:p14="http://schemas.microsoft.com/office/powerpoint/2010/main" val="21690791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link it to all NOAA vibrio forecasting products and includes Long Island Sound, Delaware Bay, Chesapeake Bay, Tampa Bay, Northern Gulf of Mexico Coast, and Puget Sound. Products vary from site to site and include forecasted </a:t>
            </a:r>
            <a:r>
              <a:rPr lang="en-US" dirty="0" err="1"/>
              <a:t>Vv</a:t>
            </a:r>
            <a:r>
              <a:rPr lang="en-US" dirty="0"/>
              <a:t> levels in water, Vp levels in oysters and Vp doubling times in oysters.</a:t>
            </a:r>
          </a:p>
          <a:p>
            <a:r>
              <a:rPr lang="en-US" dirty="0"/>
              <a:t>Jaime needs to add link and text for other vibrio forecasting products.</a:t>
            </a:r>
          </a:p>
        </p:txBody>
      </p:sp>
      <p:sp>
        <p:nvSpPr>
          <p:cNvPr id="4" name="Slide Number Placeholder 3"/>
          <p:cNvSpPr>
            <a:spLocks noGrp="1"/>
          </p:cNvSpPr>
          <p:nvPr>
            <p:ph type="sldNum" sz="quarter" idx="10"/>
          </p:nvPr>
        </p:nvSpPr>
        <p:spPr/>
        <p:txBody>
          <a:bodyPr/>
          <a:lstStyle/>
          <a:p>
            <a:fld id="{B2ED497C-8EE5-4AC2-A3D0-F10928940687}" type="slidenum">
              <a:rPr lang="en-US" smtClean="0"/>
              <a:t>15</a:t>
            </a:fld>
            <a:endParaRPr lang="en-US"/>
          </a:p>
        </p:txBody>
      </p:sp>
    </p:spTree>
    <p:extLst>
      <p:ext uri="{BB962C8B-B14F-4D97-AF65-F5344CB8AC3E}">
        <p14:creationId xmlns:p14="http://schemas.microsoft.com/office/powerpoint/2010/main" val="33715144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2ED497C-8EE5-4AC2-A3D0-F10928940687}" type="slidenum">
              <a:rPr lang="en-US" smtClean="0"/>
              <a:t>16</a:t>
            </a:fld>
            <a:endParaRPr lang="en-US"/>
          </a:p>
        </p:txBody>
      </p:sp>
    </p:spTree>
    <p:extLst>
      <p:ext uri="{BB962C8B-B14F-4D97-AF65-F5344CB8AC3E}">
        <p14:creationId xmlns:p14="http://schemas.microsoft.com/office/powerpoint/2010/main" val="35873947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2ED497C-8EE5-4AC2-A3D0-F10928940687}" type="slidenum">
              <a:rPr lang="en-US" smtClean="0"/>
              <a:t>18</a:t>
            </a:fld>
            <a:endParaRPr lang="en-US"/>
          </a:p>
        </p:txBody>
      </p:sp>
    </p:spTree>
    <p:extLst>
      <p:ext uri="{BB962C8B-B14F-4D97-AF65-F5344CB8AC3E}">
        <p14:creationId xmlns:p14="http://schemas.microsoft.com/office/powerpoint/2010/main" val="2072549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of these factors will be considered in the analysis of this question.</a:t>
            </a:r>
          </a:p>
        </p:txBody>
      </p:sp>
      <p:sp>
        <p:nvSpPr>
          <p:cNvPr id="4" name="Slide Number Placeholder 3"/>
          <p:cNvSpPr>
            <a:spLocks noGrp="1"/>
          </p:cNvSpPr>
          <p:nvPr>
            <p:ph type="sldNum" sz="quarter" idx="10"/>
          </p:nvPr>
        </p:nvSpPr>
        <p:spPr/>
        <p:txBody>
          <a:bodyPr/>
          <a:lstStyle/>
          <a:p>
            <a:fld id="{B2ED497C-8EE5-4AC2-A3D0-F10928940687}" type="slidenum">
              <a:rPr lang="en-US" smtClean="0"/>
              <a:t>4</a:t>
            </a:fld>
            <a:endParaRPr lang="en-US"/>
          </a:p>
        </p:txBody>
      </p:sp>
    </p:spTree>
    <p:extLst>
      <p:ext uri="{BB962C8B-B14F-4D97-AF65-F5344CB8AC3E}">
        <p14:creationId xmlns:p14="http://schemas.microsoft.com/office/powerpoint/2010/main" val="30012895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graph shows data from Johnson et al study of the relationship between Vp levels in in MS oysters and water</a:t>
            </a:r>
            <a:r>
              <a:rPr lang="en-US" baseline="0" dirty="0"/>
              <a:t> temperature (black dots and line) relative to</a:t>
            </a:r>
            <a:r>
              <a:rPr lang="en-US" dirty="0"/>
              <a:t> VPQRA</a:t>
            </a:r>
            <a:r>
              <a:rPr lang="en-US" baseline="0" dirty="0"/>
              <a:t> predictions (red dashed line. MS data suggests a similar relationship between Vp levels and water temperature as model prediction but with slightly higher Vp levels. The slope of the line may be influenced by using the LOD for non-detect samples.</a:t>
            </a:r>
            <a:endParaRPr lang="en-US" dirty="0"/>
          </a:p>
          <a:p>
            <a:endParaRPr lang="en-US" dirty="0"/>
          </a:p>
        </p:txBody>
      </p:sp>
      <p:sp>
        <p:nvSpPr>
          <p:cNvPr id="4" name="Slide Number Placeholder 3"/>
          <p:cNvSpPr>
            <a:spLocks noGrp="1"/>
          </p:cNvSpPr>
          <p:nvPr>
            <p:ph type="sldNum" sz="quarter" idx="10"/>
          </p:nvPr>
        </p:nvSpPr>
        <p:spPr/>
        <p:txBody>
          <a:bodyPr/>
          <a:lstStyle/>
          <a:p>
            <a:fld id="{B2ED497C-8EE5-4AC2-A3D0-F10928940687}" type="slidenum">
              <a:rPr lang="en-US" smtClean="0"/>
              <a:t>5</a:t>
            </a:fld>
            <a:endParaRPr lang="en-US"/>
          </a:p>
        </p:txBody>
      </p:sp>
    </p:spTree>
    <p:extLst>
      <p:ext uri="{BB962C8B-B14F-4D97-AF65-F5344CB8AC3E}">
        <p14:creationId xmlns:p14="http://schemas.microsoft.com/office/powerpoint/2010/main" val="1266655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Since the release of the VPRA in 2005, clams (M. </a:t>
            </a:r>
            <a:r>
              <a:rPr lang="en-US" dirty="0" err="1"/>
              <a:t>mercenaria</a:t>
            </a:r>
            <a:r>
              <a:rPr lang="en-US" dirty="0"/>
              <a:t>) from the NE Atlantic Coast have been increasingly implicated in Vp illnesses. This slide compares </a:t>
            </a:r>
            <a:r>
              <a:rPr lang="en-US" dirty="0" err="1"/>
              <a:t>Vc</a:t>
            </a:r>
            <a:r>
              <a:rPr lang="en-US" dirty="0"/>
              <a:t>, </a:t>
            </a:r>
            <a:r>
              <a:rPr lang="en-US" dirty="0" err="1"/>
              <a:t>Vv</a:t>
            </a:r>
            <a:r>
              <a:rPr lang="en-US" dirty="0"/>
              <a:t> and Vp (total and </a:t>
            </a:r>
            <a:r>
              <a:rPr lang="en-US" dirty="0" err="1"/>
              <a:t>tdh</a:t>
            </a:r>
            <a:r>
              <a:rPr lang="en-US" dirty="0"/>
              <a:t>+) levels in clams collected from CT and NY in 2012 and 2013. Vibrio levels appear to be ~ 1-log higher in oysters than clams in this study (Jones et al) </a:t>
            </a:r>
          </a:p>
        </p:txBody>
      </p:sp>
      <p:sp>
        <p:nvSpPr>
          <p:cNvPr id="4" name="Slide Number Placeholder 3"/>
          <p:cNvSpPr>
            <a:spLocks noGrp="1"/>
          </p:cNvSpPr>
          <p:nvPr>
            <p:ph type="sldNum" sz="quarter" idx="10"/>
          </p:nvPr>
        </p:nvSpPr>
        <p:spPr/>
        <p:txBody>
          <a:bodyPr/>
          <a:lstStyle/>
          <a:p>
            <a:fld id="{B2ED497C-8EE5-4AC2-A3D0-F10928940687}" type="slidenum">
              <a:rPr lang="en-US" smtClean="0"/>
              <a:t>7</a:t>
            </a:fld>
            <a:endParaRPr lang="en-US"/>
          </a:p>
        </p:txBody>
      </p:sp>
    </p:spTree>
    <p:extLst>
      <p:ext uri="{BB962C8B-B14F-4D97-AF65-F5344CB8AC3E}">
        <p14:creationId xmlns:p14="http://schemas.microsoft.com/office/powerpoint/2010/main" val="36193748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22960" y="5314156"/>
            <a:ext cx="5486400" cy="3600450"/>
          </a:xfrm>
        </p:spPr>
        <p:txBody>
          <a:bodyPr/>
          <a:lstStyle/>
          <a:p>
            <a:r>
              <a:rPr lang="en-US" dirty="0"/>
              <a:t>This figure is from Parveen et al and illustrates considerable variability in Vp growth rates in different regions, seasons, years and shellfish species. The VPQRA model relied on Vp growth in oysters collected</a:t>
            </a:r>
            <a:r>
              <a:rPr lang="en-US" baseline="0" dirty="0"/>
              <a:t> from Mobile Bay and stored at 26C relative to growth</a:t>
            </a:r>
            <a:r>
              <a:rPr lang="en-US" dirty="0"/>
              <a:t> rates in broth cultures at various temperatures</a:t>
            </a:r>
            <a:r>
              <a:rPr lang="en-US" baseline="0" dirty="0"/>
              <a:t>. Vp growth in both </a:t>
            </a:r>
            <a:r>
              <a:rPr lang="en-US" dirty="0"/>
              <a:t>Mobile and Chesapeake Bay oysters in this study agreed</a:t>
            </a:r>
            <a:r>
              <a:rPr lang="en-US" baseline="0" dirty="0"/>
              <a:t> reasonably well with VPQRA growth models up to 25C but growth appeared to plateau at higher temperatures.</a:t>
            </a:r>
            <a:r>
              <a:rPr lang="en-US" dirty="0"/>
              <a:t>  P</a:t>
            </a:r>
            <a:r>
              <a:rPr lang="en-US" baseline="0" dirty="0"/>
              <a:t>arallel studies </a:t>
            </a:r>
            <a:r>
              <a:rPr lang="en-US" dirty="0"/>
              <a:t>in  Chesapeake Bay during the summer of 2008 indicated slower growth of Vp in</a:t>
            </a:r>
            <a:r>
              <a:rPr lang="en-US" baseline="0" dirty="0"/>
              <a:t> the Asian oyster, </a:t>
            </a:r>
            <a:r>
              <a:rPr lang="en-US" i="1" baseline="0" dirty="0"/>
              <a:t>C. </a:t>
            </a:r>
            <a:r>
              <a:rPr lang="en-US" i="1" baseline="0" dirty="0" err="1"/>
              <a:t>ariakensis</a:t>
            </a:r>
            <a:r>
              <a:rPr lang="en-US" baseline="0" dirty="0"/>
              <a:t>, than in </a:t>
            </a:r>
            <a:r>
              <a:rPr lang="en-US" i="1" baseline="0" dirty="0"/>
              <a:t>C. </a:t>
            </a:r>
            <a:r>
              <a:rPr lang="en-US" i="1" baseline="0" dirty="0" err="1"/>
              <a:t>virginica</a:t>
            </a:r>
            <a:r>
              <a:rPr lang="en-US" i="1" baseline="0" dirty="0"/>
              <a:t> </a:t>
            </a:r>
            <a:r>
              <a:rPr lang="en-US" baseline="0" dirty="0"/>
              <a:t>during this period and much slower growth than VPQRA model predictions, especially as</a:t>
            </a:r>
            <a:r>
              <a:rPr lang="en-US" dirty="0"/>
              <a:t> temperatures </a:t>
            </a:r>
            <a:r>
              <a:rPr lang="en-US" baseline="0" dirty="0"/>
              <a:t>increased. In a separate study of </a:t>
            </a:r>
            <a:r>
              <a:rPr lang="en-US" i="1" dirty="0"/>
              <a:t>C. </a:t>
            </a:r>
            <a:r>
              <a:rPr lang="en-US" i="1" dirty="0" err="1"/>
              <a:t>gigas</a:t>
            </a:r>
            <a:r>
              <a:rPr lang="en-US" i="1" baseline="0" dirty="0"/>
              <a:t> </a:t>
            </a:r>
            <a:r>
              <a:rPr lang="en-US" baseline="0" dirty="0"/>
              <a:t>in Australia, Fernandez et al reported Vp growth to be slower than VPQRA model until temperatures approached 30C when similar growth was observed to VPQRA model. This study</a:t>
            </a:r>
            <a:r>
              <a:rPr lang="en-US" dirty="0"/>
              <a:t> also reported a lack of Vp growth in the Sydney Rock oyster.</a:t>
            </a:r>
          </a:p>
        </p:txBody>
      </p:sp>
      <p:sp>
        <p:nvSpPr>
          <p:cNvPr id="4" name="Slide Number Placeholder 3"/>
          <p:cNvSpPr>
            <a:spLocks noGrp="1"/>
          </p:cNvSpPr>
          <p:nvPr>
            <p:ph type="sldNum" sz="quarter" idx="10"/>
          </p:nvPr>
        </p:nvSpPr>
        <p:spPr/>
        <p:txBody>
          <a:bodyPr/>
          <a:lstStyle/>
          <a:p>
            <a:fld id="{B2ED497C-8EE5-4AC2-A3D0-F10928940687}" type="slidenum">
              <a:rPr lang="en-US" smtClean="0"/>
              <a:t>8</a:t>
            </a:fld>
            <a:endParaRPr lang="en-US"/>
          </a:p>
        </p:txBody>
      </p:sp>
    </p:spTree>
    <p:extLst>
      <p:ext uri="{BB962C8B-B14F-4D97-AF65-F5344CB8AC3E}">
        <p14:creationId xmlns:p14="http://schemas.microsoft.com/office/powerpoint/2010/main" val="32540859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82650" y="103505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slide illustrates inverse</a:t>
            </a:r>
            <a:r>
              <a:rPr lang="en-US" baseline="0" dirty="0"/>
              <a:t> relationships between VPQRA predicted risk and observed relationship between risk and exposure to either total or pathogenic Vp during peak levels and risk for each region (summer for Atlantic and Pacific and spring and summer in Gulf).  Greatest exposure and lowest risk was observed in Gulf summer followed by Gulf spring (furthest</a:t>
            </a:r>
            <a:r>
              <a:rPr lang="en-US" dirty="0"/>
              <a:t> 2 points on right side)</a:t>
            </a:r>
            <a:r>
              <a:rPr lang="en-US" baseline="0" dirty="0"/>
              <a:t>.  The lowest exposure to total Vp and highest risk was observed in Pacific summer (furthest left point). Pathogenic</a:t>
            </a:r>
            <a:r>
              <a:rPr lang="en-US" dirty="0"/>
              <a:t> Vp levels in the Pacific were higher than in the Atlantic and Gulf spring but not Gulf Summer that had lowest observed risk.</a:t>
            </a:r>
            <a:r>
              <a:rPr lang="en-US" baseline="0" dirty="0"/>
              <a:t> Total Vp levels were ~1 log higher in Gulf than in Pacific or Atlantic but the risk was &gt;10-fold greater in these regions. A similar but less inverse relationship is illustrated between observed regional levels of pathogenic Vp exposure and observed risk. The higher observed risk for pathogenic Vp for all points than indicated by VPQRA dose response line is partially attributed to VPQRA assumption of a 20 to 1 under-reporting factor that was not applied to the observed data.</a:t>
            </a:r>
            <a:endParaRPr lang="en-US" dirty="0"/>
          </a:p>
          <a:p>
            <a:endParaRPr lang="en-US" dirty="0"/>
          </a:p>
        </p:txBody>
      </p:sp>
      <p:sp>
        <p:nvSpPr>
          <p:cNvPr id="4" name="Slide Number Placeholder 3"/>
          <p:cNvSpPr>
            <a:spLocks noGrp="1"/>
          </p:cNvSpPr>
          <p:nvPr>
            <p:ph type="sldNum" sz="quarter" idx="10"/>
          </p:nvPr>
        </p:nvSpPr>
        <p:spPr/>
        <p:txBody>
          <a:bodyPr/>
          <a:lstStyle/>
          <a:p>
            <a:fld id="{B2ED497C-8EE5-4AC2-A3D0-F10928940687}" type="slidenum">
              <a:rPr lang="en-US" smtClean="0"/>
              <a:t>9</a:t>
            </a:fld>
            <a:endParaRPr lang="en-US"/>
          </a:p>
        </p:txBody>
      </p:sp>
    </p:spTree>
    <p:extLst>
      <p:ext uri="{BB962C8B-B14F-4D97-AF65-F5344CB8AC3E}">
        <p14:creationId xmlns:p14="http://schemas.microsoft.com/office/powerpoint/2010/main" val="22318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While the previous slide indicated an inverse relationship for</a:t>
            </a:r>
            <a:r>
              <a:rPr lang="en-US" baseline="0" dirty="0"/>
              <a:t> Vp e</a:t>
            </a:r>
            <a:r>
              <a:rPr lang="en-US" dirty="0"/>
              <a:t>xposure and risk during peak</a:t>
            </a:r>
            <a:r>
              <a:rPr lang="en-US" baseline="0" dirty="0"/>
              <a:t> risk seasons</a:t>
            </a:r>
            <a:r>
              <a:rPr lang="en-US" dirty="0"/>
              <a:t> for different US regions,</a:t>
            </a:r>
            <a:r>
              <a:rPr lang="en-US" baseline="0" dirty="0"/>
              <a:t> this slide show that within each coastal region, observed risk is well correlated with exposure. A similar relationship between risk and exposure appears for the Atlantic and Pacific while the Gulf Vp population appears to be less infectious.</a:t>
            </a:r>
            <a:endParaRPr lang="en-US" dirty="0"/>
          </a:p>
          <a:p>
            <a:endParaRPr lang="en-US" dirty="0"/>
          </a:p>
        </p:txBody>
      </p:sp>
      <p:sp>
        <p:nvSpPr>
          <p:cNvPr id="4" name="Slide Number Placeholder 3"/>
          <p:cNvSpPr>
            <a:spLocks noGrp="1"/>
          </p:cNvSpPr>
          <p:nvPr>
            <p:ph type="sldNum" sz="quarter" idx="10"/>
          </p:nvPr>
        </p:nvSpPr>
        <p:spPr/>
        <p:txBody>
          <a:bodyPr/>
          <a:lstStyle/>
          <a:p>
            <a:fld id="{B2ED497C-8EE5-4AC2-A3D0-F10928940687}" type="slidenum">
              <a:rPr lang="en-US" smtClean="0"/>
              <a:t>10</a:t>
            </a:fld>
            <a:endParaRPr lang="en-US"/>
          </a:p>
        </p:txBody>
      </p:sp>
    </p:spTree>
    <p:extLst>
      <p:ext uri="{BB962C8B-B14F-4D97-AF65-F5344CB8AC3E}">
        <p14:creationId xmlns:p14="http://schemas.microsoft.com/office/powerpoint/2010/main" val="37495244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a:t>
            </a:r>
            <a:r>
              <a:rPr lang="en-US" baseline="0" dirty="0"/>
              <a:t> table was produced by the USFDA as part of the public health rationale supporting their ISSC proposal 13-204 requesting a national mandate for rapid cooling to 50F (10C) within one hour of harvest. VPRA models were used to predict the regional reduction in reported Vp illnesses and the economic benefit of implementing this rapid cooling proposal relative to the baseline at that time.  The predicted illness reductions for Vp ranged from 90-95% in the various regions. The economic benefits do not account for the under-reporting, which is estimated by CDC to be &gt;150:1 for Vp nor the reductions for </a:t>
            </a:r>
            <a:r>
              <a:rPr lang="en-US" baseline="0" dirty="0" err="1"/>
              <a:t>Vv</a:t>
            </a:r>
            <a:r>
              <a:rPr lang="en-US" baseline="0" dirty="0"/>
              <a:t> illnesses. This proposal was substituted for a proposal for further study on alternative controls at the 2013 ISSC meeting by FDA due to lack of support by state shellfish control authorities.</a:t>
            </a:r>
            <a:endParaRPr lang="en-US" dirty="0"/>
          </a:p>
        </p:txBody>
      </p:sp>
      <p:sp>
        <p:nvSpPr>
          <p:cNvPr id="4" name="Slide Number Placeholder 3"/>
          <p:cNvSpPr>
            <a:spLocks noGrp="1"/>
          </p:cNvSpPr>
          <p:nvPr>
            <p:ph type="sldNum" sz="quarter" idx="10"/>
          </p:nvPr>
        </p:nvSpPr>
        <p:spPr/>
        <p:txBody>
          <a:bodyPr/>
          <a:lstStyle/>
          <a:p>
            <a:fld id="{B2ED497C-8EE5-4AC2-A3D0-F10928940687}" type="slidenum">
              <a:rPr lang="en-US" smtClean="0"/>
              <a:t>11</a:t>
            </a:fld>
            <a:endParaRPr lang="en-US"/>
          </a:p>
        </p:txBody>
      </p:sp>
    </p:spTree>
    <p:extLst>
      <p:ext uri="{BB962C8B-B14F-4D97-AF65-F5344CB8AC3E}">
        <p14:creationId xmlns:p14="http://schemas.microsoft.com/office/powerpoint/2010/main" val="10001081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585821"/>
            <a:ext cx="5486400" cy="3600450"/>
          </a:xfrm>
        </p:spPr>
        <p:txBody>
          <a:bodyPr/>
          <a:lstStyle/>
          <a:p>
            <a:r>
              <a:rPr lang="en-US" dirty="0"/>
              <a:t>After extended closures in 2012 and 2013 due to illnesses from the invasive Pacific  O4:K12 outbreak strain , CT enacted rapid cooling controls in 2014 requiring oysters harvested from outbreak areas to be cooled to 50F within one hour. </a:t>
            </a:r>
          </a:p>
          <a:p>
            <a:r>
              <a:rPr lang="en-US" dirty="0"/>
              <a:t>Vp illnesses attributed </a:t>
            </a:r>
            <a:r>
              <a:rPr lang="en-US" dirty="0" err="1"/>
              <a:t>soley</a:t>
            </a:r>
            <a:r>
              <a:rPr lang="en-US" dirty="0"/>
              <a:t> to CT shellfish dropped from 23 in 2013 to 1 in 2014 and 2 in 2015. (Kristin please update with 2015 data)</a:t>
            </a:r>
          </a:p>
        </p:txBody>
      </p:sp>
      <p:sp>
        <p:nvSpPr>
          <p:cNvPr id="4" name="Slide Number Placeholder 3"/>
          <p:cNvSpPr>
            <a:spLocks noGrp="1"/>
          </p:cNvSpPr>
          <p:nvPr>
            <p:ph type="sldNum" sz="quarter" idx="10"/>
          </p:nvPr>
        </p:nvSpPr>
        <p:spPr/>
        <p:txBody>
          <a:bodyPr/>
          <a:lstStyle/>
          <a:p>
            <a:fld id="{B2ED497C-8EE5-4AC2-A3D0-F10928940687}" type="slidenum">
              <a:rPr lang="en-US" smtClean="0"/>
              <a:t>12</a:t>
            </a:fld>
            <a:endParaRPr lang="en-US"/>
          </a:p>
        </p:txBody>
      </p:sp>
    </p:spTree>
    <p:extLst>
      <p:ext uri="{BB962C8B-B14F-4D97-AF65-F5344CB8AC3E}">
        <p14:creationId xmlns:p14="http://schemas.microsoft.com/office/powerpoint/2010/main" val="286799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9E33B7-6CB6-4BF1-9A6A-01290DB81C58}" type="datetimeFigureOut">
              <a:rPr lang="en-US" smtClean="0"/>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FC45E7-11EB-469C-BF76-D8359C7099F5}" type="slidenum">
              <a:rPr lang="en-US" smtClean="0"/>
              <a:t>‹#›</a:t>
            </a:fld>
            <a:endParaRPr lang="en-US"/>
          </a:p>
        </p:txBody>
      </p:sp>
    </p:spTree>
    <p:extLst>
      <p:ext uri="{BB962C8B-B14F-4D97-AF65-F5344CB8AC3E}">
        <p14:creationId xmlns:p14="http://schemas.microsoft.com/office/powerpoint/2010/main" val="4003440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9E33B7-6CB6-4BF1-9A6A-01290DB81C58}" type="datetimeFigureOut">
              <a:rPr lang="en-US" smtClean="0"/>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FC45E7-11EB-469C-BF76-D8359C7099F5}" type="slidenum">
              <a:rPr lang="en-US" smtClean="0"/>
              <a:t>‹#›</a:t>
            </a:fld>
            <a:endParaRPr lang="en-US"/>
          </a:p>
        </p:txBody>
      </p:sp>
    </p:spTree>
    <p:extLst>
      <p:ext uri="{BB962C8B-B14F-4D97-AF65-F5344CB8AC3E}">
        <p14:creationId xmlns:p14="http://schemas.microsoft.com/office/powerpoint/2010/main" val="3729118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9E33B7-6CB6-4BF1-9A6A-01290DB81C58}" type="datetimeFigureOut">
              <a:rPr lang="en-US" smtClean="0"/>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FC45E7-11EB-469C-BF76-D8359C7099F5}" type="slidenum">
              <a:rPr lang="en-US" smtClean="0"/>
              <a:t>‹#›</a:t>
            </a:fld>
            <a:endParaRPr lang="en-US"/>
          </a:p>
        </p:txBody>
      </p:sp>
    </p:spTree>
    <p:extLst>
      <p:ext uri="{BB962C8B-B14F-4D97-AF65-F5344CB8AC3E}">
        <p14:creationId xmlns:p14="http://schemas.microsoft.com/office/powerpoint/2010/main" val="3751018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9E33B7-6CB6-4BF1-9A6A-01290DB81C58}" type="datetimeFigureOut">
              <a:rPr lang="en-US" smtClean="0"/>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FC45E7-11EB-469C-BF76-D8359C7099F5}" type="slidenum">
              <a:rPr lang="en-US" smtClean="0"/>
              <a:t>‹#›</a:t>
            </a:fld>
            <a:endParaRPr lang="en-US"/>
          </a:p>
        </p:txBody>
      </p:sp>
    </p:spTree>
    <p:extLst>
      <p:ext uri="{BB962C8B-B14F-4D97-AF65-F5344CB8AC3E}">
        <p14:creationId xmlns:p14="http://schemas.microsoft.com/office/powerpoint/2010/main" val="2394937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9E33B7-6CB6-4BF1-9A6A-01290DB81C58}" type="datetimeFigureOut">
              <a:rPr lang="en-US" smtClean="0"/>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FC45E7-11EB-469C-BF76-D8359C7099F5}" type="slidenum">
              <a:rPr lang="en-US" smtClean="0"/>
              <a:t>‹#›</a:t>
            </a:fld>
            <a:endParaRPr lang="en-US"/>
          </a:p>
        </p:txBody>
      </p:sp>
    </p:spTree>
    <p:extLst>
      <p:ext uri="{BB962C8B-B14F-4D97-AF65-F5344CB8AC3E}">
        <p14:creationId xmlns:p14="http://schemas.microsoft.com/office/powerpoint/2010/main" val="3785631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9E33B7-6CB6-4BF1-9A6A-01290DB81C58}" type="datetimeFigureOut">
              <a:rPr lang="en-US" smtClean="0"/>
              <a:t>9/6/2017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FC45E7-11EB-469C-BF76-D8359C7099F5}" type="slidenum">
              <a:rPr lang="en-US" smtClean="0"/>
              <a:t>‹#›</a:t>
            </a:fld>
            <a:endParaRPr lang="en-US"/>
          </a:p>
        </p:txBody>
      </p:sp>
    </p:spTree>
    <p:extLst>
      <p:ext uri="{BB962C8B-B14F-4D97-AF65-F5344CB8AC3E}">
        <p14:creationId xmlns:p14="http://schemas.microsoft.com/office/powerpoint/2010/main" val="3780929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9E33B7-6CB6-4BF1-9A6A-01290DB81C58}" type="datetimeFigureOut">
              <a:rPr lang="en-US" smtClean="0"/>
              <a:t>9/6/2017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FC45E7-11EB-469C-BF76-D8359C7099F5}" type="slidenum">
              <a:rPr lang="en-US" smtClean="0"/>
              <a:t>‹#›</a:t>
            </a:fld>
            <a:endParaRPr lang="en-US"/>
          </a:p>
        </p:txBody>
      </p:sp>
    </p:spTree>
    <p:extLst>
      <p:ext uri="{BB962C8B-B14F-4D97-AF65-F5344CB8AC3E}">
        <p14:creationId xmlns:p14="http://schemas.microsoft.com/office/powerpoint/2010/main" val="127737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9E33B7-6CB6-4BF1-9A6A-01290DB81C58}" type="datetimeFigureOut">
              <a:rPr lang="en-US" smtClean="0"/>
              <a:t>9/6/2017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FC45E7-11EB-469C-BF76-D8359C7099F5}" type="slidenum">
              <a:rPr lang="en-US" smtClean="0"/>
              <a:t>‹#›</a:t>
            </a:fld>
            <a:endParaRPr lang="en-US"/>
          </a:p>
        </p:txBody>
      </p:sp>
    </p:spTree>
    <p:extLst>
      <p:ext uri="{BB962C8B-B14F-4D97-AF65-F5344CB8AC3E}">
        <p14:creationId xmlns:p14="http://schemas.microsoft.com/office/powerpoint/2010/main" val="436268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9E33B7-6CB6-4BF1-9A6A-01290DB81C58}" type="datetimeFigureOut">
              <a:rPr lang="en-US" smtClean="0"/>
              <a:t>9/6/2017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FC45E7-11EB-469C-BF76-D8359C7099F5}" type="slidenum">
              <a:rPr lang="en-US" smtClean="0"/>
              <a:t>‹#›</a:t>
            </a:fld>
            <a:endParaRPr lang="en-US"/>
          </a:p>
        </p:txBody>
      </p:sp>
    </p:spTree>
    <p:extLst>
      <p:ext uri="{BB962C8B-B14F-4D97-AF65-F5344CB8AC3E}">
        <p14:creationId xmlns:p14="http://schemas.microsoft.com/office/powerpoint/2010/main" val="910602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9E33B7-6CB6-4BF1-9A6A-01290DB81C58}" type="datetimeFigureOut">
              <a:rPr lang="en-US" smtClean="0"/>
              <a:t>9/6/2017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FC45E7-11EB-469C-BF76-D8359C7099F5}" type="slidenum">
              <a:rPr lang="en-US" smtClean="0"/>
              <a:t>‹#›</a:t>
            </a:fld>
            <a:endParaRPr lang="en-US"/>
          </a:p>
        </p:txBody>
      </p:sp>
    </p:spTree>
    <p:extLst>
      <p:ext uri="{BB962C8B-B14F-4D97-AF65-F5344CB8AC3E}">
        <p14:creationId xmlns:p14="http://schemas.microsoft.com/office/powerpoint/2010/main" val="3061836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9E33B7-6CB6-4BF1-9A6A-01290DB81C58}" type="datetimeFigureOut">
              <a:rPr lang="en-US" smtClean="0"/>
              <a:t>9/6/2017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FC45E7-11EB-469C-BF76-D8359C7099F5}" type="slidenum">
              <a:rPr lang="en-US" smtClean="0"/>
              <a:t>‹#›</a:t>
            </a:fld>
            <a:endParaRPr lang="en-US"/>
          </a:p>
        </p:txBody>
      </p:sp>
    </p:spTree>
    <p:extLst>
      <p:ext uri="{BB962C8B-B14F-4D97-AF65-F5344CB8AC3E}">
        <p14:creationId xmlns:p14="http://schemas.microsoft.com/office/powerpoint/2010/main" val="2357957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9E33B7-6CB6-4BF1-9A6A-01290DB81C58}" type="datetimeFigureOut">
              <a:rPr lang="en-US" smtClean="0"/>
              <a:t>9/6/2017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FC45E7-11EB-469C-BF76-D8359C7099F5}" type="slidenum">
              <a:rPr lang="en-US" smtClean="0"/>
              <a:t>‹#›</a:t>
            </a:fld>
            <a:endParaRPr lang="en-US"/>
          </a:p>
        </p:txBody>
      </p:sp>
    </p:spTree>
    <p:extLst>
      <p:ext uri="{BB962C8B-B14F-4D97-AF65-F5344CB8AC3E}">
        <p14:creationId xmlns:p14="http://schemas.microsoft.com/office/powerpoint/2010/main" val="6743210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coastalscience.noaa.gov/products/vibrioforecast/defaul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0"/>
            <a:ext cx="9144000" cy="2387600"/>
          </a:xfrm>
        </p:spPr>
        <p:txBody>
          <a:bodyPr>
            <a:normAutofit/>
          </a:bodyPr>
          <a:lstStyle/>
          <a:p>
            <a:r>
              <a:rPr lang="en-US" b="1" i="1" dirty="0"/>
              <a:t>Vibrio parahaemolyticus </a:t>
            </a:r>
            <a:br>
              <a:rPr lang="en-US" b="1" i="1" dirty="0"/>
            </a:br>
            <a:r>
              <a:rPr lang="en-US" b="1" dirty="0"/>
              <a:t>Risk Assessment Updates</a:t>
            </a:r>
          </a:p>
        </p:txBody>
      </p:sp>
      <p:sp>
        <p:nvSpPr>
          <p:cNvPr id="3" name="Subtitle 2"/>
          <p:cNvSpPr>
            <a:spLocks noGrp="1"/>
          </p:cNvSpPr>
          <p:nvPr>
            <p:ph type="subTitle" idx="1"/>
          </p:nvPr>
        </p:nvSpPr>
        <p:spPr>
          <a:xfrm>
            <a:off x="1524000" y="4049713"/>
            <a:ext cx="9144000" cy="1655762"/>
          </a:xfrm>
        </p:spPr>
        <p:txBody>
          <a:bodyPr>
            <a:normAutofit fontScale="77500" lnSpcReduction="20000"/>
          </a:bodyPr>
          <a:lstStyle/>
          <a:p>
            <a:r>
              <a:rPr lang="en-US" sz="4800" dirty="0"/>
              <a:t>ISSC </a:t>
            </a:r>
            <a:r>
              <a:rPr lang="en-US" sz="4800" i="1" dirty="0"/>
              <a:t>Vibrio parahaemolyticus </a:t>
            </a:r>
            <a:r>
              <a:rPr lang="en-US" sz="4800" dirty="0"/>
              <a:t>Workshop</a:t>
            </a:r>
          </a:p>
          <a:p>
            <a:r>
              <a:rPr lang="en-US" sz="4800" dirty="0"/>
              <a:t>Baltimore, MD</a:t>
            </a:r>
          </a:p>
          <a:p>
            <a:r>
              <a:rPr lang="en-US" sz="4800" dirty="0"/>
              <a:t>September 6, 2017</a:t>
            </a:r>
          </a:p>
        </p:txBody>
      </p:sp>
    </p:spTree>
    <p:extLst>
      <p:ext uri="{BB962C8B-B14F-4D97-AF65-F5344CB8AC3E}">
        <p14:creationId xmlns:p14="http://schemas.microsoft.com/office/powerpoint/2010/main" val="596356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Seasonal Vp Exposure Predictive of Risk Within US Coastal Regions</a:t>
            </a:r>
          </a:p>
        </p:txBody>
      </p:sp>
      <p:pic>
        <p:nvPicPr>
          <p:cNvPr id="5" name="Content Placeholder 4"/>
          <p:cNvPicPr>
            <a:picLocks noGrp="1" noChangeAspect="1"/>
          </p:cNvPicPr>
          <p:nvPr>
            <p:ph idx="1"/>
          </p:nvPr>
        </p:nvPicPr>
        <p:blipFill>
          <a:blip r:embed="rId3"/>
          <a:stretch>
            <a:fillRect/>
          </a:stretch>
        </p:blipFill>
        <p:spPr>
          <a:xfrm>
            <a:off x="2890218" y="1825625"/>
            <a:ext cx="6411563" cy="4351338"/>
          </a:xfrm>
          <a:prstGeom prst="rect">
            <a:avLst/>
          </a:prstGeom>
        </p:spPr>
      </p:pic>
    </p:spTree>
    <p:extLst>
      <p:ext uri="{BB962C8B-B14F-4D97-AF65-F5344CB8AC3E}">
        <p14:creationId xmlns:p14="http://schemas.microsoft.com/office/powerpoint/2010/main" val="2163291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67362" y="533401"/>
            <a:ext cx="9000639" cy="5486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endParaRPr lang="en-US">
              <a:solidFill>
                <a:prstClr val="black">
                  <a:tint val="75000"/>
                </a:prstClr>
              </a:solidFill>
            </a:endParaRPr>
          </a:p>
        </p:txBody>
      </p:sp>
      <p:sp>
        <p:nvSpPr>
          <p:cNvPr id="3" name="Slide Number Placeholder 2"/>
          <p:cNvSpPr>
            <a:spLocks noGrp="1"/>
          </p:cNvSpPr>
          <p:nvPr>
            <p:ph type="sldNum" sz="quarter" idx="12"/>
          </p:nvPr>
        </p:nvSpPr>
        <p:spPr/>
        <p:txBody>
          <a:bodyPr/>
          <a:lstStyle/>
          <a:p>
            <a:fld id="{DF5C5349-C489-4FBA-BD8A-47AEFEB0EDE1}" type="slidenum">
              <a:rPr lang="en-US" smtClean="0">
                <a:solidFill>
                  <a:prstClr val="black">
                    <a:tint val="75000"/>
                  </a:prstClr>
                </a:solidFill>
              </a:rPr>
              <a:pPr/>
              <a:t>11</a:t>
            </a:fld>
            <a:endParaRPr lang="en-US">
              <a:solidFill>
                <a:prstClr val="black">
                  <a:tint val="75000"/>
                </a:prstClr>
              </a:solidFill>
            </a:endParaRPr>
          </a:p>
        </p:txBody>
      </p:sp>
    </p:spTree>
    <p:extLst>
      <p:ext uri="{BB962C8B-B14F-4D97-AF65-F5344CB8AC3E}">
        <p14:creationId xmlns:p14="http://schemas.microsoft.com/office/powerpoint/2010/main" val="3480460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381000"/>
            <a:ext cx="8229600" cy="1143000"/>
          </a:xfrm>
        </p:spPr>
        <p:txBody>
          <a:bodyPr>
            <a:normAutofit fontScale="90000"/>
          </a:bodyPr>
          <a:lstStyle/>
          <a:p>
            <a:r>
              <a:rPr lang="en-US" b="1" dirty="0"/>
              <a:t>Illness History in Connecticut:  </a:t>
            </a:r>
            <a:br>
              <a:rPr lang="en-US" b="1" dirty="0"/>
            </a:br>
            <a:r>
              <a:rPr lang="en-US" b="1" dirty="0"/>
              <a:t>2009 to 2014 Illness Summary</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99850277"/>
              </p:ext>
            </p:extLst>
          </p:nvPr>
        </p:nvGraphicFramePr>
        <p:xfrm>
          <a:off x="2590801" y="1676401"/>
          <a:ext cx="6781801" cy="3150063"/>
        </p:xfrm>
        <a:graphic>
          <a:graphicData uri="http://schemas.openxmlformats.org/drawingml/2006/table">
            <a:tbl>
              <a:tblPr/>
              <a:tblGrid>
                <a:gridCol w="1198992">
                  <a:extLst>
                    <a:ext uri="{9D8B030D-6E8A-4147-A177-3AD203B41FA5}">
                      <a16:colId xmlns:a16="http://schemas.microsoft.com/office/drawing/2014/main" val="20000"/>
                    </a:ext>
                  </a:extLst>
                </a:gridCol>
                <a:gridCol w="2604062">
                  <a:extLst>
                    <a:ext uri="{9D8B030D-6E8A-4147-A177-3AD203B41FA5}">
                      <a16:colId xmlns:a16="http://schemas.microsoft.com/office/drawing/2014/main" val="20001"/>
                    </a:ext>
                  </a:extLst>
                </a:gridCol>
                <a:gridCol w="2978747">
                  <a:extLst>
                    <a:ext uri="{9D8B030D-6E8A-4147-A177-3AD203B41FA5}">
                      <a16:colId xmlns:a16="http://schemas.microsoft.com/office/drawing/2014/main" val="20002"/>
                    </a:ext>
                  </a:extLst>
                </a:gridCol>
              </a:tblGrid>
              <a:tr h="643333">
                <a:tc>
                  <a:txBody>
                    <a:bodyPr/>
                    <a:lstStyle/>
                    <a:p>
                      <a:pPr algn="ctr" fontAlgn="b"/>
                      <a:r>
                        <a:rPr lang="en-US" sz="2400" b="1" i="0" u="none" strike="noStrike" dirty="0">
                          <a:solidFill>
                            <a:srgbClr val="000000"/>
                          </a:solidFill>
                          <a:effectLst/>
                          <a:latin typeface="Calibri" panose="020F0502020204030204" pitchFamily="34" charset="0"/>
                        </a:rPr>
                        <a:t>Year</a:t>
                      </a:r>
                    </a:p>
                  </a:txBody>
                  <a:tcPr marL="7144" marR="7144"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400" b="1" i="0" u="none" strike="noStrike" dirty="0">
                          <a:solidFill>
                            <a:srgbClr val="000000"/>
                          </a:solidFill>
                          <a:effectLst/>
                          <a:latin typeface="Calibri" panose="020F0502020204030204" pitchFamily="34" charset="0"/>
                        </a:rPr>
                        <a:t>Confirmed CT Cases</a:t>
                      </a:r>
                    </a:p>
                  </a:txBody>
                  <a:tcPr marL="7144" marR="7144"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400" b="1" i="0" u="none" strike="noStrike" dirty="0">
                          <a:solidFill>
                            <a:srgbClr val="000000"/>
                          </a:solidFill>
                          <a:effectLst/>
                          <a:latin typeface="Calibri" panose="020F0502020204030204" pitchFamily="34" charset="0"/>
                        </a:rPr>
                        <a:t>Multi-State Including CT</a:t>
                      </a:r>
                    </a:p>
                  </a:txBody>
                  <a:tcPr marL="7144" marR="7144"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01503">
                <a:tc>
                  <a:txBody>
                    <a:bodyPr/>
                    <a:lstStyle/>
                    <a:p>
                      <a:pPr algn="ctr" fontAlgn="b"/>
                      <a:r>
                        <a:rPr lang="en-US" sz="2400" b="0" i="0" u="none" strike="noStrike">
                          <a:solidFill>
                            <a:srgbClr val="000000"/>
                          </a:solidFill>
                          <a:effectLst/>
                          <a:latin typeface="Calibri" panose="020F0502020204030204" pitchFamily="34" charset="0"/>
                        </a:rPr>
                        <a:t>2009</a:t>
                      </a:r>
                    </a:p>
                  </a:txBody>
                  <a:tcPr marL="7144" marR="7144"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400" b="0" i="0" u="none" strike="noStrike" dirty="0">
                          <a:solidFill>
                            <a:srgbClr val="000000"/>
                          </a:solidFill>
                          <a:effectLst/>
                          <a:latin typeface="Calibri" panose="020F0502020204030204" pitchFamily="34" charset="0"/>
                        </a:rPr>
                        <a:t>1</a:t>
                      </a:r>
                    </a:p>
                  </a:txBody>
                  <a:tcPr marL="7144" marR="7144"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400" b="0" i="0" u="none" strike="noStrike" dirty="0">
                          <a:solidFill>
                            <a:srgbClr val="000000"/>
                          </a:solidFill>
                          <a:effectLst/>
                          <a:latin typeface="Calibri" panose="020F0502020204030204" pitchFamily="34" charset="0"/>
                        </a:rPr>
                        <a:t>2</a:t>
                      </a:r>
                    </a:p>
                  </a:txBody>
                  <a:tcPr marL="7144" marR="7144"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01503">
                <a:tc>
                  <a:txBody>
                    <a:bodyPr/>
                    <a:lstStyle/>
                    <a:p>
                      <a:pPr algn="ctr" fontAlgn="b"/>
                      <a:r>
                        <a:rPr lang="en-US" sz="2400" b="0" i="0" u="none" strike="noStrike">
                          <a:solidFill>
                            <a:srgbClr val="000000"/>
                          </a:solidFill>
                          <a:effectLst/>
                          <a:latin typeface="Calibri" panose="020F0502020204030204" pitchFamily="34" charset="0"/>
                        </a:rPr>
                        <a:t>2010</a:t>
                      </a:r>
                    </a:p>
                  </a:txBody>
                  <a:tcPr marL="7144" marR="7144"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400" b="0" i="0" u="none" strike="noStrike">
                          <a:solidFill>
                            <a:srgbClr val="000000"/>
                          </a:solidFill>
                          <a:effectLst/>
                          <a:latin typeface="Calibri" panose="020F0502020204030204" pitchFamily="34" charset="0"/>
                        </a:rPr>
                        <a:t>1</a:t>
                      </a:r>
                    </a:p>
                  </a:txBody>
                  <a:tcPr marL="7144" marR="7144"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400" b="0" i="0" u="none" strike="noStrike" dirty="0">
                          <a:solidFill>
                            <a:srgbClr val="000000"/>
                          </a:solidFill>
                          <a:effectLst/>
                          <a:latin typeface="Calibri" panose="020F0502020204030204" pitchFamily="34" charset="0"/>
                        </a:rPr>
                        <a:t>2</a:t>
                      </a:r>
                    </a:p>
                  </a:txBody>
                  <a:tcPr marL="7144" marR="7144"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01503">
                <a:tc>
                  <a:txBody>
                    <a:bodyPr/>
                    <a:lstStyle/>
                    <a:p>
                      <a:pPr algn="ctr" fontAlgn="b"/>
                      <a:r>
                        <a:rPr lang="en-US" sz="2400" b="0" i="0" u="none" strike="noStrike">
                          <a:solidFill>
                            <a:srgbClr val="000000"/>
                          </a:solidFill>
                          <a:effectLst/>
                          <a:latin typeface="Calibri" panose="020F0502020204030204" pitchFamily="34" charset="0"/>
                        </a:rPr>
                        <a:t>2011</a:t>
                      </a:r>
                    </a:p>
                  </a:txBody>
                  <a:tcPr marL="7144" marR="7144"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400" b="0" i="0" u="none" strike="noStrike">
                          <a:solidFill>
                            <a:srgbClr val="000000"/>
                          </a:solidFill>
                          <a:effectLst/>
                          <a:latin typeface="Calibri" panose="020F0502020204030204" pitchFamily="34" charset="0"/>
                        </a:rPr>
                        <a:t>1</a:t>
                      </a:r>
                    </a:p>
                  </a:txBody>
                  <a:tcPr marL="7144" marR="7144"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400" b="0" i="0" u="none" strike="noStrike" dirty="0">
                          <a:solidFill>
                            <a:srgbClr val="000000"/>
                          </a:solidFill>
                          <a:effectLst/>
                          <a:latin typeface="Calibri" panose="020F0502020204030204" pitchFamily="34" charset="0"/>
                        </a:rPr>
                        <a:t>2</a:t>
                      </a:r>
                    </a:p>
                  </a:txBody>
                  <a:tcPr marL="7144" marR="7144"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401503">
                <a:tc>
                  <a:txBody>
                    <a:bodyPr/>
                    <a:lstStyle/>
                    <a:p>
                      <a:pPr algn="ctr" fontAlgn="b"/>
                      <a:r>
                        <a:rPr lang="en-US" sz="2400" b="0" i="0" u="none" strike="noStrike">
                          <a:solidFill>
                            <a:srgbClr val="000000"/>
                          </a:solidFill>
                          <a:effectLst/>
                          <a:latin typeface="Calibri" panose="020F0502020204030204" pitchFamily="34" charset="0"/>
                        </a:rPr>
                        <a:t>2012</a:t>
                      </a:r>
                    </a:p>
                  </a:txBody>
                  <a:tcPr marL="7144" marR="7144"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b"/>
                      <a:r>
                        <a:rPr lang="en-US" sz="2400" b="0" i="0" u="none" strike="noStrike" dirty="0">
                          <a:solidFill>
                            <a:srgbClr val="000000"/>
                          </a:solidFill>
                          <a:effectLst/>
                          <a:latin typeface="Calibri" panose="020F0502020204030204" pitchFamily="34" charset="0"/>
                        </a:rPr>
                        <a:t>1*</a:t>
                      </a:r>
                    </a:p>
                  </a:txBody>
                  <a:tcPr marL="7144" marR="7144"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b"/>
                      <a:r>
                        <a:rPr lang="en-US" sz="2400" b="0" i="0" u="none" strike="noStrike" dirty="0">
                          <a:solidFill>
                            <a:srgbClr val="000000"/>
                          </a:solidFill>
                          <a:effectLst/>
                          <a:latin typeface="Calibri" panose="020F0502020204030204" pitchFamily="34" charset="0"/>
                        </a:rPr>
                        <a:t>3</a:t>
                      </a:r>
                    </a:p>
                  </a:txBody>
                  <a:tcPr marL="7144" marR="7144"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4"/>
                  </a:ext>
                </a:extLst>
              </a:tr>
              <a:tr h="401503">
                <a:tc>
                  <a:txBody>
                    <a:bodyPr/>
                    <a:lstStyle/>
                    <a:p>
                      <a:pPr algn="ctr" fontAlgn="b"/>
                      <a:r>
                        <a:rPr lang="en-US" sz="2400" b="0" i="0" u="none" strike="noStrike">
                          <a:solidFill>
                            <a:schemeClr val="tx1"/>
                          </a:solidFill>
                          <a:effectLst/>
                          <a:latin typeface="Calibri" panose="020F0502020204030204" pitchFamily="34" charset="0"/>
                        </a:rPr>
                        <a:t>2013</a:t>
                      </a:r>
                    </a:p>
                  </a:txBody>
                  <a:tcPr marL="7144" marR="7144"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b"/>
                      <a:r>
                        <a:rPr lang="en-US" sz="2400" b="0" i="0" u="none" strike="noStrike" dirty="0">
                          <a:solidFill>
                            <a:schemeClr val="tx1"/>
                          </a:solidFill>
                          <a:effectLst/>
                          <a:latin typeface="Calibri" panose="020F0502020204030204" pitchFamily="34" charset="0"/>
                        </a:rPr>
                        <a:t>23**</a:t>
                      </a:r>
                    </a:p>
                  </a:txBody>
                  <a:tcPr marL="7144" marR="7144"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fontAlgn="b"/>
                      <a:r>
                        <a:rPr lang="en-US" sz="2400" b="0" i="0" u="none" strike="noStrike" dirty="0">
                          <a:solidFill>
                            <a:schemeClr val="tx1"/>
                          </a:solidFill>
                          <a:effectLst/>
                          <a:latin typeface="Calibri" panose="020F0502020204030204" pitchFamily="34" charset="0"/>
                        </a:rPr>
                        <a:t>11</a:t>
                      </a:r>
                    </a:p>
                  </a:txBody>
                  <a:tcPr marL="7144" marR="7144"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5"/>
                  </a:ext>
                </a:extLst>
              </a:tr>
              <a:tr h="401503">
                <a:tc>
                  <a:txBody>
                    <a:bodyPr/>
                    <a:lstStyle/>
                    <a:p>
                      <a:pPr algn="ctr" fontAlgn="b"/>
                      <a:r>
                        <a:rPr lang="en-US" sz="2400" b="0" i="0" u="none" strike="noStrike">
                          <a:solidFill>
                            <a:srgbClr val="000000"/>
                          </a:solidFill>
                          <a:effectLst/>
                          <a:latin typeface="Calibri" panose="020F0502020204030204" pitchFamily="34" charset="0"/>
                        </a:rPr>
                        <a:t>2014</a:t>
                      </a:r>
                    </a:p>
                  </a:txBody>
                  <a:tcPr marL="7144" marR="7144"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US" sz="2400" b="0" i="0" u="none" strike="noStrike" dirty="0">
                          <a:solidFill>
                            <a:srgbClr val="000000"/>
                          </a:solidFill>
                          <a:effectLst/>
                          <a:latin typeface="Calibri" panose="020F0502020204030204" pitchFamily="34" charset="0"/>
                        </a:rPr>
                        <a:t>1</a:t>
                      </a:r>
                    </a:p>
                  </a:txBody>
                  <a:tcPr marL="7144" marR="7144"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b"/>
                      <a:r>
                        <a:rPr lang="en-US" sz="2400" b="0" i="0" u="none" strike="noStrike" dirty="0">
                          <a:solidFill>
                            <a:srgbClr val="000000"/>
                          </a:solidFill>
                          <a:effectLst/>
                          <a:latin typeface="Calibri" panose="020F0502020204030204" pitchFamily="34" charset="0"/>
                        </a:rPr>
                        <a:t>2</a:t>
                      </a:r>
                    </a:p>
                  </a:txBody>
                  <a:tcPr marL="7144" marR="7144"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6"/>
                  </a:ext>
                </a:extLst>
              </a:tr>
            </a:tbl>
          </a:graphicData>
        </a:graphic>
      </p:graphicFrame>
      <p:sp>
        <p:nvSpPr>
          <p:cNvPr id="3" name="TextBox 2"/>
          <p:cNvSpPr txBox="1"/>
          <p:nvPr/>
        </p:nvSpPr>
        <p:spPr>
          <a:xfrm>
            <a:off x="2514600" y="5181601"/>
            <a:ext cx="6830744" cy="1200329"/>
          </a:xfrm>
          <a:prstGeom prst="rect">
            <a:avLst/>
          </a:prstGeom>
          <a:noFill/>
        </p:spPr>
        <p:txBody>
          <a:bodyPr wrap="square" rtlCol="0">
            <a:spAutoFit/>
          </a:bodyPr>
          <a:lstStyle/>
          <a:p>
            <a:r>
              <a:rPr lang="en-US" dirty="0"/>
              <a:t>*2012 Closure of Westport/Norwalk growing area from 7/15/12 through 9/19/12</a:t>
            </a:r>
          </a:p>
          <a:p>
            <a:r>
              <a:rPr lang="en-US" dirty="0"/>
              <a:t>** 2013 Closure of Westport/Norwalk growing area from 8/2/13 through 9/16/13</a:t>
            </a:r>
          </a:p>
        </p:txBody>
      </p:sp>
    </p:spTree>
    <p:extLst>
      <p:ext uri="{BB962C8B-B14F-4D97-AF65-F5344CB8AC3E}">
        <p14:creationId xmlns:p14="http://schemas.microsoft.com/office/powerpoint/2010/main" val="3448525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Occurrence or introduction of “outbreak strains” drive risk </a:t>
            </a:r>
            <a:br>
              <a:rPr lang="en-US" dirty="0"/>
            </a:br>
            <a:endParaRPr lang="en-US" dirty="0"/>
          </a:p>
        </p:txBody>
      </p:sp>
      <p:sp>
        <p:nvSpPr>
          <p:cNvPr id="3" name="Content Placeholder 2"/>
          <p:cNvSpPr>
            <a:spLocks noGrp="1"/>
          </p:cNvSpPr>
          <p:nvPr>
            <p:ph idx="1"/>
          </p:nvPr>
        </p:nvSpPr>
        <p:spPr/>
        <p:txBody>
          <a:bodyPr>
            <a:normAutofit fontScale="92500"/>
          </a:bodyPr>
          <a:lstStyle/>
          <a:p>
            <a:r>
              <a:rPr lang="en-US" dirty="0"/>
              <a:t>TX 1998 - O3:K6</a:t>
            </a:r>
          </a:p>
          <a:p>
            <a:pPr lvl="1"/>
            <a:r>
              <a:rPr lang="en-US" dirty="0"/>
              <a:t>416 cases (98 culture confirmed)</a:t>
            </a:r>
          </a:p>
          <a:p>
            <a:pPr lvl="1"/>
            <a:r>
              <a:rPr lang="en-US" dirty="0"/>
              <a:t>Few sporadic illness before and after 1998</a:t>
            </a:r>
          </a:p>
          <a:p>
            <a:r>
              <a:rPr lang="en-US" dirty="0"/>
              <a:t>Chile 2006-2008 – 03:K6</a:t>
            </a:r>
          </a:p>
          <a:p>
            <a:pPr lvl="1"/>
            <a:r>
              <a:rPr lang="en-US" dirty="0"/>
              <a:t>&gt;10,000 Vp illnesses</a:t>
            </a:r>
          </a:p>
          <a:p>
            <a:pPr lvl="1"/>
            <a:r>
              <a:rPr lang="en-US" dirty="0"/>
              <a:t>&lt;100/</a:t>
            </a:r>
            <a:r>
              <a:rPr lang="en-US" dirty="0" err="1"/>
              <a:t>yr</a:t>
            </a:r>
            <a:r>
              <a:rPr lang="en-US" dirty="0"/>
              <a:t> since 2013 and most years since 2009</a:t>
            </a:r>
          </a:p>
          <a:p>
            <a:r>
              <a:rPr lang="en-US" dirty="0"/>
              <a:t>US NE Atlantic 2012-2013: O4:K12</a:t>
            </a:r>
          </a:p>
          <a:p>
            <a:pPr lvl="1"/>
            <a:r>
              <a:rPr lang="en-US" dirty="0"/>
              <a:t>&gt;100 illnesses</a:t>
            </a:r>
          </a:p>
          <a:p>
            <a:pPr lvl="1"/>
            <a:r>
              <a:rPr lang="en-US" dirty="0"/>
              <a:t>Unprecedented closures/recalls</a:t>
            </a:r>
          </a:p>
          <a:p>
            <a:pPr lvl="1"/>
            <a:r>
              <a:rPr lang="en-US" dirty="0"/>
              <a:t>Few sporadic illnesses prior to 2012</a:t>
            </a:r>
          </a:p>
          <a:p>
            <a:pPr lvl="1"/>
            <a:r>
              <a:rPr lang="en-US" dirty="0"/>
              <a:t>O4:K12 remains dominant strain but rapid cooling reduced illness rates since 2014</a:t>
            </a:r>
          </a:p>
        </p:txBody>
      </p:sp>
    </p:spTree>
    <p:extLst>
      <p:ext uri="{BB962C8B-B14F-4D97-AF65-F5344CB8AC3E}">
        <p14:creationId xmlns:p14="http://schemas.microsoft.com/office/powerpoint/2010/main" val="35436459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Range expansion of outbreak strains due to warming of waters at higher latitudes represents greatest threat</a:t>
            </a:r>
            <a:br>
              <a:rPr lang="en-US" dirty="0"/>
            </a:br>
            <a:endParaRPr lang="en-US" dirty="0"/>
          </a:p>
        </p:txBody>
      </p:sp>
      <p:pic>
        <p:nvPicPr>
          <p:cNvPr id="4" name="Content Placeholder 3"/>
          <p:cNvPicPr>
            <a:picLocks noGrp="1" noChangeAspect="1"/>
          </p:cNvPicPr>
          <p:nvPr>
            <p:ph idx="1"/>
          </p:nvPr>
        </p:nvPicPr>
        <p:blipFill>
          <a:blip r:embed="rId3"/>
          <a:stretch>
            <a:fillRect/>
          </a:stretch>
        </p:blipFill>
        <p:spPr>
          <a:xfrm>
            <a:off x="3348381" y="1991770"/>
            <a:ext cx="5495238" cy="4019048"/>
          </a:xfrm>
          <a:prstGeom prst="rect">
            <a:avLst/>
          </a:prstGeom>
        </p:spPr>
      </p:pic>
    </p:spTree>
    <p:extLst>
      <p:ext uri="{BB962C8B-B14F-4D97-AF65-F5344CB8AC3E}">
        <p14:creationId xmlns:p14="http://schemas.microsoft.com/office/powerpoint/2010/main" val="4960768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2723" y="252004"/>
            <a:ext cx="10515600" cy="1325563"/>
          </a:xfrm>
        </p:spPr>
        <p:txBody>
          <a:bodyPr>
            <a:normAutofit fontScale="90000"/>
          </a:bodyPr>
          <a:lstStyle/>
          <a:p>
            <a:r>
              <a:rPr lang="en-US" b="1" dirty="0"/>
              <a:t>Emerging technology capable of forecasting vibrio levels and risk on global scale</a:t>
            </a:r>
            <a:br>
              <a:rPr lang="en-US" dirty="0"/>
            </a:br>
            <a:endParaRPr lang="en-US" dirty="0"/>
          </a:p>
        </p:txBody>
      </p:sp>
      <p:sp>
        <p:nvSpPr>
          <p:cNvPr id="3" name="Content Placeholder 2"/>
          <p:cNvSpPr>
            <a:spLocks noGrp="1"/>
          </p:cNvSpPr>
          <p:nvPr>
            <p:ph idx="1"/>
          </p:nvPr>
        </p:nvSpPr>
        <p:spPr/>
        <p:txBody>
          <a:bodyPr/>
          <a:lstStyle/>
          <a:p>
            <a:r>
              <a:rPr lang="en-US" dirty="0">
                <a:hlinkClick r:id="rId3"/>
              </a:rPr>
              <a:t>https://coastalscience.noaa.gov/products/vibrioforecast/default</a:t>
            </a:r>
            <a:endParaRPr lang="en-US" dirty="0"/>
          </a:p>
          <a:p>
            <a:pPr lvl="1"/>
            <a:r>
              <a:rPr lang="en-US" dirty="0"/>
              <a:t>User name: </a:t>
            </a:r>
            <a:r>
              <a:rPr lang="en-US" dirty="0" err="1"/>
              <a:t>opcdata</a:t>
            </a:r>
            <a:endParaRPr lang="en-US" dirty="0"/>
          </a:p>
          <a:p>
            <a:pPr lvl="1"/>
            <a:r>
              <a:rPr lang="en-US" dirty="0"/>
              <a:t>Password: M@rine2012!</a:t>
            </a:r>
          </a:p>
          <a:p>
            <a:pPr lvl="1"/>
            <a:r>
              <a:rPr lang="en-US" dirty="0"/>
              <a:t>Vibrio doubling times</a:t>
            </a:r>
          </a:p>
          <a:p>
            <a:pPr lvl="1"/>
            <a:r>
              <a:rPr lang="en-US" dirty="0"/>
              <a:t>Vp vs water temperature </a:t>
            </a:r>
          </a:p>
          <a:p>
            <a:r>
              <a:rPr lang="en-US" dirty="0"/>
              <a:t>Other vibrio forecasting products</a:t>
            </a:r>
          </a:p>
        </p:txBody>
      </p:sp>
    </p:spTree>
    <p:extLst>
      <p:ext uri="{BB962C8B-B14F-4D97-AF65-F5344CB8AC3E}">
        <p14:creationId xmlns:p14="http://schemas.microsoft.com/office/powerpoint/2010/main" val="24589178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Emerging Pre-Harvest Purging Controls</a:t>
            </a:r>
          </a:p>
        </p:txBody>
      </p:sp>
      <p:sp>
        <p:nvSpPr>
          <p:cNvPr id="3" name="Content Placeholder 2"/>
          <p:cNvSpPr>
            <a:spLocks noGrp="1"/>
          </p:cNvSpPr>
          <p:nvPr>
            <p:ph idx="1"/>
          </p:nvPr>
        </p:nvSpPr>
        <p:spPr/>
        <p:txBody>
          <a:bodyPr/>
          <a:lstStyle/>
          <a:p>
            <a:r>
              <a:rPr lang="en-US" dirty="0"/>
              <a:t>High salinity not effective for Vp purging</a:t>
            </a:r>
          </a:p>
          <a:p>
            <a:r>
              <a:rPr lang="en-US" dirty="0"/>
              <a:t>Cold water transfer reduces Vp levels and risk</a:t>
            </a:r>
          </a:p>
          <a:p>
            <a:pPr lvl="1"/>
            <a:r>
              <a:rPr lang="en-US" dirty="0"/>
              <a:t>AK lowered gear following 2004 outbreak </a:t>
            </a:r>
          </a:p>
          <a:p>
            <a:pPr lvl="1"/>
            <a:r>
              <a:rPr lang="en-US" dirty="0" err="1"/>
              <a:t>Katama</a:t>
            </a:r>
            <a:r>
              <a:rPr lang="en-US" dirty="0"/>
              <a:t> Bay, MA oysters “transplanted” in cooler Atlantic Ocean waters 2016 &amp; 2017 </a:t>
            </a:r>
          </a:p>
          <a:p>
            <a:pPr lvl="1"/>
            <a:r>
              <a:rPr lang="en-US" dirty="0"/>
              <a:t>Land base and off-shore work in Pacific NW</a:t>
            </a:r>
          </a:p>
          <a:p>
            <a:pPr lvl="1"/>
            <a:r>
              <a:rPr lang="en-US" dirty="0"/>
              <a:t>British Columbia </a:t>
            </a:r>
            <a:r>
              <a:rPr lang="en-US" dirty="0" err="1"/>
              <a:t>consistentlyreduces</a:t>
            </a:r>
            <a:r>
              <a:rPr lang="en-US" dirty="0"/>
              <a:t> to &lt;100/g </a:t>
            </a:r>
          </a:p>
          <a:p>
            <a:r>
              <a:rPr lang="en-US" dirty="0"/>
              <a:t>Need greater reliance on guidance and less on Vp testing </a:t>
            </a:r>
          </a:p>
        </p:txBody>
      </p:sp>
    </p:spTree>
    <p:extLst>
      <p:ext uri="{BB962C8B-B14F-4D97-AF65-F5344CB8AC3E}">
        <p14:creationId xmlns:p14="http://schemas.microsoft.com/office/powerpoint/2010/main" val="248446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Conclusions</a:t>
            </a:r>
          </a:p>
        </p:txBody>
      </p:sp>
      <p:sp>
        <p:nvSpPr>
          <p:cNvPr id="3" name="Content Placeholder 2"/>
          <p:cNvSpPr>
            <a:spLocks noGrp="1"/>
          </p:cNvSpPr>
          <p:nvPr>
            <p:ph idx="1"/>
          </p:nvPr>
        </p:nvSpPr>
        <p:spPr/>
        <p:txBody>
          <a:bodyPr>
            <a:normAutofit fontScale="62500" lnSpcReduction="20000"/>
          </a:bodyPr>
          <a:lstStyle/>
          <a:p>
            <a:pPr lvl="0"/>
            <a:r>
              <a:rPr lang="en-US" dirty="0"/>
              <a:t>Expanded body of knowledge relevant to vibrio risk model assumptions and predictions</a:t>
            </a:r>
          </a:p>
          <a:p>
            <a:pPr lvl="0"/>
            <a:r>
              <a:rPr lang="en-US" dirty="0"/>
              <a:t>Application of vibrio risk assessment models for risk management in bivalve mollusks primarily in USA and Canada</a:t>
            </a:r>
          </a:p>
          <a:p>
            <a:pPr lvl="0"/>
            <a:r>
              <a:rPr lang="en-US" dirty="0"/>
              <a:t>Exposure models demonstrate mixed skill due to high variability Vp and </a:t>
            </a:r>
            <a:r>
              <a:rPr lang="en-US" dirty="0" err="1"/>
              <a:t>Vv</a:t>
            </a:r>
            <a:r>
              <a:rPr lang="en-US" dirty="0"/>
              <a:t> levels in USA oysters</a:t>
            </a:r>
          </a:p>
          <a:p>
            <a:pPr lvl="0"/>
            <a:r>
              <a:rPr lang="en-US" dirty="0"/>
              <a:t>Vibrio levels at harvest varies between shellfish species (e.g. oysters and clams)</a:t>
            </a:r>
          </a:p>
          <a:p>
            <a:pPr lvl="0"/>
            <a:r>
              <a:rPr lang="en-US" dirty="0"/>
              <a:t>Post harvest vibrio growth varies between shellfish species (e.g. </a:t>
            </a:r>
            <a:r>
              <a:rPr lang="en-US" i="1" dirty="0"/>
              <a:t>C. </a:t>
            </a:r>
            <a:r>
              <a:rPr lang="en-US" i="1" dirty="0" err="1"/>
              <a:t>virginica</a:t>
            </a:r>
            <a:r>
              <a:rPr lang="en-US" i="1" dirty="0"/>
              <a:t>, C. </a:t>
            </a:r>
            <a:r>
              <a:rPr lang="en-US" i="1" dirty="0" err="1"/>
              <a:t>gigas</a:t>
            </a:r>
            <a:r>
              <a:rPr lang="en-US" i="1" dirty="0"/>
              <a:t>, C. </a:t>
            </a:r>
            <a:r>
              <a:rPr lang="en-US" i="1" dirty="0" err="1"/>
              <a:t>arikensis</a:t>
            </a:r>
            <a:r>
              <a:rPr lang="en-US" dirty="0"/>
              <a:t>, Sydney rock oysters)</a:t>
            </a:r>
          </a:p>
          <a:p>
            <a:pPr lvl="0"/>
            <a:r>
              <a:rPr lang="en-US" dirty="0"/>
              <a:t>Total and pathogenic Vp levels are not predictive of risk between different USA regions</a:t>
            </a:r>
          </a:p>
          <a:p>
            <a:pPr lvl="0"/>
            <a:r>
              <a:rPr lang="en-US" dirty="0"/>
              <a:t>Seasonal level of total and pathogenic Vp are predictive within regions of USA</a:t>
            </a:r>
          </a:p>
          <a:p>
            <a:pPr lvl="0"/>
            <a:r>
              <a:rPr lang="en-US" dirty="0"/>
              <a:t>Rapid cooling reduces Vp risk relative to vibrio growth models </a:t>
            </a:r>
          </a:p>
          <a:p>
            <a:pPr lvl="0"/>
            <a:r>
              <a:rPr lang="en-US" dirty="0"/>
              <a:t>Occurrence or introduction of “outbreak strains” drive risk </a:t>
            </a:r>
          </a:p>
          <a:p>
            <a:pPr lvl="0"/>
            <a:r>
              <a:rPr lang="en-US" dirty="0"/>
              <a:t>Range expansion of outbreak strains due to warming of waters at higher latitudes represents greatest threat</a:t>
            </a:r>
          </a:p>
          <a:p>
            <a:pPr lvl="0"/>
            <a:r>
              <a:rPr lang="en-US" dirty="0"/>
              <a:t>Emerging pre-harvest mitigations capable of reducing vibrio exposure </a:t>
            </a:r>
          </a:p>
          <a:p>
            <a:pPr lvl="0"/>
            <a:r>
              <a:rPr lang="en-US" dirty="0"/>
              <a:t>Emerging technology capable of forecasting vibrio levels and risk on global scale</a:t>
            </a:r>
          </a:p>
          <a:p>
            <a:pPr lvl="0"/>
            <a:endParaRPr lang="en-US" dirty="0"/>
          </a:p>
          <a:p>
            <a:endParaRPr lang="en-US" dirty="0"/>
          </a:p>
        </p:txBody>
      </p:sp>
    </p:spTree>
    <p:extLst>
      <p:ext uri="{BB962C8B-B14F-4D97-AF65-F5344CB8AC3E}">
        <p14:creationId xmlns:p14="http://schemas.microsoft.com/office/powerpoint/2010/main" val="6156024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Recommendations</a:t>
            </a:r>
          </a:p>
        </p:txBody>
      </p:sp>
      <p:sp>
        <p:nvSpPr>
          <p:cNvPr id="3" name="Content Placeholder 2"/>
          <p:cNvSpPr>
            <a:spLocks noGrp="1"/>
          </p:cNvSpPr>
          <p:nvPr>
            <p:ph idx="1"/>
          </p:nvPr>
        </p:nvSpPr>
        <p:spPr/>
        <p:txBody>
          <a:bodyPr>
            <a:normAutofit fontScale="92500" lnSpcReduction="20000"/>
          </a:bodyPr>
          <a:lstStyle/>
          <a:p>
            <a:pPr lvl="0"/>
            <a:r>
              <a:rPr lang="en-US" dirty="0"/>
              <a:t>Gather new data and conduct comprehensive analysis for regionalizing risk models</a:t>
            </a:r>
          </a:p>
          <a:p>
            <a:pPr lvl="0"/>
            <a:r>
              <a:rPr lang="en-US" dirty="0"/>
              <a:t>Develop Vp dose response based on regional epidemiology similar to </a:t>
            </a:r>
            <a:r>
              <a:rPr lang="en-US" dirty="0" err="1"/>
              <a:t>Vv</a:t>
            </a:r>
            <a:r>
              <a:rPr lang="en-US" dirty="0"/>
              <a:t> dose response</a:t>
            </a:r>
          </a:p>
          <a:p>
            <a:pPr lvl="0"/>
            <a:r>
              <a:rPr lang="en-US" dirty="0"/>
              <a:t>Support development of globally applicable risk assessment and management tools </a:t>
            </a:r>
          </a:p>
          <a:p>
            <a:pPr lvl="1"/>
            <a:r>
              <a:rPr lang="en-US" dirty="0"/>
              <a:t>Climate/hydrography forecast models</a:t>
            </a:r>
          </a:p>
          <a:p>
            <a:pPr lvl="1"/>
            <a:r>
              <a:rPr lang="en-US" dirty="0"/>
              <a:t>Regional risk models based on epidemiology</a:t>
            </a:r>
          </a:p>
          <a:p>
            <a:pPr lvl="1"/>
            <a:r>
              <a:rPr lang="en-US" dirty="0"/>
              <a:t> Early recognition of introduction/emergence of highly infectious outbreak strains</a:t>
            </a:r>
          </a:p>
          <a:p>
            <a:pPr lvl="1"/>
            <a:r>
              <a:rPr lang="en-US" dirty="0"/>
              <a:t>Develop BMPs corresponding and proportional to regional and seasonal risk</a:t>
            </a:r>
          </a:p>
          <a:p>
            <a:pPr lvl="1"/>
            <a:r>
              <a:rPr lang="en-US" dirty="0"/>
              <a:t>Time temperature indicators to verify cold chain</a:t>
            </a:r>
          </a:p>
          <a:p>
            <a:pPr lvl="0"/>
            <a:r>
              <a:rPr lang="en-US" dirty="0"/>
              <a:t>Develop outreach plan to demonstrate risk tools and adapt to local conditions of region </a:t>
            </a:r>
          </a:p>
          <a:p>
            <a:pPr marL="0" indent="0">
              <a:buNone/>
            </a:pPr>
            <a:endParaRPr lang="en-US" dirty="0"/>
          </a:p>
        </p:txBody>
      </p:sp>
    </p:spTree>
    <p:extLst>
      <p:ext uri="{BB962C8B-B14F-4D97-AF65-F5344CB8AC3E}">
        <p14:creationId xmlns:p14="http://schemas.microsoft.com/office/powerpoint/2010/main" val="1650740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FAO/WHO Working Group</a:t>
            </a:r>
          </a:p>
        </p:txBody>
      </p:sp>
      <p:sp>
        <p:nvSpPr>
          <p:cNvPr id="3" name="Content Placeholder 2"/>
          <p:cNvSpPr>
            <a:spLocks noGrp="1"/>
          </p:cNvSpPr>
          <p:nvPr>
            <p:ph idx="1"/>
          </p:nvPr>
        </p:nvSpPr>
        <p:spPr/>
        <p:txBody>
          <a:bodyPr>
            <a:normAutofit lnSpcReduction="10000"/>
          </a:bodyPr>
          <a:lstStyle/>
          <a:p>
            <a:r>
              <a:rPr lang="en-US" dirty="0"/>
              <a:t>Lead: Angelo DePaola</a:t>
            </a:r>
          </a:p>
          <a:p>
            <a:r>
              <a:rPr lang="en-US" dirty="0"/>
              <a:t>FAO: Sarah Cahill, </a:t>
            </a:r>
            <a:r>
              <a:rPr lang="en-US" dirty="0" err="1"/>
              <a:t>Iddya</a:t>
            </a:r>
            <a:r>
              <a:rPr lang="en-US" dirty="0"/>
              <a:t> </a:t>
            </a:r>
            <a:r>
              <a:rPr lang="en-US" dirty="0" err="1"/>
              <a:t>Karunsagar</a:t>
            </a:r>
            <a:endParaRPr lang="en-US" dirty="0"/>
          </a:p>
          <a:p>
            <a:r>
              <a:rPr lang="en-US" dirty="0"/>
              <a:t>WHO: Rei Nakagawa</a:t>
            </a:r>
          </a:p>
          <a:p>
            <a:r>
              <a:rPr lang="en-US" dirty="0"/>
              <a:t>Team</a:t>
            </a:r>
          </a:p>
          <a:p>
            <a:pPr lvl="1"/>
            <a:r>
              <a:rPr lang="en-US" dirty="0"/>
              <a:t>US: John Bowers, </a:t>
            </a:r>
            <a:r>
              <a:rPr lang="en-US" dirty="0" err="1"/>
              <a:t>Narjol</a:t>
            </a:r>
            <a:r>
              <a:rPr lang="en-US" dirty="0"/>
              <a:t> Gonzalez-</a:t>
            </a:r>
            <a:r>
              <a:rPr lang="en-US" dirty="0" err="1"/>
              <a:t>Escalona</a:t>
            </a:r>
            <a:r>
              <a:rPr lang="en-US" dirty="0"/>
              <a:t>, Kristin </a:t>
            </a:r>
            <a:r>
              <a:rPr lang="en-US" dirty="0" err="1"/>
              <a:t>DeRosia-Banick</a:t>
            </a:r>
            <a:r>
              <a:rPr lang="en-US" dirty="0"/>
              <a:t>, Chris </a:t>
            </a:r>
            <a:r>
              <a:rPr lang="en-US" dirty="0" err="1"/>
              <a:t>Schillaci</a:t>
            </a:r>
            <a:endParaRPr lang="en-US" dirty="0"/>
          </a:p>
          <a:p>
            <a:pPr lvl="1"/>
            <a:r>
              <a:rPr lang="en-US" dirty="0"/>
              <a:t>Canada: Enrico Buenaventura </a:t>
            </a:r>
          </a:p>
          <a:p>
            <a:pPr lvl="1"/>
            <a:r>
              <a:rPr lang="en-US" dirty="0"/>
              <a:t>Chile: Viviana </a:t>
            </a:r>
            <a:r>
              <a:rPr lang="en-US" dirty="0" err="1"/>
              <a:t>Cachicas</a:t>
            </a:r>
            <a:endParaRPr lang="en-US" dirty="0"/>
          </a:p>
          <a:p>
            <a:pPr lvl="1"/>
            <a:r>
              <a:rPr lang="en-US" dirty="0"/>
              <a:t>UK/Spain: Jaime Martinez-</a:t>
            </a:r>
            <a:r>
              <a:rPr lang="en-US" dirty="0" err="1"/>
              <a:t>Urtaza</a:t>
            </a:r>
            <a:endParaRPr lang="en-US" dirty="0"/>
          </a:p>
          <a:p>
            <a:pPr lvl="1"/>
            <a:r>
              <a:rPr lang="en-US" dirty="0"/>
              <a:t>Japan: </a:t>
            </a:r>
            <a:r>
              <a:rPr lang="en-US" dirty="0" err="1"/>
              <a:t>Mitsuaki</a:t>
            </a:r>
            <a:r>
              <a:rPr lang="en-US" dirty="0"/>
              <a:t> </a:t>
            </a:r>
            <a:r>
              <a:rPr lang="en-US" dirty="0" err="1"/>
              <a:t>Nishibuchi</a:t>
            </a:r>
            <a:endParaRPr lang="en-US" dirty="0"/>
          </a:p>
          <a:p>
            <a:pPr lvl="1"/>
            <a:r>
              <a:rPr lang="en-US" dirty="0"/>
              <a:t>New Zealand: Dorothy-Jean </a:t>
            </a:r>
            <a:r>
              <a:rPr lang="en-US" dirty="0" err="1"/>
              <a:t>McCoubrey</a:t>
            </a:r>
            <a:endParaRPr lang="en-US" dirty="0"/>
          </a:p>
          <a:p>
            <a:pPr lvl="1"/>
            <a:endParaRPr lang="en-US" dirty="0"/>
          </a:p>
          <a:p>
            <a:pPr lvl="1"/>
            <a:endParaRPr lang="en-US" dirty="0"/>
          </a:p>
        </p:txBody>
      </p:sp>
    </p:spTree>
    <p:extLst>
      <p:ext uri="{BB962C8B-B14F-4D97-AF65-F5344CB8AC3E}">
        <p14:creationId xmlns:p14="http://schemas.microsoft.com/office/powerpoint/2010/main" val="657169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Scope of FAO/WHO Work</a:t>
            </a:r>
          </a:p>
        </p:txBody>
      </p:sp>
      <p:sp>
        <p:nvSpPr>
          <p:cNvPr id="3" name="Content Placeholder 2"/>
          <p:cNvSpPr>
            <a:spLocks noGrp="1"/>
          </p:cNvSpPr>
          <p:nvPr>
            <p:ph idx="1"/>
          </p:nvPr>
        </p:nvSpPr>
        <p:spPr/>
        <p:txBody>
          <a:bodyPr>
            <a:normAutofit lnSpcReduction="10000"/>
          </a:bodyPr>
          <a:lstStyle/>
          <a:p>
            <a:r>
              <a:rPr lang="en-US" dirty="0"/>
              <a:t>Update vibrio epidemiology and risk management controls</a:t>
            </a:r>
          </a:p>
          <a:p>
            <a:pPr lvl="1"/>
            <a:r>
              <a:rPr lang="en-US" dirty="0"/>
              <a:t>ISSC</a:t>
            </a:r>
          </a:p>
          <a:p>
            <a:pPr lvl="1"/>
            <a:r>
              <a:rPr lang="en-US" dirty="0"/>
              <a:t>Canada</a:t>
            </a:r>
          </a:p>
          <a:p>
            <a:pPr lvl="1"/>
            <a:r>
              <a:rPr lang="en-US" dirty="0"/>
              <a:t>States (CT, NY, MA, WA, Gulf)</a:t>
            </a:r>
          </a:p>
          <a:p>
            <a:pPr lvl="1"/>
            <a:r>
              <a:rPr lang="en-US" dirty="0"/>
              <a:t>Other countries</a:t>
            </a:r>
          </a:p>
          <a:p>
            <a:r>
              <a:rPr lang="en-US" dirty="0"/>
              <a:t>Assess skill of vibrio risk models for bivalve mollusks (examples)</a:t>
            </a:r>
          </a:p>
          <a:p>
            <a:pPr lvl="1"/>
            <a:r>
              <a:rPr lang="en-US" dirty="0"/>
              <a:t>Exposure</a:t>
            </a:r>
          </a:p>
          <a:p>
            <a:pPr lvl="1"/>
            <a:r>
              <a:rPr lang="en-US" dirty="0"/>
              <a:t>Risk characterization</a:t>
            </a:r>
          </a:p>
          <a:p>
            <a:r>
              <a:rPr lang="en-US" dirty="0"/>
              <a:t>Emerging risk management tools</a:t>
            </a:r>
          </a:p>
          <a:p>
            <a:r>
              <a:rPr lang="en-US" dirty="0"/>
              <a:t>Recommendations for future work</a:t>
            </a:r>
          </a:p>
          <a:p>
            <a:endParaRPr lang="en-US" dirty="0"/>
          </a:p>
        </p:txBody>
      </p:sp>
    </p:spTree>
    <p:extLst>
      <p:ext uri="{BB962C8B-B14F-4D97-AF65-F5344CB8AC3E}">
        <p14:creationId xmlns:p14="http://schemas.microsoft.com/office/powerpoint/2010/main" val="4131836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Are exposure models skilled for Vp and </a:t>
            </a:r>
            <a:r>
              <a:rPr lang="en-US" b="1" dirty="0" err="1"/>
              <a:t>Vv</a:t>
            </a:r>
            <a:r>
              <a:rPr lang="en-US" b="1" dirty="0"/>
              <a:t> in bivalve mollusks?</a:t>
            </a:r>
            <a:br>
              <a:rPr lang="en-US" b="1" dirty="0"/>
            </a:br>
            <a:endParaRPr lang="en-US" b="1" dirty="0"/>
          </a:p>
        </p:txBody>
      </p:sp>
      <p:sp>
        <p:nvSpPr>
          <p:cNvPr id="3" name="Content Placeholder 2"/>
          <p:cNvSpPr>
            <a:spLocks noGrp="1"/>
          </p:cNvSpPr>
          <p:nvPr>
            <p:ph idx="1"/>
          </p:nvPr>
        </p:nvSpPr>
        <p:spPr/>
        <p:txBody>
          <a:bodyPr/>
          <a:lstStyle/>
          <a:p>
            <a:r>
              <a:rPr lang="en-US" dirty="0"/>
              <a:t>Water temperature influence</a:t>
            </a:r>
          </a:p>
          <a:p>
            <a:r>
              <a:rPr lang="en-US" dirty="0"/>
              <a:t>Post-harvest growth rate</a:t>
            </a:r>
          </a:p>
          <a:p>
            <a:r>
              <a:rPr lang="en-US" dirty="0"/>
              <a:t>Regional variability</a:t>
            </a:r>
          </a:p>
          <a:p>
            <a:r>
              <a:rPr lang="en-US" dirty="0"/>
              <a:t>Seasonal variability</a:t>
            </a:r>
          </a:p>
          <a:p>
            <a:r>
              <a:rPr lang="en-US" dirty="0"/>
              <a:t>Year to year variability</a:t>
            </a:r>
          </a:p>
          <a:p>
            <a:r>
              <a:rPr lang="en-US" dirty="0"/>
              <a:t>Shellfish species</a:t>
            </a:r>
          </a:p>
          <a:p>
            <a:r>
              <a:rPr lang="en-US" dirty="0"/>
              <a:t>Issues/Artifacts</a:t>
            </a:r>
          </a:p>
          <a:p>
            <a:endParaRPr lang="en-US" dirty="0"/>
          </a:p>
          <a:p>
            <a:endParaRPr lang="en-US" dirty="0"/>
          </a:p>
          <a:p>
            <a:pPr lvl="1"/>
            <a:endParaRPr lang="en-US" dirty="0"/>
          </a:p>
        </p:txBody>
      </p:sp>
    </p:spTree>
    <p:extLst>
      <p:ext uri="{BB962C8B-B14F-4D97-AF65-F5344CB8AC3E}">
        <p14:creationId xmlns:p14="http://schemas.microsoft.com/office/powerpoint/2010/main" val="1919573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Effect of water temperature on </a:t>
            </a:r>
            <a:r>
              <a:rPr lang="en-US" b="1" i="1" dirty="0"/>
              <a:t>V. parahaemolyticus</a:t>
            </a:r>
            <a:r>
              <a:rPr lang="en-US" b="1" dirty="0"/>
              <a:t> levels in Mississippi oysters</a:t>
            </a:r>
          </a:p>
        </p:txBody>
      </p:sp>
      <p:pic>
        <p:nvPicPr>
          <p:cNvPr id="4" name="Content Placeholder 3"/>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253331" y="1825625"/>
            <a:ext cx="4351338" cy="4351338"/>
          </a:xfrm>
        </p:spPr>
      </p:pic>
      <p:sp>
        <p:nvSpPr>
          <p:cNvPr id="5" name="Content Placeholder 4"/>
          <p:cNvSpPr>
            <a:spLocks noGrp="1"/>
          </p:cNvSpPr>
          <p:nvPr>
            <p:ph sz="half" idx="2"/>
          </p:nvPr>
        </p:nvSpPr>
        <p:spPr/>
        <p:txBody>
          <a:bodyPr>
            <a:normAutofit lnSpcReduction="10000"/>
          </a:bodyPr>
          <a:lstStyle/>
          <a:p>
            <a:r>
              <a:rPr lang="en-US" dirty="0"/>
              <a:t>Johnson et al 2010</a:t>
            </a:r>
          </a:p>
          <a:p>
            <a:r>
              <a:rPr lang="en-US" dirty="0"/>
              <a:t>VPQRA: red dashed lines</a:t>
            </a:r>
          </a:p>
          <a:p>
            <a:r>
              <a:rPr lang="en-US" dirty="0"/>
              <a:t>MS observations: black circles/line</a:t>
            </a:r>
          </a:p>
          <a:p>
            <a:r>
              <a:rPr lang="en-US" dirty="0"/>
              <a:t>Observed data slightly higher than VPQRA</a:t>
            </a:r>
          </a:p>
          <a:p>
            <a:r>
              <a:rPr lang="en-US" dirty="0"/>
              <a:t>Possible artifacts</a:t>
            </a:r>
          </a:p>
          <a:p>
            <a:pPr lvl="1"/>
            <a:r>
              <a:rPr lang="en-US" dirty="0"/>
              <a:t>VPQRA: No MS data</a:t>
            </a:r>
          </a:p>
          <a:p>
            <a:pPr lvl="1"/>
            <a:r>
              <a:rPr lang="en-US" dirty="0"/>
              <a:t>9/70 non-detects plotted at LOD</a:t>
            </a:r>
          </a:p>
          <a:p>
            <a:pPr lvl="1"/>
            <a:r>
              <a:rPr lang="en-US" dirty="0"/>
              <a:t>Direct plating DNA probe</a:t>
            </a:r>
          </a:p>
        </p:txBody>
      </p:sp>
    </p:spTree>
    <p:extLst>
      <p:ext uri="{BB962C8B-B14F-4D97-AF65-F5344CB8AC3E}">
        <p14:creationId xmlns:p14="http://schemas.microsoft.com/office/powerpoint/2010/main" val="2830680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Influence of water temperature on </a:t>
            </a:r>
            <a:r>
              <a:rPr lang="en-US" b="1" i="1" dirty="0"/>
              <a:t>V. parahaemolyticus</a:t>
            </a:r>
            <a:r>
              <a:rPr lang="en-US" b="1" dirty="0"/>
              <a:t> levels in Chesapeake Bay (MD) oysters</a:t>
            </a:r>
          </a:p>
        </p:txBody>
      </p:sp>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253331" y="1825625"/>
            <a:ext cx="4351338" cy="4351338"/>
          </a:xfrm>
        </p:spPr>
      </p:pic>
      <p:sp>
        <p:nvSpPr>
          <p:cNvPr id="6" name="Content Placeholder 5"/>
          <p:cNvSpPr>
            <a:spLocks noGrp="1"/>
          </p:cNvSpPr>
          <p:nvPr>
            <p:ph sz="half" idx="2"/>
          </p:nvPr>
        </p:nvSpPr>
        <p:spPr/>
        <p:txBody>
          <a:bodyPr>
            <a:normAutofit fontScale="92500"/>
          </a:bodyPr>
          <a:lstStyle/>
          <a:p>
            <a:r>
              <a:rPr lang="en-US" dirty="0" err="1"/>
              <a:t>Parveen</a:t>
            </a:r>
            <a:r>
              <a:rPr lang="en-US" dirty="0"/>
              <a:t> et al 2009</a:t>
            </a:r>
          </a:p>
          <a:p>
            <a:r>
              <a:rPr lang="en-US" dirty="0"/>
              <a:t>VPQRA: Red dashed line</a:t>
            </a:r>
          </a:p>
          <a:p>
            <a:r>
              <a:rPr lang="en-US" dirty="0"/>
              <a:t>MD Observations: black circles/line</a:t>
            </a:r>
          </a:p>
          <a:p>
            <a:r>
              <a:rPr lang="en-US" dirty="0"/>
              <a:t>Observed values less influenced by water temperature and greater than VPQRA especially at lower temperatures</a:t>
            </a:r>
          </a:p>
          <a:p>
            <a:r>
              <a:rPr lang="en-US" dirty="0"/>
              <a:t>Issues/artifacts</a:t>
            </a:r>
          </a:p>
          <a:p>
            <a:pPr lvl="1"/>
            <a:r>
              <a:rPr lang="en-US" dirty="0"/>
              <a:t>Non-detect plotted at LOD</a:t>
            </a:r>
          </a:p>
          <a:p>
            <a:pPr lvl="1"/>
            <a:r>
              <a:rPr lang="en-US" dirty="0"/>
              <a:t>MD data not in VPQRA</a:t>
            </a:r>
          </a:p>
        </p:txBody>
      </p:sp>
    </p:spTree>
    <p:extLst>
      <p:ext uri="{BB962C8B-B14F-4D97-AF65-F5344CB8AC3E}">
        <p14:creationId xmlns:p14="http://schemas.microsoft.com/office/powerpoint/2010/main" val="125734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fontScale="90000"/>
          </a:bodyPr>
          <a:lstStyle/>
          <a:p>
            <a:pPr algn="ctr"/>
            <a:br>
              <a:rPr lang="en-US" sz="5300" b="1" dirty="0"/>
            </a:br>
            <a:r>
              <a:rPr lang="en-US" sz="5300" b="1" dirty="0"/>
              <a:t>Vibrio levels in Oysters &amp; Clams</a:t>
            </a:r>
            <a:br>
              <a:rPr lang="en-US" dirty="0"/>
            </a:br>
            <a:endParaRPr lang="en-US" dirty="0"/>
          </a:p>
        </p:txBody>
      </p:sp>
      <p:pic>
        <p:nvPicPr>
          <p:cNvPr id="1026" name="Picture 2" descr="http://aem.asm.org/content/80/24/7667/F2.large.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tretch>
            <a:fillRect/>
          </a:stretch>
        </p:blipFill>
        <p:spPr bwMode="auto">
          <a:xfrm>
            <a:off x="466165" y="1825626"/>
            <a:ext cx="5629835" cy="3905446"/>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sz="half" idx="2"/>
          </p:nvPr>
        </p:nvSpPr>
        <p:spPr/>
        <p:txBody>
          <a:bodyPr>
            <a:normAutofit lnSpcReduction="10000"/>
          </a:bodyPr>
          <a:lstStyle/>
          <a:p>
            <a:r>
              <a:rPr lang="en-US" dirty="0"/>
              <a:t>Jones et al 2014 AEM</a:t>
            </a:r>
          </a:p>
          <a:p>
            <a:r>
              <a:rPr lang="en-US" dirty="0"/>
              <a:t>Paired sampling </a:t>
            </a:r>
          </a:p>
          <a:p>
            <a:pPr lvl="1"/>
            <a:r>
              <a:rPr lang="en-US" i="1" dirty="0"/>
              <a:t>C. </a:t>
            </a:r>
            <a:r>
              <a:rPr lang="en-US" i="1" dirty="0" err="1"/>
              <a:t>virginica</a:t>
            </a:r>
            <a:r>
              <a:rPr lang="en-US" i="1" dirty="0"/>
              <a:t> </a:t>
            </a:r>
            <a:r>
              <a:rPr lang="en-US" dirty="0"/>
              <a:t>(A) </a:t>
            </a:r>
          </a:p>
          <a:p>
            <a:pPr lvl="1"/>
            <a:r>
              <a:rPr lang="en-US" i="1" dirty="0"/>
              <a:t>M. </a:t>
            </a:r>
            <a:r>
              <a:rPr lang="en-US" i="1" dirty="0" err="1"/>
              <a:t>mercenaria</a:t>
            </a:r>
            <a:r>
              <a:rPr lang="en-US" i="1" dirty="0"/>
              <a:t> </a:t>
            </a:r>
            <a:r>
              <a:rPr lang="en-US" dirty="0"/>
              <a:t>(B)</a:t>
            </a:r>
          </a:p>
          <a:p>
            <a:r>
              <a:rPr lang="en-US" dirty="0"/>
              <a:t>Long Island Sound 2012-13</a:t>
            </a:r>
          </a:p>
          <a:p>
            <a:r>
              <a:rPr lang="en-US" dirty="0" err="1"/>
              <a:t>Vc</a:t>
            </a:r>
            <a:r>
              <a:rPr lang="en-US" dirty="0"/>
              <a:t>, Vp and </a:t>
            </a:r>
            <a:r>
              <a:rPr lang="en-US" dirty="0" err="1"/>
              <a:t>Vv</a:t>
            </a:r>
            <a:r>
              <a:rPr lang="en-US" dirty="0"/>
              <a:t> harvest levels ~ 1 log higher in oysters than clams</a:t>
            </a:r>
          </a:p>
          <a:p>
            <a:r>
              <a:rPr lang="en-US" dirty="0"/>
              <a:t>Issues/artifacts</a:t>
            </a:r>
          </a:p>
          <a:p>
            <a:pPr lvl="1"/>
            <a:r>
              <a:rPr lang="en-US" dirty="0"/>
              <a:t>Relatively few samples</a:t>
            </a:r>
          </a:p>
          <a:p>
            <a:pPr lvl="1"/>
            <a:r>
              <a:rPr lang="en-US" dirty="0"/>
              <a:t>Single estuary </a:t>
            </a:r>
          </a:p>
          <a:p>
            <a:endParaRPr lang="en-US" dirty="0"/>
          </a:p>
        </p:txBody>
      </p:sp>
    </p:spTree>
    <p:extLst>
      <p:ext uri="{BB962C8B-B14F-4D97-AF65-F5344CB8AC3E}">
        <p14:creationId xmlns:p14="http://schemas.microsoft.com/office/powerpoint/2010/main" val="4282223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515600" cy="1325563"/>
          </a:xfrm>
        </p:spPr>
        <p:txBody>
          <a:bodyPr/>
          <a:lstStyle/>
          <a:p>
            <a:pPr algn="ctr"/>
            <a:r>
              <a:rPr lang="en-US" b="1" i="1" dirty="0"/>
              <a:t>V. parahaemolyticus </a:t>
            </a:r>
            <a:r>
              <a:rPr lang="en-US" b="1" dirty="0"/>
              <a:t>growth in various regions, seasons, years and shellfish species</a:t>
            </a:r>
          </a:p>
        </p:txBody>
      </p:sp>
      <p:pic>
        <p:nvPicPr>
          <p:cNvPr id="4" name="Content Placeholder 3"/>
          <p:cNvPicPr>
            <a:picLocks noGrp="1" noChangeAspect="1"/>
          </p:cNvPicPr>
          <p:nvPr>
            <p:ph idx="1"/>
          </p:nvPr>
        </p:nvPicPr>
        <p:blipFill>
          <a:blip r:embed="rId3"/>
          <a:stretch>
            <a:fillRect/>
          </a:stretch>
        </p:blipFill>
        <p:spPr>
          <a:xfrm>
            <a:off x="3119809" y="2172722"/>
            <a:ext cx="5952381" cy="3657143"/>
          </a:xfrm>
          <a:prstGeom prst="rect">
            <a:avLst/>
          </a:prstGeom>
        </p:spPr>
      </p:pic>
    </p:spTree>
    <p:extLst>
      <p:ext uri="{BB962C8B-B14F-4D97-AF65-F5344CB8AC3E}">
        <p14:creationId xmlns:p14="http://schemas.microsoft.com/office/powerpoint/2010/main" val="3488067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t>Vp Exposure Between USA Coastal Regions Not Predictive of Risk </a:t>
            </a:r>
          </a:p>
        </p:txBody>
      </p:sp>
      <p:pic>
        <p:nvPicPr>
          <p:cNvPr id="4" name="Content Placeholder 3"/>
          <p:cNvPicPr>
            <a:picLocks noGrp="1" noChangeAspect="1"/>
          </p:cNvPicPr>
          <p:nvPr>
            <p:ph idx="1"/>
          </p:nvPr>
        </p:nvPicPr>
        <p:blipFill>
          <a:blip r:embed="rId3"/>
          <a:stretch>
            <a:fillRect/>
          </a:stretch>
        </p:blipFill>
        <p:spPr>
          <a:xfrm>
            <a:off x="2890218" y="1825625"/>
            <a:ext cx="6411563" cy="4351338"/>
          </a:xfrm>
          <a:prstGeom prst="rect">
            <a:avLst/>
          </a:prstGeom>
        </p:spPr>
      </p:pic>
    </p:spTree>
    <p:extLst>
      <p:ext uri="{BB962C8B-B14F-4D97-AF65-F5344CB8AC3E}">
        <p14:creationId xmlns:p14="http://schemas.microsoft.com/office/powerpoint/2010/main" val="2253199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45916</TotalTime>
  <Words>2238</Words>
  <Application>Microsoft Office PowerPoint</Application>
  <PresentationFormat>Widescreen</PresentationFormat>
  <Paragraphs>169</Paragraphs>
  <Slides>18</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Vibrio parahaemolyticus  Risk Assessment Updates</vt:lpstr>
      <vt:lpstr>FAO/WHO Working Group</vt:lpstr>
      <vt:lpstr>Scope of FAO/WHO Work</vt:lpstr>
      <vt:lpstr>Are exposure models skilled for Vp and Vv in bivalve mollusks? </vt:lpstr>
      <vt:lpstr>Effect of water temperature on V. parahaemolyticus levels in Mississippi oysters</vt:lpstr>
      <vt:lpstr>Influence of water temperature on V. parahaemolyticus levels in Chesapeake Bay (MD) oysters</vt:lpstr>
      <vt:lpstr> Vibrio levels in Oysters &amp; Clams </vt:lpstr>
      <vt:lpstr>V. parahaemolyticus growth in various regions, seasons, years and shellfish species</vt:lpstr>
      <vt:lpstr>Vp Exposure Between USA Coastal Regions Not Predictive of Risk </vt:lpstr>
      <vt:lpstr>Seasonal Vp Exposure Predictive of Risk Within US Coastal Regions</vt:lpstr>
      <vt:lpstr>PowerPoint Presentation</vt:lpstr>
      <vt:lpstr>Illness History in Connecticut:   2009 to 2014 Illness Summary</vt:lpstr>
      <vt:lpstr>Occurrence or introduction of “outbreak strains” drive risk  </vt:lpstr>
      <vt:lpstr>Range expansion of outbreak strains due to warming of waters at higher latitudes represents greatest threat </vt:lpstr>
      <vt:lpstr>Emerging technology capable of forecasting vibrio levels and risk on global scale </vt:lpstr>
      <vt:lpstr>Emerging Pre-Harvest Purging Controls</vt:lpstr>
      <vt:lpstr>Conclusions</vt:lpstr>
      <vt:lpstr>Recommendations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FAO/WHO Vibrio Risk Assessment Review</dc:title>
  <dc:creator>Angelo DePaola</dc:creator>
  <cp:lastModifiedBy>Angelo DePaola</cp:lastModifiedBy>
  <cp:revision>141</cp:revision>
  <dcterms:created xsi:type="dcterms:W3CDTF">2016-07-26T14:33:14Z</dcterms:created>
  <dcterms:modified xsi:type="dcterms:W3CDTF">2017-09-06T17:51:56Z</dcterms:modified>
</cp:coreProperties>
</file>