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5.xml" ContentType="application/vnd.openxmlformats-officedocument.drawingml.chart+xml"/>
  <Override PartName="/ppt/notesSlides/notesSlide19.xml" ContentType="application/vnd.openxmlformats-officedocument.presentationml.notesSlide+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sldIdLst>
    <p:sldId id="256" r:id="rId2"/>
    <p:sldId id="266" r:id="rId3"/>
    <p:sldId id="267" r:id="rId4"/>
    <p:sldId id="268" r:id="rId5"/>
    <p:sldId id="269" r:id="rId6"/>
    <p:sldId id="270" r:id="rId7"/>
    <p:sldId id="271" r:id="rId8"/>
    <p:sldId id="272" r:id="rId9"/>
    <p:sldId id="273" r:id="rId10"/>
    <p:sldId id="290" r:id="rId11"/>
    <p:sldId id="291" r:id="rId12"/>
    <p:sldId id="274" r:id="rId13"/>
    <p:sldId id="262" r:id="rId14"/>
    <p:sldId id="263" r:id="rId15"/>
    <p:sldId id="264" r:id="rId16"/>
    <p:sldId id="265" r:id="rId17"/>
    <p:sldId id="292" r:id="rId18"/>
    <p:sldId id="276" r:id="rId19"/>
    <p:sldId id="277" r:id="rId20"/>
    <p:sldId id="278" r:id="rId21"/>
    <p:sldId id="279" r:id="rId22"/>
    <p:sldId id="280" r:id="rId23"/>
    <p:sldId id="282" r:id="rId24"/>
    <p:sldId id="283" r:id="rId25"/>
    <p:sldId id="284" r:id="rId26"/>
    <p:sldId id="285" r:id="rId27"/>
    <p:sldId id="286" r:id="rId28"/>
    <p:sldId id="287" r:id="rId29"/>
    <p:sldId id="288" r:id="rId30"/>
    <p:sldId id="293"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DB3AED9-534B-3240-A7AA-4EB314EADDCA}">
          <p14:sldIdLst>
            <p14:sldId id="256"/>
            <p14:sldId id="266"/>
            <p14:sldId id="267"/>
            <p14:sldId id="268"/>
            <p14:sldId id="269"/>
            <p14:sldId id="270"/>
            <p14:sldId id="271"/>
            <p14:sldId id="272"/>
            <p14:sldId id="273"/>
            <p14:sldId id="290"/>
            <p14:sldId id="291"/>
            <p14:sldId id="274"/>
            <p14:sldId id="262"/>
            <p14:sldId id="263"/>
            <p14:sldId id="264"/>
            <p14:sldId id="265"/>
            <p14:sldId id="292"/>
            <p14:sldId id="276"/>
            <p14:sldId id="277"/>
            <p14:sldId id="278"/>
            <p14:sldId id="279"/>
            <p14:sldId id="280"/>
            <p14:sldId id="282"/>
            <p14:sldId id="283"/>
            <p14:sldId id="284"/>
            <p14:sldId id="285"/>
            <p14:sldId id="286"/>
            <p14:sldId id="287"/>
            <p14:sldId id="288"/>
            <p14:sldId id="29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320"/>
    <a:srgbClr val="2F8EB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86603" autoAdjust="0"/>
  </p:normalViewPr>
  <p:slideViewPr>
    <p:cSldViewPr snapToGrid="0" snapToObjects="1">
      <p:cViewPr>
        <p:scale>
          <a:sx n="94" d="100"/>
          <a:sy n="94" d="100"/>
        </p:scale>
        <p:origin x="-720"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64" d="100"/>
          <a:sy n="164" d="100"/>
        </p:scale>
        <p:origin x="-223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ohfltum01.doh.wa.lcl\division\EPH\SF\LICENSE%20&amp;%20CERTIFICATION%20SECTION\Vibrio%20Program\Env%20Sampling%20Data\Commercial%20Illness%20Charts%202006-20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clarahard:Downloads:Landings%20Data%20compiled%202015-3.xlsx" TargetMode="External"/><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oleObject" Target="file:///\\doh\user\FR\nxs0303\Documents\Updated%20Risk%20calcs%206.30.1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oh\user\FR\nxs0303\Documents\Updated%20Risk%20calcs%206.30.17.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ohfltum01.doh.wa.lcl\division\EPH\SF\LICENSE%20&amp;%20CERTIFICATION%20SECTION\Vibrio%20Program\2016\Weekly%20Env%20Results\2016%20master%20envi%20result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jcheney\Downloads\Online%20data%20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'Total w Rec'!$B$30</c:f>
              <c:strCache>
                <c:ptCount val="1"/>
                <c:pt idx="0">
                  <c:v>Single Source</c:v>
                </c:pt>
              </c:strCache>
            </c:strRef>
          </c:tx>
          <c:spPr>
            <a:solidFill>
              <a:srgbClr val="002060"/>
            </a:solidFill>
            <a:ln>
              <a:solidFill>
                <a:schemeClr val="accent1"/>
              </a:solidFill>
            </a:ln>
          </c:spPr>
          <c:invertIfNegative val="0"/>
          <c:cat>
            <c:strRef>
              <c:f>'Total w Rec'!$A$31:$A$42</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'Total w Rec'!$B$31:$B$42</c:f>
              <c:numCache>
                <c:formatCode>General</c:formatCode>
                <c:ptCount val="12"/>
                <c:pt idx="0">
                  <c:v>42.0</c:v>
                </c:pt>
                <c:pt idx="1">
                  <c:v>15.0</c:v>
                </c:pt>
                <c:pt idx="2">
                  <c:v>23.0</c:v>
                </c:pt>
                <c:pt idx="3">
                  <c:v>22.0</c:v>
                </c:pt>
                <c:pt idx="4">
                  <c:v>31.0</c:v>
                </c:pt>
                <c:pt idx="5">
                  <c:v>33.0</c:v>
                </c:pt>
                <c:pt idx="6">
                  <c:v>24.0</c:v>
                </c:pt>
                <c:pt idx="7">
                  <c:v>24.0</c:v>
                </c:pt>
                <c:pt idx="8">
                  <c:v>26.0</c:v>
                </c:pt>
                <c:pt idx="9">
                  <c:v>15.0</c:v>
                </c:pt>
                <c:pt idx="10">
                  <c:v>21.0</c:v>
                </c:pt>
                <c:pt idx="11">
                  <c:v>11.0</c:v>
                </c:pt>
              </c:numCache>
            </c:numRef>
          </c:val>
        </c:ser>
        <c:ser>
          <c:idx val="3"/>
          <c:order val="1"/>
          <c:tx>
            <c:strRef>
              <c:f>'Total w Rec'!$C$30</c:f>
              <c:strCache>
                <c:ptCount val="1"/>
                <c:pt idx="0">
                  <c:v>WA Only Multi Source</c:v>
                </c:pt>
              </c:strCache>
            </c:strRef>
          </c:tx>
          <c:spPr>
            <a:solidFill>
              <a:schemeClr val="accent5">
                <a:lumMod val="75000"/>
              </a:schemeClr>
            </a:solidFill>
            <a:ln>
              <a:solidFill>
                <a:schemeClr val="tx2">
                  <a:lumMod val="50000"/>
                </a:schemeClr>
              </a:solidFill>
            </a:ln>
          </c:spPr>
          <c:invertIfNegative val="0"/>
          <c:cat>
            <c:strRef>
              <c:f>'Total w Rec'!$A$31:$A$42</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'Total w Rec'!$C$31:$C$42</c:f>
              <c:numCache>
                <c:formatCode>General</c:formatCode>
                <c:ptCount val="12"/>
                <c:pt idx="7">
                  <c:v>16.0</c:v>
                </c:pt>
                <c:pt idx="8">
                  <c:v>18.0</c:v>
                </c:pt>
                <c:pt idx="9">
                  <c:v>6.0</c:v>
                </c:pt>
                <c:pt idx="10">
                  <c:v>8.0</c:v>
                </c:pt>
                <c:pt idx="11">
                  <c:v>4.0</c:v>
                </c:pt>
              </c:numCache>
            </c:numRef>
          </c:val>
        </c:ser>
        <c:ser>
          <c:idx val="1"/>
          <c:order val="2"/>
          <c:tx>
            <c:strRef>
              <c:f>'Total w Rec'!$D$30</c:f>
              <c:strCache>
                <c:ptCount val="1"/>
                <c:pt idx="0">
                  <c:v>Multi State Multi Source</c:v>
                </c:pt>
              </c:strCache>
            </c:strRef>
          </c:tx>
          <c:spPr>
            <a:solidFill>
              <a:schemeClr val="accent5">
                <a:lumMod val="40000"/>
                <a:lumOff val="60000"/>
              </a:schemeClr>
            </a:solidFill>
            <a:ln>
              <a:solidFill>
                <a:schemeClr val="accent1"/>
              </a:solidFill>
            </a:ln>
          </c:spPr>
          <c:invertIfNegative val="0"/>
          <c:cat>
            <c:strRef>
              <c:f>'Total w Rec'!$A$31:$A$42</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'Total w Rec'!$D$31:$D$42</c:f>
              <c:numCache>
                <c:formatCode>General</c:formatCode>
                <c:ptCount val="12"/>
                <c:pt idx="0">
                  <c:v>57.0</c:v>
                </c:pt>
                <c:pt idx="1">
                  <c:v>18.0</c:v>
                </c:pt>
                <c:pt idx="2">
                  <c:v>15.0</c:v>
                </c:pt>
                <c:pt idx="3">
                  <c:v>19.0</c:v>
                </c:pt>
                <c:pt idx="4">
                  <c:v>46.0</c:v>
                </c:pt>
                <c:pt idx="5">
                  <c:v>23.0</c:v>
                </c:pt>
                <c:pt idx="6">
                  <c:v>42.0</c:v>
                </c:pt>
                <c:pt idx="7">
                  <c:v>39.0</c:v>
                </c:pt>
                <c:pt idx="8">
                  <c:v>32.0</c:v>
                </c:pt>
                <c:pt idx="9">
                  <c:v>34.0</c:v>
                </c:pt>
                <c:pt idx="10">
                  <c:v>15.0</c:v>
                </c:pt>
                <c:pt idx="11">
                  <c:v>11.0</c:v>
                </c:pt>
              </c:numCache>
            </c:numRef>
          </c:val>
        </c:ser>
        <c:ser>
          <c:idx val="2"/>
          <c:order val="3"/>
          <c:tx>
            <c:strRef>
              <c:f>'Total w Rec'!$E$30</c:f>
              <c:strCache>
                <c:ptCount val="1"/>
                <c:pt idx="0">
                  <c:v>Recreational</c:v>
                </c:pt>
              </c:strCache>
            </c:strRef>
          </c:tx>
          <c:spPr>
            <a:solidFill>
              <a:srgbClr val="C00000"/>
            </a:solidFill>
            <a:ln>
              <a:solidFill>
                <a:schemeClr val="accent1"/>
              </a:solidFill>
            </a:ln>
          </c:spPr>
          <c:invertIfNegative val="0"/>
          <c:cat>
            <c:strRef>
              <c:f>'Total w Rec'!$A$31:$A$42</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'Total w Rec'!$E$31:$E$42</c:f>
              <c:numCache>
                <c:formatCode>General</c:formatCode>
                <c:ptCount val="12"/>
                <c:pt idx="0">
                  <c:v>12.0</c:v>
                </c:pt>
                <c:pt idx="1">
                  <c:v>5.0</c:v>
                </c:pt>
                <c:pt idx="2">
                  <c:v>3.0</c:v>
                </c:pt>
                <c:pt idx="3">
                  <c:v>6.0</c:v>
                </c:pt>
                <c:pt idx="4">
                  <c:v>3.0</c:v>
                </c:pt>
                <c:pt idx="5">
                  <c:v>14.0</c:v>
                </c:pt>
                <c:pt idx="6">
                  <c:v>8.0</c:v>
                </c:pt>
                <c:pt idx="7">
                  <c:v>9.0</c:v>
                </c:pt>
                <c:pt idx="8">
                  <c:v>5.0</c:v>
                </c:pt>
                <c:pt idx="9">
                  <c:v>0.0</c:v>
                </c:pt>
                <c:pt idx="10">
                  <c:v>2.0</c:v>
                </c:pt>
                <c:pt idx="11">
                  <c:v>9.0</c:v>
                </c:pt>
              </c:numCache>
            </c:numRef>
          </c:val>
        </c:ser>
        <c:dLbls>
          <c:showLegendKey val="0"/>
          <c:showVal val="0"/>
          <c:showCatName val="0"/>
          <c:showSerName val="0"/>
          <c:showPercent val="0"/>
          <c:showBubbleSize val="0"/>
        </c:dLbls>
        <c:gapWidth val="150"/>
        <c:overlap val="100"/>
        <c:axId val="-2081229368"/>
        <c:axId val="-2081234904"/>
      </c:barChart>
      <c:catAx>
        <c:axId val="-2081229368"/>
        <c:scaling>
          <c:orientation val="minMax"/>
        </c:scaling>
        <c:delete val="0"/>
        <c:axPos val="b"/>
        <c:title>
          <c:tx>
            <c:rich>
              <a:bodyPr/>
              <a:lstStyle/>
              <a:p>
                <a:pPr>
                  <a:defRPr/>
                </a:pPr>
                <a:r>
                  <a:rPr lang="en-US"/>
                  <a:t>Year</a:t>
                </a:r>
              </a:p>
            </c:rich>
          </c:tx>
          <c:layout/>
          <c:overlay val="0"/>
        </c:title>
        <c:numFmt formatCode="General" sourceLinked="1"/>
        <c:majorTickMark val="out"/>
        <c:minorTickMark val="none"/>
        <c:tickLblPos val="nextTo"/>
        <c:crossAx val="-2081234904"/>
        <c:crosses val="autoZero"/>
        <c:auto val="1"/>
        <c:lblAlgn val="ctr"/>
        <c:lblOffset val="100"/>
        <c:noMultiLvlLbl val="0"/>
      </c:catAx>
      <c:valAx>
        <c:axId val="-2081234904"/>
        <c:scaling>
          <c:orientation val="minMax"/>
        </c:scaling>
        <c:delete val="0"/>
        <c:axPos val="l"/>
        <c:majorGridlines/>
        <c:title>
          <c:tx>
            <c:rich>
              <a:bodyPr rot="-5400000" vert="horz"/>
              <a:lstStyle/>
              <a:p>
                <a:pPr>
                  <a:defRPr sz="1400"/>
                </a:pPr>
                <a:r>
                  <a:rPr lang="en-US" sz="1400" dirty="0"/>
                  <a:t>Number of </a:t>
                </a:r>
                <a:r>
                  <a:rPr lang="en-US" sz="1400" dirty="0" err="1"/>
                  <a:t>i</a:t>
                </a:r>
                <a:r>
                  <a:rPr lang="en-US" sz="1400" dirty="0" err="1" smtClean="0"/>
                  <a:t>Il</a:t>
                </a:r>
                <a:r>
                  <a:rPr lang="en-US" sz="1400" dirty="0" smtClean="0"/>
                  <a:t> </a:t>
                </a:r>
                <a:r>
                  <a:rPr lang="en-US" sz="1400" dirty="0"/>
                  <a:t>individuals</a:t>
                </a:r>
              </a:p>
            </c:rich>
          </c:tx>
          <c:layout/>
          <c:overlay val="0"/>
        </c:title>
        <c:numFmt formatCode="General" sourceLinked="1"/>
        <c:majorTickMark val="out"/>
        <c:minorTickMark val="none"/>
        <c:tickLblPos val="nextTo"/>
        <c:crossAx val="-2081229368"/>
        <c:crosses val="autoZero"/>
        <c:crossBetween val="between"/>
      </c:valAx>
    </c:plotArea>
    <c:legend>
      <c:legendPos val="b"/>
      <c:layout>
        <c:manualLayout>
          <c:xMode val="edge"/>
          <c:yMode val="edge"/>
          <c:x val="0.0306092691785717"/>
          <c:y val="0.844899822483629"/>
          <c:w val="0.937116182708635"/>
          <c:h val="0.135886729918496"/>
        </c:manualLayout>
      </c:layout>
      <c:overlay val="0"/>
      <c:txPr>
        <a:bodyPr/>
        <a:lstStyle/>
        <a:p>
          <a:pPr>
            <a:defRPr sz="1400"/>
          </a:pPr>
          <a:endParaRPr lang="en-US"/>
        </a:p>
      </c:txPr>
    </c:legend>
    <c:plotVisOnly val="1"/>
    <c:dispBlanksAs val="gap"/>
    <c:showDLblsOverMax val="0"/>
  </c:chart>
  <c:spPr>
    <a:solidFill>
      <a:schemeClr val="bg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Sheet3!$C$3</c:f>
              <c:strCache>
                <c:ptCount val="1"/>
                <c:pt idx="0">
                  <c:v>Total (in dozens)</c:v>
                </c:pt>
              </c:strCache>
            </c:strRef>
          </c:tx>
          <c:invertIfNegative val="0"/>
          <c:cat>
            <c:multiLvlStrRef>
              <c:f>Sheet3!$A$4:$B$52</c:f>
              <c:multiLvlStrCache>
                <c:ptCount val="49"/>
                <c:lvl>
                  <c:pt idx="0">
                    <c:v>BAY CENTER</c:v>
                  </c:pt>
                  <c:pt idx="1">
                    <c:v>BRUCEPORT</c:v>
                  </c:pt>
                  <c:pt idx="2">
                    <c:v>CEDAR RIVER</c:v>
                  </c:pt>
                  <c:pt idx="3">
                    <c:v>GRAYS HARBOR</c:v>
                  </c:pt>
                  <c:pt idx="4">
                    <c:v>NAHCOTTA</c:v>
                  </c:pt>
                  <c:pt idx="5">
                    <c:v>NEMAH RIVER</c:v>
                  </c:pt>
                  <c:pt idx="6">
                    <c:v>STONY POINT</c:v>
                  </c:pt>
                  <c:pt idx="7">
                    <c:v>BUCK BAY</c:v>
                  </c:pt>
                  <c:pt idx="8">
                    <c:v>DISCOVERY BAY</c:v>
                  </c:pt>
                  <c:pt idx="9">
                    <c:v>DRAYTON HARBOR</c:v>
                  </c:pt>
                  <c:pt idx="10">
                    <c:v>EAST SOUND</c:v>
                  </c:pt>
                  <c:pt idx="11">
                    <c:v>KILISUT HARBOR</c:v>
                  </c:pt>
                  <c:pt idx="12">
                    <c:v>LEMOLO</c:v>
                  </c:pt>
                  <c:pt idx="13">
                    <c:v>MYSTERY BAY</c:v>
                  </c:pt>
                  <c:pt idx="14">
                    <c:v>OAK BAY</c:v>
                  </c:pt>
                  <c:pt idx="15">
                    <c:v>PORT MADISON</c:v>
                  </c:pt>
                  <c:pt idx="16">
                    <c:v>PORT TOWNSEND</c:v>
                  </c:pt>
                  <c:pt idx="17">
                    <c:v>SAMISH BAY</c:v>
                  </c:pt>
                  <c:pt idx="18">
                    <c:v>SEQUIM BAY</c:v>
                  </c:pt>
                  <c:pt idx="19">
                    <c:v>SHOAL BAY</c:v>
                  </c:pt>
                  <c:pt idx="20">
                    <c:v>WESTCOTT BAY</c:v>
                  </c:pt>
                  <c:pt idx="21">
                    <c:v>ELD INLET</c:v>
                  </c:pt>
                  <c:pt idx="22">
                    <c:v>HAMMERSLEY INLET</c:v>
                  </c:pt>
                  <c:pt idx="23">
                    <c:v>HENDERSON BAY</c:v>
                  </c:pt>
                  <c:pt idx="24">
                    <c:v>HENDERSON INLET</c:v>
                  </c:pt>
                  <c:pt idx="25">
                    <c:v>NISQUALLY REACH</c:v>
                  </c:pt>
                  <c:pt idx="26">
                    <c:v>NORTH BAY</c:v>
                  </c:pt>
                  <c:pt idx="27">
                    <c:v>OAKLAND BAY</c:v>
                  </c:pt>
                  <c:pt idx="28">
                    <c:v>PEALE PASSAGE</c:v>
                  </c:pt>
                  <c:pt idx="29">
                    <c:v>PICKERING PASSAGE</c:v>
                  </c:pt>
                  <c:pt idx="30">
                    <c:v>REACH ISLAND</c:v>
                  </c:pt>
                  <c:pt idx="31">
                    <c:v>ROCKY BAY</c:v>
                  </c:pt>
                  <c:pt idx="32">
                    <c:v>SKOOKUM INLET</c:v>
                  </c:pt>
                  <c:pt idx="33">
                    <c:v>STRETCH ISLAND</c:v>
                  </c:pt>
                  <c:pt idx="34">
                    <c:v>TOTTEN INLET</c:v>
                  </c:pt>
                  <c:pt idx="35">
                    <c:v>VAUGHN BAY</c:v>
                  </c:pt>
                  <c:pt idx="36">
                    <c:v>HOOD CANAL #1</c:v>
                  </c:pt>
                  <c:pt idx="37">
                    <c:v>HOOD CANAL #2</c:v>
                  </c:pt>
                  <c:pt idx="38">
                    <c:v>HOOD CANAL #3</c:v>
                  </c:pt>
                  <c:pt idx="39">
                    <c:v>HOOD CANAL #4</c:v>
                  </c:pt>
                  <c:pt idx="40">
                    <c:v>HOOD CANAL #5</c:v>
                  </c:pt>
                  <c:pt idx="41">
                    <c:v>HOOD CANAL #6</c:v>
                  </c:pt>
                  <c:pt idx="42">
                    <c:v>HOOD CANAL #7</c:v>
                  </c:pt>
                  <c:pt idx="43">
                    <c:v>HOOD CANAL #8</c:v>
                  </c:pt>
                  <c:pt idx="44">
                    <c:v>HOOD CANAL #9</c:v>
                  </c:pt>
                  <c:pt idx="45">
                    <c:v>ANNAS BAY</c:v>
                  </c:pt>
                  <c:pt idx="46">
                    <c:v>DABOB BAY</c:v>
                  </c:pt>
                  <c:pt idx="47">
                    <c:v>QUILCENE BAY</c:v>
                  </c:pt>
                  <c:pt idx="48">
                    <c:v>PORT GAMBLE</c:v>
                  </c:pt>
                </c:lvl>
                <c:lvl>
                  <c:pt idx="0">
                    <c:v>coast</c:v>
                  </c:pt>
                  <c:pt idx="7">
                    <c:v>north and central sound</c:v>
                  </c:pt>
                  <c:pt idx="21">
                    <c:v>south sound</c:v>
                  </c:pt>
                  <c:pt idx="36">
                    <c:v>hood canal </c:v>
                  </c:pt>
                </c:lvl>
              </c:multiLvlStrCache>
            </c:multiLvlStrRef>
          </c:cat>
          <c:val>
            <c:numRef>
              <c:f>Sheet3!$C$4:$C$52</c:f>
              <c:numCache>
                <c:formatCode>#,##0.0</c:formatCode>
                <c:ptCount val="49"/>
                <c:pt idx="0">
                  <c:v>179521.0</c:v>
                </c:pt>
                <c:pt idx="1">
                  <c:v>2303.0</c:v>
                </c:pt>
                <c:pt idx="2">
                  <c:v>36676.0</c:v>
                </c:pt>
                <c:pt idx="3">
                  <c:v>183868.0</c:v>
                </c:pt>
                <c:pt idx="4">
                  <c:v>340765.5</c:v>
                </c:pt>
                <c:pt idx="5">
                  <c:v>69.0</c:v>
                </c:pt>
                <c:pt idx="6">
                  <c:v>323358.0</c:v>
                </c:pt>
                <c:pt idx="7">
                  <c:v>1670.0</c:v>
                </c:pt>
                <c:pt idx="8">
                  <c:v>29320.0</c:v>
                </c:pt>
                <c:pt idx="9">
                  <c:v>3525.0</c:v>
                </c:pt>
                <c:pt idx="10">
                  <c:v>5773.5</c:v>
                </c:pt>
                <c:pt idx="11">
                  <c:v>3426.0</c:v>
                </c:pt>
                <c:pt idx="12">
                  <c:v>1380.0</c:v>
                </c:pt>
                <c:pt idx="13">
                  <c:v>2426.0</c:v>
                </c:pt>
                <c:pt idx="14">
                  <c:v>5060.0</c:v>
                </c:pt>
                <c:pt idx="15">
                  <c:v>1136.0</c:v>
                </c:pt>
                <c:pt idx="16">
                  <c:v>13973.0</c:v>
                </c:pt>
                <c:pt idx="17">
                  <c:v>218140.0</c:v>
                </c:pt>
                <c:pt idx="18">
                  <c:v>177.0</c:v>
                </c:pt>
                <c:pt idx="19">
                  <c:v>386.0</c:v>
                </c:pt>
                <c:pt idx="20">
                  <c:v>3417.0</c:v>
                </c:pt>
                <c:pt idx="21">
                  <c:v>199776.0</c:v>
                </c:pt>
                <c:pt idx="22">
                  <c:v>218477.0</c:v>
                </c:pt>
                <c:pt idx="23">
                  <c:v>111456.0</c:v>
                </c:pt>
                <c:pt idx="24">
                  <c:v>15975.5</c:v>
                </c:pt>
                <c:pt idx="25">
                  <c:v>26593.0</c:v>
                </c:pt>
                <c:pt idx="26">
                  <c:v>33085.0</c:v>
                </c:pt>
                <c:pt idx="27">
                  <c:v>84141.0</c:v>
                </c:pt>
                <c:pt idx="28">
                  <c:v>143457.0</c:v>
                </c:pt>
                <c:pt idx="29">
                  <c:v>80824.0</c:v>
                </c:pt>
                <c:pt idx="30">
                  <c:v>6600.0</c:v>
                </c:pt>
                <c:pt idx="31">
                  <c:v>19550.5</c:v>
                </c:pt>
                <c:pt idx="32">
                  <c:v>113219.0</c:v>
                </c:pt>
                <c:pt idx="33">
                  <c:v>11767.0</c:v>
                </c:pt>
                <c:pt idx="34">
                  <c:v>632640.0</c:v>
                </c:pt>
                <c:pt idx="35">
                  <c:v>305.0</c:v>
                </c:pt>
                <c:pt idx="36">
                  <c:v>24952.0</c:v>
                </c:pt>
                <c:pt idx="37">
                  <c:v>20624.0</c:v>
                </c:pt>
                <c:pt idx="38">
                  <c:v>2997.0</c:v>
                </c:pt>
                <c:pt idx="39">
                  <c:v>21747.0</c:v>
                </c:pt>
                <c:pt idx="40">
                  <c:v>51846.0</c:v>
                </c:pt>
                <c:pt idx="41">
                  <c:v>43126.0</c:v>
                </c:pt>
                <c:pt idx="42">
                  <c:v>57576.0</c:v>
                </c:pt>
                <c:pt idx="43">
                  <c:v>23426.0</c:v>
                </c:pt>
                <c:pt idx="44">
                  <c:v>59687.0</c:v>
                </c:pt>
                <c:pt idx="45">
                  <c:v>87.0</c:v>
                </c:pt>
                <c:pt idx="46">
                  <c:v>153426.5</c:v>
                </c:pt>
                <c:pt idx="47">
                  <c:v>3511.0</c:v>
                </c:pt>
                <c:pt idx="48">
                  <c:v>7272.0</c:v>
                </c:pt>
              </c:numCache>
            </c:numRef>
          </c:val>
        </c:ser>
        <c:dLbls>
          <c:showLegendKey val="0"/>
          <c:showVal val="0"/>
          <c:showCatName val="0"/>
          <c:showSerName val="0"/>
          <c:showPercent val="0"/>
          <c:showBubbleSize val="0"/>
        </c:dLbls>
        <c:gapWidth val="150"/>
        <c:axId val="-2081261048"/>
        <c:axId val="-2081264152"/>
      </c:barChart>
      <c:catAx>
        <c:axId val="-2081261048"/>
        <c:scaling>
          <c:orientation val="minMax"/>
        </c:scaling>
        <c:delete val="0"/>
        <c:axPos val="b"/>
        <c:numFmt formatCode="General" sourceLinked="0"/>
        <c:majorTickMark val="out"/>
        <c:minorTickMark val="none"/>
        <c:tickLblPos val="nextTo"/>
        <c:crossAx val="-2081264152"/>
        <c:crosses val="autoZero"/>
        <c:auto val="1"/>
        <c:lblAlgn val="ctr"/>
        <c:lblOffset val="100"/>
        <c:noMultiLvlLbl val="0"/>
      </c:catAx>
      <c:valAx>
        <c:axId val="-2081264152"/>
        <c:scaling>
          <c:orientation val="minMax"/>
        </c:scaling>
        <c:delete val="0"/>
        <c:axPos val="l"/>
        <c:majorGridlines/>
        <c:title>
          <c:tx>
            <c:rich>
              <a:bodyPr rot="-5400000" vert="horz"/>
              <a:lstStyle/>
              <a:p>
                <a:pPr>
                  <a:defRPr/>
                </a:pPr>
                <a:r>
                  <a:rPr lang="en-US"/>
                  <a:t>Total oysters harvested (in dozens)</a:t>
                </a:r>
              </a:p>
            </c:rich>
          </c:tx>
          <c:layout/>
          <c:overlay val="0"/>
        </c:title>
        <c:numFmt formatCode="#,##0" sourceLinked="0"/>
        <c:majorTickMark val="out"/>
        <c:minorTickMark val="none"/>
        <c:tickLblPos val="nextTo"/>
        <c:crossAx val="-2081261048"/>
        <c:crosses val="autoZero"/>
        <c:crossBetween val="between"/>
      </c:valAx>
    </c:plotArea>
    <c:plotVisOnly val="1"/>
    <c:dispBlanksAs val="gap"/>
    <c:showDLblsOverMax val="0"/>
  </c:chart>
  <c:spPr>
    <a:solidFill>
      <a:schemeClr val="bg1"/>
    </a:solidFill>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8648658983852"/>
          <c:y val="0.0970278284358145"/>
          <c:w val="0.782594010185813"/>
          <c:h val="0.795725440675142"/>
        </c:manualLayout>
      </c:layout>
      <c:barChart>
        <c:barDir val="col"/>
        <c:grouping val="clustered"/>
        <c:varyColors val="0"/>
        <c:ser>
          <c:idx val="0"/>
          <c:order val="0"/>
          <c:tx>
            <c:strRef>
              <c:f>'production graph'!$F$1</c:f>
              <c:strCache>
                <c:ptCount val="1"/>
                <c:pt idx="0">
                  <c:v>2015</c:v>
                </c:pt>
              </c:strCache>
            </c:strRef>
          </c:tx>
          <c:spPr>
            <a:ln>
              <a:solidFill>
                <a:sysClr val="windowText" lastClr="000000"/>
              </a:solidFill>
            </a:ln>
          </c:spPr>
          <c:invertIfNegative val="0"/>
          <c:dLbls>
            <c:dLbl>
              <c:idx val="0"/>
              <c:layout>
                <c:manualLayout>
                  <c:x val="-0.0183261960675968"/>
                  <c:y val="-0.004976318321895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168060735829074"/>
                  <c:y val="0.00189656521585899"/>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176600441501103"/>
                  <c:y val="0.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158940397350993"/>
                  <c:y val="0.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'production graph'!$E$2:$E$5</c:f>
              <c:strCache>
                <c:ptCount val="4"/>
                <c:pt idx="0">
                  <c:v>Coast</c:v>
                </c:pt>
                <c:pt idx="1">
                  <c:v>Hood Canal</c:v>
                </c:pt>
                <c:pt idx="2">
                  <c:v>North Central Sound</c:v>
                </c:pt>
                <c:pt idx="3">
                  <c:v>South Sound</c:v>
                </c:pt>
              </c:strCache>
            </c:strRef>
          </c:cat>
          <c:val>
            <c:numRef>
              <c:f>'production graph'!$F$2:$F$5</c:f>
              <c:numCache>
                <c:formatCode>General</c:formatCode>
                <c:ptCount val="4"/>
                <c:pt idx="0">
                  <c:v>1.2798726E7</c:v>
                </c:pt>
                <c:pt idx="1">
                  <c:v>5.64333E6</c:v>
                </c:pt>
                <c:pt idx="2">
                  <c:v>3.477714E6</c:v>
                </c:pt>
                <c:pt idx="3">
                  <c:v>2.0832576E7</c:v>
                </c:pt>
              </c:numCache>
            </c:numRef>
          </c:val>
        </c:ser>
        <c:ser>
          <c:idx val="1"/>
          <c:order val="1"/>
          <c:tx>
            <c:strRef>
              <c:f>'production graph'!$G$1</c:f>
              <c:strCache>
                <c:ptCount val="1"/>
                <c:pt idx="0">
                  <c:v>2016</c:v>
                </c:pt>
              </c:strCache>
            </c:strRef>
          </c:tx>
          <c:spPr>
            <a:solidFill>
              <a:schemeClr val="accent1">
                <a:lumMod val="20000"/>
                <a:lumOff val="80000"/>
              </a:schemeClr>
            </a:solidFill>
            <a:ln>
              <a:solidFill>
                <a:sysClr val="windowText" lastClr="000000"/>
              </a:solidFill>
            </a:ln>
          </c:spPr>
          <c:invertIfNegative val="0"/>
          <c:dLbls>
            <c:dLbl>
              <c:idx val="0"/>
              <c:layout>
                <c:manualLayout>
                  <c:x val="0.0148774001933969"/>
                  <c:y val="-0.0079806568268283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194260485651214"/>
                  <c:y val="0.0022909503312948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247240618101545"/>
                  <c:y val="0.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317880794701987"/>
                  <c:y val="0.0045819006625897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'production graph'!$E$2:$E$5</c:f>
              <c:strCache>
                <c:ptCount val="4"/>
                <c:pt idx="0">
                  <c:v>Coast</c:v>
                </c:pt>
                <c:pt idx="1">
                  <c:v>Hood Canal</c:v>
                </c:pt>
                <c:pt idx="2">
                  <c:v>North Central Sound</c:v>
                </c:pt>
                <c:pt idx="3">
                  <c:v>South Sound</c:v>
                </c:pt>
              </c:strCache>
            </c:strRef>
          </c:cat>
          <c:val>
            <c:numRef>
              <c:f>'production graph'!$G$2:$G$5</c:f>
              <c:numCache>
                <c:formatCode>General</c:formatCode>
                <c:ptCount val="4"/>
                <c:pt idx="0">
                  <c:v>1.3676604E7</c:v>
                </c:pt>
                <c:pt idx="1">
                  <c:v>6.0187236E6</c:v>
                </c:pt>
                <c:pt idx="2">
                  <c:v>3.3134256E6</c:v>
                </c:pt>
                <c:pt idx="3">
                  <c:v>2.0364018E7</c:v>
                </c:pt>
              </c:numCache>
            </c:numRef>
          </c:val>
        </c:ser>
        <c:dLbls>
          <c:dLblPos val="outEnd"/>
          <c:showLegendKey val="0"/>
          <c:showVal val="1"/>
          <c:showCatName val="0"/>
          <c:showSerName val="0"/>
          <c:showPercent val="0"/>
          <c:showBubbleSize val="0"/>
        </c:dLbls>
        <c:gapWidth val="150"/>
        <c:axId val="-2128107320"/>
        <c:axId val="-2127707560"/>
      </c:barChart>
      <c:catAx>
        <c:axId val="-2128107320"/>
        <c:scaling>
          <c:orientation val="minMax"/>
        </c:scaling>
        <c:delete val="0"/>
        <c:axPos val="b"/>
        <c:numFmt formatCode="General" sourceLinked="0"/>
        <c:majorTickMark val="out"/>
        <c:minorTickMark val="none"/>
        <c:tickLblPos val="nextTo"/>
        <c:txPr>
          <a:bodyPr/>
          <a:lstStyle/>
          <a:p>
            <a:pPr>
              <a:defRPr sz="1200"/>
            </a:pPr>
            <a:endParaRPr lang="en-US"/>
          </a:p>
        </c:txPr>
        <c:crossAx val="-2127707560"/>
        <c:crosses val="autoZero"/>
        <c:auto val="1"/>
        <c:lblAlgn val="ctr"/>
        <c:lblOffset val="100"/>
        <c:noMultiLvlLbl val="0"/>
      </c:catAx>
      <c:valAx>
        <c:axId val="-2127707560"/>
        <c:scaling>
          <c:orientation val="minMax"/>
        </c:scaling>
        <c:delete val="0"/>
        <c:axPos val="l"/>
        <c:title>
          <c:tx>
            <c:rich>
              <a:bodyPr rot="-5400000" vert="horz"/>
              <a:lstStyle/>
              <a:p>
                <a:pPr>
                  <a:defRPr/>
                </a:pPr>
                <a:r>
                  <a:rPr lang="en-US" sz="1200" dirty="0"/>
                  <a:t>Single</a:t>
                </a:r>
                <a:r>
                  <a:rPr lang="en-US" sz="1200" baseline="0" dirty="0"/>
                  <a:t> Oysters</a:t>
                </a:r>
                <a:endParaRPr lang="en-US" sz="1200" dirty="0"/>
              </a:p>
            </c:rich>
          </c:tx>
          <c:layout>
            <c:manualLayout>
              <c:xMode val="edge"/>
              <c:yMode val="edge"/>
              <c:x val="0.00537101736455129"/>
              <c:y val="0.325485595785084"/>
            </c:manualLayout>
          </c:layout>
          <c:overlay val="0"/>
        </c:title>
        <c:numFmt formatCode="#,##0" sourceLinked="0"/>
        <c:majorTickMark val="out"/>
        <c:minorTickMark val="none"/>
        <c:tickLblPos val="nextTo"/>
        <c:txPr>
          <a:bodyPr/>
          <a:lstStyle/>
          <a:p>
            <a:pPr>
              <a:defRPr sz="1200"/>
            </a:pPr>
            <a:endParaRPr lang="en-US"/>
          </a:p>
        </c:txPr>
        <c:crossAx val="-2128107320"/>
        <c:crosses val="autoZero"/>
        <c:crossBetween val="between"/>
      </c:valAx>
    </c:plotArea>
    <c:legend>
      <c:legendPos val="r"/>
      <c:layout/>
      <c:overlay val="0"/>
      <c:txPr>
        <a:bodyPr/>
        <a:lstStyle/>
        <a:p>
          <a:pPr>
            <a:defRPr sz="12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76328196319333"/>
          <c:y val="0.0298454830242994"/>
          <c:w val="0.897507551694427"/>
          <c:h val="0.892824485648971"/>
        </c:manualLayout>
      </c:layout>
      <c:barChart>
        <c:barDir val="col"/>
        <c:grouping val="clustered"/>
        <c:varyColors val="0"/>
        <c:ser>
          <c:idx val="0"/>
          <c:order val="0"/>
          <c:spPr>
            <a:solidFill>
              <a:schemeClr val="tx2"/>
            </a:solidFill>
            <a:ln>
              <a:solidFill>
                <a:sysClr val="windowText" lastClr="000000"/>
              </a:solidFill>
            </a:ln>
          </c:spPr>
          <c:invertIfNegative val="0"/>
          <c:cat>
            <c:strRef>
              <c:f>('regional risk'!$A$1,'regional risk'!$A$9,'regional risk'!$A$23,'regional risk'!$A$43)</c:f>
              <c:strCache>
                <c:ptCount val="4"/>
                <c:pt idx="0">
                  <c:v>COAST</c:v>
                </c:pt>
                <c:pt idx="1">
                  <c:v>HOOD CANAL</c:v>
                </c:pt>
                <c:pt idx="2">
                  <c:v>NORTH CENTRAL SOUND</c:v>
                </c:pt>
                <c:pt idx="3">
                  <c:v>SOUTH SOUND</c:v>
                </c:pt>
              </c:strCache>
            </c:strRef>
          </c:cat>
          <c:val>
            <c:numRef>
              <c:f>('regional risk'!$C$8,'regional risk'!$C$22,'regional risk'!$C$42,'regional risk'!$C$61)</c:f>
              <c:numCache>
                <c:formatCode>General</c:formatCode>
                <c:ptCount val="4"/>
                <c:pt idx="0">
                  <c:v>5.42241713649872E-8</c:v>
                </c:pt>
                <c:pt idx="1">
                  <c:v>1.15780226178683E-6</c:v>
                </c:pt>
                <c:pt idx="2">
                  <c:v>2.55928184146227E-7</c:v>
                </c:pt>
                <c:pt idx="3">
                  <c:v>1.10543195764704E-6</c:v>
                </c:pt>
              </c:numCache>
            </c:numRef>
          </c:val>
        </c:ser>
        <c:dLbls>
          <c:showLegendKey val="0"/>
          <c:showVal val="0"/>
          <c:showCatName val="0"/>
          <c:showSerName val="0"/>
          <c:showPercent val="0"/>
          <c:showBubbleSize val="0"/>
        </c:dLbls>
        <c:gapWidth val="150"/>
        <c:axId val="-2081329688"/>
        <c:axId val="-2081332680"/>
      </c:barChart>
      <c:catAx>
        <c:axId val="-2081329688"/>
        <c:scaling>
          <c:orientation val="minMax"/>
        </c:scaling>
        <c:delete val="0"/>
        <c:axPos val="b"/>
        <c:numFmt formatCode="General" sourceLinked="0"/>
        <c:majorTickMark val="out"/>
        <c:minorTickMark val="none"/>
        <c:tickLblPos val="nextTo"/>
        <c:txPr>
          <a:bodyPr/>
          <a:lstStyle/>
          <a:p>
            <a:pPr>
              <a:defRPr sz="1200"/>
            </a:pPr>
            <a:endParaRPr lang="en-US"/>
          </a:p>
        </c:txPr>
        <c:crossAx val="-2081332680"/>
        <c:crosses val="autoZero"/>
        <c:auto val="1"/>
        <c:lblAlgn val="ctr"/>
        <c:lblOffset val="100"/>
        <c:noMultiLvlLbl val="0"/>
      </c:catAx>
      <c:valAx>
        <c:axId val="-2081332680"/>
        <c:scaling>
          <c:orientation val="minMax"/>
        </c:scaling>
        <c:delete val="1"/>
        <c:axPos val="l"/>
        <c:title>
          <c:tx>
            <c:rich>
              <a:bodyPr rot="-5400000" vert="horz"/>
              <a:lstStyle/>
              <a:p>
                <a:pPr>
                  <a:defRPr/>
                </a:pPr>
                <a:r>
                  <a:rPr lang="en-US" sz="1200" dirty="0"/>
                  <a:t>Average</a:t>
                </a:r>
                <a:r>
                  <a:rPr lang="en-US" sz="1200" baseline="0" dirty="0"/>
                  <a:t> Risk per Oyster</a:t>
                </a:r>
                <a:endParaRPr lang="en-US" sz="1200" dirty="0"/>
              </a:p>
            </c:rich>
          </c:tx>
          <c:layout>
            <c:manualLayout>
              <c:xMode val="edge"/>
              <c:yMode val="edge"/>
              <c:x val="0.0319226765091257"/>
              <c:y val="0.244594445855558"/>
            </c:manualLayout>
          </c:layout>
          <c:overlay val="0"/>
        </c:title>
        <c:numFmt formatCode="General" sourceLinked="1"/>
        <c:majorTickMark val="out"/>
        <c:minorTickMark val="none"/>
        <c:tickLblPos val="nextTo"/>
        <c:crossAx val="-2081329688"/>
        <c:crosses val="autoZero"/>
        <c:crossBetween val="between"/>
        <c:majorUnit val="4.0E-7"/>
      </c:valAx>
      <c:spPr>
        <a:solidFill>
          <a:schemeClr val="accent1">
            <a:lumMod val="20000"/>
            <a:lumOff val="80000"/>
          </a:schemeClr>
        </a:solidFill>
        <a:ln>
          <a:solidFill>
            <a:sysClr val="windowText" lastClr="000000"/>
          </a:solidFill>
        </a:ln>
      </c:spPr>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Totten </a:t>
            </a:r>
            <a:r>
              <a:rPr lang="en-US" dirty="0" smtClean="0"/>
              <a:t>Inlet 2016</a:t>
            </a:r>
            <a:endParaRPr lang="en-US" dirty="0"/>
          </a:p>
        </c:rich>
      </c:tx>
      <c:layout/>
      <c:overlay val="0"/>
    </c:title>
    <c:autoTitleDeleted val="0"/>
    <c:plotArea>
      <c:layout/>
      <c:barChart>
        <c:barDir val="col"/>
        <c:grouping val="clustered"/>
        <c:varyColors val="0"/>
        <c:ser>
          <c:idx val="0"/>
          <c:order val="0"/>
          <c:tx>
            <c:strRef>
              <c:f>Graphs!$J$306</c:f>
              <c:strCache>
                <c:ptCount val="1"/>
                <c:pt idx="0">
                  <c:v>TLH</c:v>
                </c:pt>
              </c:strCache>
            </c:strRef>
          </c:tx>
          <c:invertIfNegative val="0"/>
          <c:cat>
            <c:strRef>
              <c:f>Graphs!$I$307:$I$323</c:f>
              <c:strCache>
                <c:ptCount val="17"/>
                <c:pt idx="0">
                  <c:v>Jun 6</c:v>
                </c:pt>
                <c:pt idx="1">
                  <c:v>Jun 14</c:v>
                </c:pt>
                <c:pt idx="2">
                  <c:v>Jun 21</c:v>
                </c:pt>
                <c:pt idx="3">
                  <c:v>Jun 29</c:v>
                </c:pt>
                <c:pt idx="4">
                  <c:v>Jul 5</c:v>
                </c:pt>
                <c:pt idx="5">
                  <c:v>Jul 13</c:v>
                </c:pt>
                <c:pt idx="6">
                  <c:v>Jul 20</c:v>
                </c:pt>
                <c:pt idx="7">
                  <c:v>Jul 25</c:v>
                </c:pt>
                <c:pt idx="8">
                  <c:v>Aug 3</c:v>
                </c:pt>
                <c:pt idx="9">
                  <c:v>Aug 10</c:v>
                </c:pt>
                <c:pt idx="10">
                  <c:v>Aug 16</c:v>
                </c:pt>
                <c:pt idx="11">
                  <c:v>Aug 22</c:v>
                </c:pt>
                <c:pt idx="12">
                  <c:v>Aug 31</c:v>
                </c:pt>
                <c:pt idx="13">
                  <c:v>Sep 6</c:v>
                </c:pt>
                <c:pt idx="14">
                  <c:v>Sep 12</c:v>
                </c:pt>
                <c:pt idx="15">
                  <c:v>Sep 20 </c:v>
                </c:pt>
                <c:pt idx="16">
                  <c:v>Sep 26</c:v>
                </c:pt>
              </c:strCache>
            </c:strRef>
          </c:cat>
          <c:val>
            <c:numRef>
              <c:f>Graphs!$J$307:$J$323</c:f>
              <c:numCache>
                <c:formatCode>General</c:formatCode>
                <c:ptCount val="17"/>
                <c:pt idx="0">
                  <c:v>430.0</c:v>
                </c:pt>
                <c:pt idx="1">
                  <c:v>430.0</c:v>
                </c:pt>
                <c:pt idx="2">
                  <c:v>430.0</c:v>
                </c:pt>
                <c:pt idx="3">
                  <c:v>150.0</c:v>
                </c:pt>
                <c:pt idx="4">
                  <c:v>43.0</c:v>
                </c:pt>
                <c:pt idx="5">
                  <c:v>43.0</c:v>
                </c:pt>
                <c:pt idx="6">
                  <c:v>930.0</c:v>
                </c:pt>
                <c:pt idx="7">
                  <c:v>150.0</c:v>
                </c:pt>
                <c:pt idx="8">
                  <c:v>23.0</c:v>
                </c:pt>
                <c:pt idx="9">
                  <c:v>230.0</c:v>
                </c:pt>
                <c:pt idx="10">
                  <c:v>150.0</c:v>
                </c:pt>
                <c:pt idx="11">
                  <c:v>75.0</c:v>
                </c:pt>
                <c:pt idx="12">
                  <c:v>38.0</c:v>
                </c:pt>
                <c:pt idx="14">
                  <c:v>4.3</c:v>
                </c:pt>
                <c:pt idx="16">
                  <c:v>4.3</c:v>
                </c:pt>
              </c:numCache>
            </c:numRef>
          </c:val>
        </c:ser>
        <c:ser>
          <c:idx val="1"/>
          <c:order val="1"/>
          <c:tx>
            <c:strRef>
              <c:f>Graphs!$K$306</c:f>
              <c:strCache>
                <c:ptCount val="1"/>
                <c:pt idx="0">
                  <c:v>TDH</c:v>
                </c:pt>
              </c:strCache>
            </c:strRef>
          </c:tx>
          <c:invertIfNegative val="0"/>
          <c:cat>
            <c:strRef>
              <c:f>Graphs!$I$307:$I$323</c:f>
              <c:strCache>
                <c:ptCount val="17"/>
                <c:pt idx="0">
                  <c:v>Jun 6</c:v>
                </c:pt>
                <c:pt idx="1">
                  <c:v>Jun 14</c:v>
                </c:pt>
                <c:pt idx="2">
                  <c:v>Jun 21</c:v>
                </c:pt>
                <c:pt idx="3">
                  <c:v>Jun 29</c:v>
                </c:pt>
                <c:pt idx="4">
                  <c:v>Jul 5</c:v>
                </c:pt>
                <c:pt idx="5">
                  <c:v>Jul 13</c:v>
                </c:pt>
                <c:pt idx="6">
                  <c:v>Jul 20</c:v>
                </c:pt>
                <c:pt idx="7">
                  <c:v>Jul 25</c:v>
                </c:pt>
                <c:pt idx="8">
                  <c:v>Aug 3</c:v>
                </c:pt>
                <c:pt idx="9">
                  <c:v>Aug 10</c:v>
                </c:pt>
                <c:pt idx="10">
                  <c:v>Aug 16</c:v>
                </c:pt>
                <c:pt idx="11">
                  <c:v>Aug 22</c:v>
                </c:pt>
                <c:pt idx="12">
                  <c:v>Aug 31</c:v>
                </c:pt>
                <c:pt idx="13">
                  <c:v>Sep 6</c:v>
                </c:pt>
                <c:pt idx="14">
                  <c:v>Sep 12</c:v>
                </c:pt>
                <c:pt idx="15">
                  <c:v>Sep 20 </c:v>
                </c:pt>
                <c:pt idx="16">
                  <c:v>Sep 26</c:v>
                </c:pt>
              </c:strCache>
            </c:strRef>
          </c:cat>
          <c:val>
            <c:numRef>
              <c:f>Graphs!$K$307:$K$323</c:f>
              <c:numCache>
                <c:formatCode>0.00</c:formatCode>
                <c:ptCount val="17"/>
                <c:pt idx="0">
                  <c:v>23.0</c:v>
                </c:pt>
                <c:pt idx="1">
                  <c:v>15.0</c:v>
                </c:pt>
                <c:pt idx="2">
                  <c:v>230.0</c:v>
                </c:pt>
                <c:pt idx="3">
                  <c:v>15.0</c:v>
                </c:pt>
                <c:pt idx="4">
                  <c:v>4.3</c:v>
                </c:pt>
                <c:pt idx="5">
                  <c:v>2.3</c:v>
                </c:pt>
                <c:pt idx="6">
                  <c:v>15.0</c:v>
                </c:pt>
                <c:pt idx="7">
                  <c:v>2.3</c:v>
                </c:pt>
                <c:pt idx="8">
                  <c:v>0.1</c:v>
                </c:pt>
                <c:pt idx="9">
                  <c:v>0.1</c:v>
                </c:pt>
                <c:pt idx="10">
                  <c:v>4.3</c:v>
                </c:pt>
                <c:pt idx="11">
                  <c:v>0.1</c:v>
                </c:pt>
                <c:pt idx="12">
                  <c:v>0.1</c:v>
                </c:pt>
                <c:pt idx="14">
                  <c:v>0.36</c:v>
                </c:pt>
                <c:pt idx="16">
                  <c:v>0.1</c:v>
                </c:pt>
              </c:numCache>
            </c:numRef>
          </c:val>
        </c:ser>
        <c:ser>
          <c:idx val="2"/>
          <c:order val="2"/>
          <c:tx>
            <c:strRef>
              <c:f>Graphs!$L$306</c:f>
              <c:strCache>
                <c:ptCount val="1"/>
                <c:pt idx="0">
                  <c:v>TRH</c:v>
                </c:pt>
              </c:strCache>
            </c:strRef>
          </c:tx>
          <c:invertIfNegative val="0"/>
          <c:cat>
            <c:strRef>
              <c:f>Graphs!$I$307:$I$323</c:f>
              <c:strCache>
                <c:ptCount val="17"/>
                <c:pt idx="0">
                  <c:v>Jun 6</c:v>
                </c:pt>
                <c:pt idx="1">
                  <c:v>Jun 14</c:v>
                </c:pt>
                <c:pt idx="2">
                  <c:v>Jun 21</c:v>
                </c:pt>
                <c:pt idx="3">
                  <c:v>Jun 29</c:v>
                </c:pt>
                <c:pt idx="4">
                  <c:v>Jul 5</c:v>
                </c:pt>
                <c:pt idx="5">
                  <c:v>Jul 13</c:v>
                </c:pt>
                <c:pt idx="6">
                  <c:v>Jul 20</c:v>
                </c:pt>
                <c:pt idx="7">
                  <c:v>Jul 25</c:v>
                </c:pt>
                <c:pt idx="8">
                  <c:v>Aug 3</c:v>
                </c:pt>
                <c:pt idx="9">
                  <c:v>Aug 10</c:v>
                </c:pt>
                <c:pt idx="10">
                  <c:v>Aug 16</c:v>
                </c:pt>
                <c:pt idx="11">
                  <c:v>Aug 22</c:v>
                </c:pt>
                <c:pt idx="12">
                  <c:v>Aug 31</c:v>
                </c:pt>
                <c:pt idx="13">
                  <c:v>Sep 6</c:v>
                </c:pt>
                <c:pt idx="14">
                  <c:v>Sep 12</c:v>
                </c:pt>
                <c:pt idx="15">
                  <c:v>Sep 20 </c:v>
                </c:pt>
                <c:pt idx="16">
                  <c:v>Sep 26</c:v>
                </c:pt>
              </c:strCache>
            </c:strRef>
          </c:cat>
          <c:val>
            <c:numRef>
              <c:f>Graphs!$L$307:$L$323</c:f>
              <c:numCache>
                <c:formatCode>0.00</c:formatCode>
                <c:ptCount val="17"/>
                <c:pt idx="0">
                  <c:v>93.0</c:v>
                </c:pt>
                <c:pt idx="1">
                  <c:v>230.0</c:v>
                </c:pt>
                <c:pt idx="2">
                  <c:v>430.0</c:v>
                </c:pt>
                <c:pt idx="3">
                  <c:v>93.0</c:v>
                </c:pt>
                <c:pt idx="4">
                  <c:v>9.3</c:v>
                </c:pt>
                <c:pt idx="5">
                  <c:v>9.3</c:v>
                </c:pt>
                <c:pt idx="6">
                  <c:v>38.0</c:v>
                </c:pt>
                <c:pt idx="7">
                  <c:v>23.0</c:v>
                </c:pt>
                <c:pt idx="8">
                  <c:v>2.3</c:v>
                </c:pt>
                <c:pt idx="9">
                  <c:v>2.3</c:v>
                </c:pt>
                <c:pt idx="10">
                  <c:v>4.3</c:v>
                </c:pt>
                <c:pt idx="11">
                  <c:v>4.3</c:v>
                </c:pt>
                <c:pt idx="12">
                  <c:v>0.74</c:v>
                </c:pt>
                <c:pt idx="14">
                  <c:v>0.36</c:v>
                </c:pt>
                <c:pt idx="16">
                  <c:v>0.36</c:v>
                </c:pt>
              </c:numCache>
            </c:numRef>
          </c:val>
        </c:ser>
        <c:dLbls>
          <c:showLegendKey val="0"/>
          <c:showVal val="0"/>
          <c:showCatName val="0"/>
          <c:showSerName val="0"/>
          <c:showPercent val="0"/>
          <c:showBubbleSize val="0"/>
        </c:dLbls>
        <c:gapWidth val="150"/>
        <c:axId val="-2127757544"/>
        <c:axId val="-2127768184"/>
      </c:barChart>
      <c:catAx>
        <c:axId val="-2127757544"/>
        <c:scaling>
          <c:orientation val="minMax"/>
        </c:scaling>
        <c:delete val="0"/>
        <c:axPos val="b"/>
        <c:numFmt formatCode="General" sourceLinked="0"/>
        <c:majorTickMark val="out"/>
        <c:minorTickMark val="none"/>
        <c:tickLblPos val="low"/>
        <c:crossAx val="-2127768184"/>
        <c:crosses val="autoZero"/>
        <c:auto val="1"/>
        <c:lblAlgn val="ctr"/>
        <c:lblOffset val="100"/>
        <c:noMultiLvlLbl val="0"/>
      </c:catAx>
      <c:valAx>
        <c:axId val="-2127768184"/>
        <c:scaling>
          <c:logBase val="10.0"/>
          <c:orientation val="minMax"/>
          <c:max val="1.0E6"/>
        </c:scaling>
        <c:delete val="0"/>
        <c:axPos val="l"/>
        <c:majorGridlines/>
        <c:numFmt formatCode="General" sourceLinked="1"/>
        <c:majorTickMark val="out"/>
        <c:minorTickMark val="none"/>
        <c:tickLblPos val="nextTo"/>
        <c:crossAx val="-212775754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400" dirty="0"/>
              <a:t>Raw Oysters Consumed per </a:t>
            </a:r>
            <a:r>
              <a:rPr lang="en-US" sz="1400" dirty="0" smtClean="0"/>
              <a:t>Sitting</a:t>
            </a:r>
            <a:endParaRPr lang="en-US" sz="1400" dirty="0"/>
          </a:p>
        </c:rich>
      </c:tx>
      <c:layout>
        <c:manualLayout>
          <c:xMode val="edge"/>
          <c:yMode val="edge"/>
          <c:x val="0.31046584524536"/>
          <c:y val="0.0183977755284065"/>
        </c:manualLayout>
      </c:layout>
      <c:overlay val="0"/>
      <c:spPr>
        <a:noFill/>
        <a:ln>
          <a:noFill/>
        </a:ln>
        <a:effectLst/>
      </c:spPr>
    </c:title>
    <c:autoTitleDeleted val="0"/>
    <c:plotArea>
      <c:layout>
        <c:manualLayout>
          <c:layoutTarget val="inner"/>
          <c:xMode val="edge"/>
          <c:yMode val="edge"/>
          <c:x val="0.0336424618713218"/>
          <c:y val="0.110827998224772"/>
          <c:w val="0.953440711581225"/>
          <c:h val="0.609491917891533"/>
        </c:manualLayout>
      </c:layout>
      <c:barChart>
        <c:barDir val="col"/>
        <c:grouping val="clustered"/>
        <c:varyColors val="0"/>
        <c:ser>
          <c:idx val="1"/>
          <c:order val="0"/>
          <c:spPr>
            <a:solidFill>
              <a:schemeClr val="tx2"/>
            </a:solidFill>
            <a:ln w="15875">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'[Online data 5.xls]serving size'!$L$302:$L$325</c:f>
              <c:numCache>
                <c:formatCode>General</c:formatCode>
                <c:ptCount val="24"/>
                <c:pt idx="0">
                  <c:v>1.0</c:v>
                </c:pt>
                <c:pt idx="1">
                  <c:v>14.0</c:v>
                </c:pt>
                <c:pt idx="2">
                  <c:v>43.0</c:v>
                </c:pt>
                <c:pt idx="3">
                  <c:v>40.0</c:v>
                </c:pt>
                <c:pt idx="4">
                  <c:v>15.0</c:v>
                </c:pt>
                <c:pt idx="5">
                  <c:v>151.0</c:v>
                </c:pt>
                <c:pt idx="6">
                  <c:v>6.0</c:v>
                </c:pt>
                <c:pt idx="7">
                  <c:v>30.0</c:v>
                </c:pt>
                <c:pt idx="8">
                  <c:v>5.0</c:v>
                </c:pt>
                <c:pt idx="9">
                  <c:v>8.0</c:v>
                </c:pt>
                <c:pt idx="10">
                  <c:v>3.0</c:v>
                </c:pt>
                <c:pt idx="11">
                  <c:v>75.0</c:v>
                </c:pt>
                <c:pt idx="12">
                  <c:v>0.0</c:v>
                </c:pt>
                <c:pt idx="13">
                  <c:v>5.0</c:v>
                </c:pt>
                <c:pt idx="14">
                  <c:v>0.0</c:v>
                </c:pt>
                <c:pt idx="15">
                  <c:v>3.0</c:v>
                </c:pt>
                <c:pt idx="16">
                  <c:v>0.0</c:v>
                </c:pt>
                <c:pt idx="17">
                  <c:v>8.0</c:v>
                </c:pt>
                <c:pt idx="18">
                  <c:v>0.0</c:v>
                </c:pt>
                <c:pt idx="19">
                  <c:v>1.0</c:v>
                </c:pt>
                <c:pt idx="20">
                  <c:v>0.0</c:v>
                </c:pt>
                <c:pt idx="21">
                  <c:v>0.0</c:v>
                </c:pt>
                <c:pt idx="22">
                  <c:v>0.0</c:v>
                </c:pt>
                <c:pt idx="23">
                  <c:v>6.0</c:v>
                </c:pt>
              </c:numCache>
            </c:numRef>
          </c:val>
        </c:ser>
        <c:dLbls>
          <c:showLegendKey val="0"/>
          <c:showVal val="1"/>
          <c:showCatName val="0"/>
          <c:showSerName val="0"/>
          <c:showPercent val="0"/>
          <c:showBubbleSize val="0"/>
        </c:dLbls>
        <c:gapWidth val="219"/>
        <c:overlap val="-27"/>
        <c:axId val="-2128078376"/>
        <c:axId val="-2128106936"/>
      </c:barChart>
      <c:catAx>
        <c:axId val="-212807837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smtClean="0"/>
                  <a:t>Number </a:t>
                </a:r>
                <a:r>
                  <a:rPr lang="en-US" sz="1200" dirty="0"/>
                  <a:t>of Raw Oysters </a:t>
                </a:r>
                <a:r>
                  <a:rPr lang="en-US" sz="1200" dirty="0" smtClean="0"/>
                  <a:t>Consumed per Sitting</a:t>
                </a:r>
                <a:endParaRPr lang="en-US" sz="1200" dirty="0"/>
              </a:p>
            </c:rich>
          </c:tx>
          <c:layout/>
          <c:overlay val="0"/>
          <c:spPr>
            <a:noFill/>
            <a:ln>
              <a:noFill/>
            </a:ln>
            <a:effectLst/>
          </c:sp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28106936"/>
        <c:crosses val="autoZero"/>
        <c:auto val="1"/>
        <c:lblAlgn val="ctr"/>
        <c:lblOffset val="100"/>
        <c:noMultiLvlLbl val="0"/>
      </c:catAx>
      <c:valAx>
        <c:axId val="-2128106936"/>
        <c:scaling>
          <c:orientation val="minMax"/>
        </c:scaling>
        <c:delete val="1"/>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Times Selected</a:t>
                </a:r>
              </a:p>
            </c:rich>
          </c:tx>
          <c:layout/>
          <c:overlay val="0"/>
          <c:spPr>
            <a:noFill/>
            <a:ln>
              <a:noFill/>
            </a:ln>
            <a:effectLst/>
          </c:spPr>
        </c:title>
        <c:numFmt formatCode="General" sourceLinked="1"/>
        <c:majorTickMark val="none"/>
        <c:minorTickMark val="none"/>
        <c:tickLblPos val="nextTo"/>
        <c:crossAx val="-212807837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drawing1.xml><?xml version="1.0" encoding="utf-8"?>
<c:userShapes xmlns:c="http://schemas.openxmlformats.org/drawingml/2006/chart">
  <cdr:relSizeAnchor xmlns:cdr="http://schemas.openxmlformats.org/drawingml/2006/chartDrawing">
    <cdr:from>
      <cdr:x>0.13472</cdr:x>
      <cdr:y>0.33019</cdr:y>
    </cdr:from>
    <cdr:to>
      <cdr:x>0.24028</cdr:x>
      <cdr:y>0.38208</cdr:y>
    </cdr:to>
    <cdr:sp macro="" textlink="">
      <cdr:nvSpPr>
        <cdr:cNvPr id="2" name="TextBox 1"/>
        <cdr:cNvSpPr txBox="1"/>
      </cdr:nvSpPr>
      <cdr:spPr>
        <a:xfrm xmlns:a="http://schemas.openxmlformats.org/drawingml/2006/main">
          <a:off x="1231900" y="1778000"/>
          <a:ext cx="965200" cy="279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b="1" dirty="0" smtClean="0"/>
            <a:t>NAHCOTTA</a:t>
          </a:r>
          <a:endParaRPr lang="en-US" sz="1000" b="1" dirty="0"/>
        </a:p>
      </cdr:txBody>
    </cdr:sp>
  </cdr:relSizeAnchor>
  <cdr:relSizeAnchor xmlns:cdr="http://schemas.openxmlformats.org/drawingml/2006/chartDrawing">
    <cdr:from>
      <cdr:x>0.21944</cdr:x>
      <cdr:y>0.3467</cdr:y>
    </cdr:from>
    <cdr:to>
      <cdr:x>0.325</cdr:x>
      <cdr:y>0.39858</cdr:y>
    </cdr:to>
    <cdr:sp macro="" textlink="">
      <cdr:nvSpPr>
        <cdr:cNvPr id="3" name="TextBox 2"/>
        <cdr:cNvSpPr txBox="1"/>
      </cdr:nvSpPr>
      <cdr:spPr>
        <a:xfrm xmlns:a="http://schemas.openxmlformats.org/drawingml/2006/main">
          <a:off x="2006600" y="1866900"/>
          <a:ext cx="96520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t>STONY PT</a:t>
          </a:r>
          <a:endParaRPr lang="en-US" sz="1000" b="1" dirty="0"/>
        </a:p>
      </cdr:txBody>
    </cdr:sp>
  </cdr:relSizeAnchor>
  <cdr:relSizeAnchor xmlns:cdr="http://schemas.openxmlformats.org/drawingml/2006/chartDrawing">
    <cdr:from>
      <cdr:x>0.375</cdr:x>
      <cdr:y>0.44575</cdr:y>
    </cdr:from>
    <cdr:to>
      <cdr:x>0.48056</cdr:x>
      <cdr:y>0.49764</cdr:y>
    </cdr:to>
    <cdr:sp macro="" textlink="">
      <cdr:nvSpPr>
        <cdr:cNvPr id="4" name="TextBox 3"/>
        <cdr:cNvSpPr txBox="1"/>
      </cdr:nvSpPr>
      <cdr:spPr>
        <a:xfrm xmlns:a="http://schemas.openxmlformats.org/drawingml/2006/main">
          <a:off x="3429000" y="2400300"/>
          <a:ext cx="965200" cy="279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t>SAMISH BAY</a:t>
          </a:r>
          <a:endParaRPr lang="en-US" sz="1000" b="1" dirty="0"/>
        </a:p>
      </cdr:txBody>
    </cdr:sp>
  </cdr:relSizeAnchor>
  <cdr:relSizeAnchor xmlns:cdr="http://schemas.openxmlformats.org/drawingml/2006/chartDrawing">
    <cdr:from>
      <cdr:x>0.47917</cdr:x>
      <cdr:y>0.44811</cdr:y>
    </cdr:from>
    <cdr:to>
      <cdr:x>0.59861</cdr:x>
      <cdr:y>0.50236</cdr:y>
    </cdr:to>
    <cdr:sp macro="" textlink="">
      <cdr:nvSpPr>
        <cdr:cNvPr id="5" name="TextBox 4"/>
        <cdr:cNvSpPr txBox="1"/>
      </cdr:nvSpPr>
      <cdr:spPr>
        <a:xfrm xmlns:a="http://schemas.openxmlformats.org/drawingml/2006/main">
          <a:off x="4381500" y="2413000"/>
          <a:ext cx="1092200" cy="2921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t>HAMMERSLEY</a:t>
          </a:r>
          <a:endParaRPr lang="en-US" sz="1000" b="1" dirty="0"/>
        </a:p>
      </cdr:txBody>
    </cdr:sp>
  </cdr:relSizeAnchor>
  <cdr:relSizeAnchor xmlns:cdr="http://schemas.openxmlformats.org/drawingml/2006/chartDrawing">
    <cdr:from>
      <cdr:x>0.68611</cdr:x>
      <cdr:y>0.05425</cdr:y>
    </cdr:from>
    <cdr:to>
      <cdr:x>0.77083</cdr:x>
      <cdr:y>0.10142</cdr:y>
    </cdr:to>
    <cdr:sp macro="" textlink="">
      <cdr:nvSpPr>
        <cdr:cNvPr id="6" name="TextBox 5"/>
        <cdr:cNvSpPr txBox="1"/>
      </cdr:nvSpPr>
      <cdr:spPr>
        <a:xfrm xmlns:a="http://schemas.openxmlformats.org/drawingml/2006/main">
          <a:off x="6273800" y="292100"/>
          <a:ext cx="774700" cy="254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t>TOTTEN</a:t>
          </a:r>
          <a:endParaRPr lang="en-US" sz="10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5107D2-39B9-F84C-9D27-762879DBB9F8}" type="datetimeFigureOut">
              <a:rPr lang="en-US" smtClean="0"/>
              <a:t>9/6/17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87EA87-2420-6D4B-80AC-F4D1EFFF9F1F}" type="slidenum">
              <a:rPr lang="en-US" smtClean="0"/>
              <a:t>‹#›</a:t>
            </a:fld>
            <a:endParaRPr lang="en-US"/>
          </a:p>
        </p:txBody>
      </p:sp>
    </p:spTree>
    <p:extLst>
      <p:ext uri="{BB962C8B-B14F-4D97-AF65-F5344CB8AC3E}">
        <p14:creationId xmlns:p14="http://schemas.microsoft.com/office/powerpoint/2010/main" val="7528967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26"/>
          <p:cNvSpPr>
            <a:spLocks noGrp="1" noRot="1" noChangeAspect="1" noChangeArrowheads="1" noTextEdit="1"/>
          </p:cNvSpPr>
          <p:nvPr>
            <p:ph type="sldImg"/>
          </p:nvPr>
        </p:nvSpPr>
        <p:spPr>
          <a:ln/>
        </p:spPr>
      </p:sp>
      <p:sp>
        <p:nvSpPr>
          <p:cNvPr id="6246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Two typing methods were used to compare environmental and</a:t>
            </a:r>
            <a:r>
              <a:rPr lang="en-US" baseline="0" dirty="0" smtClean="0">
                <a:ea typeface="ＭＳ Ｐゴシック" charset="0"/>
                <a:cs typeface="ＭＳ Ｐゴシック" charset="0"/>
              </a:rPr>
              <a:t> clinical strains</a:t>
            </a:r>
          </a:p>
          <a:p>
            <a:r>
              <a:rPr lang="en-US" baseline="0" dirty="0" smtClean="0">
                <a:ea typeface="ＭＳ Ｐゴシック" charset="0"/>
                <a:cs typeface="ＭＳ Ｐゴシック" charset="0"/>
              </a:rPr>
              <a:t>REP-PCR- a finger printing method</a:t>
            </a:r>
          </a:p>
          <a:p>
            <a:r>
              <a:rPr lang="en-US" baseline="0" dirty="0" smtClean="0">
                <a:ea typeface="ＭＳ Ｐゴシック" charset="0"/>
                <a:cs typeface="ＭＳ Ｐゴシック" charset="0"/>
              </a:rPr>
              <a:t>And MLST- Multi locus sequence typing that is based on sequence analysis of 7 housekeeping genes.</a:t>
            </a:r>
          </a:p>
          <a:p>
            <a:endParaRPr lang="en-US" baseline="0" dirty="0" smtClean="0">
              <a:ea typeface="ＭＳ Ｐゴシック" charset="0"/>
              <a:cs typeface="ＭＳ Ｐゴシック" charset="0"/>
            </a:endParaRPr>
          </a:p>
          <a:p>
            <a:r>
              <a:rPr lang="en-US" baseline="0" dirty="0" smtClean="0">
                <a:ea typeface="ＭＳ Ｐゴシック" charset="0"/>
                <a:cs typeface="ＭＳ Ｐゴシック" charset="0"/>
              </a:rPr>
              <a:t>The majority of clinical strains from WA were </a:t>
            </a:r>
            <a:r>
              <a:rPr lang="en-US" baseline="0" dirty="0" err="1" smtClean="0">
                <a:ea typeface="ＭＳ Ｐゴシック" charset="0"/>
                <a:cs typeface="ＭＳ Ｐゴシック" charset="0"/>
              </a:rPr>
              <a:t>tdh</a:t>
            </a:r>
            <a:r>
              <a:rPr lang="en-US" baseline="0" dirty="0" smtClean="0">
                <a:ea typeface="ＭＳ Ｐゴシック" charset="0"/>
                <a:cs typeface="ＭＳ Ｐゴシック" charset="0"/>
              </a:rPr>
              <a:t> and </a:t>
            </a:r>
            <a:r>
              <a:rPr lang="en-US" baseline="0" dirty="0" err="1" smtClean="0">
                <a:ea typeface="ＭＳ Ｐゴシック" charset="0"/>
                <a:cs typeface="ＭＳ Ｐゴシック" charset="0"/>
              </a:rPr>
              <a:t>trh</a:t>
            </a:r>
            <a:r>
              <a:rPr lang="en-US" baseline="0" dirty="0" smtClean="0">
                <a:ea typeface="ＭＳ Ｐゴシック" charset="0"/>
                <a:cs typeface="ＭＳ Ｐゴシック" charset="0"/>
              </a:rPr>
              <a:t> positive.</a:t>
            </a:r>
          </a:p>
          <a:p>
            <a:r>
              <a:rPr lang="en-US" dirty="0" smtClean="0">
                <a:ea typeface="ＭＳ Ｐゴシック" charset="0"/>
                <a:cs typeface="ＭＳ Ｐゴシック" charset="0"/>
              </a:rPr>
              <a:t>A significant proportion environmental strains were </a:t>
            </a:r>
            <a:r>
              <a:rPr lang="en-US" dirty="0" err="1" smtClean="0">
                <a:ea typeface="ＭＳ Ｐゴシック" charset="0"/>
                <a:cs typeface="ＭＳ Ｐゴシック" charset="0"/>
              </a:rPr>
              <a:t>tdh</a:t>
            </a:r>
            <a:r>
              <a:rPr lang="en-US" dirty="0" smtClean="0">
                <a:ea typeface="ＭＳ Ｐゴシック" charset="0"/>
                <a:cs typeface="ＭＳ Ｐゴシック" charset="0"/>
              </a:rPr>
              <a:t> positive, </a:t>
            </a:r>
            <a:r>
              <a:rPr lang="en-US" dirty="0" err="1" smtClean="0">
                <a:ea typeface="ＭＳ Ｐゴシック" charset="0"/>
                <a:cs typeface="ＭＳ Ｐゴシック" charset="0"/>
              </a:rPr>
              <a:t>trh</a:t>
            </a:r>
            <a:r>
              <a:rPr lang="en-US" dirty="0" smtClean="0">
                <a:ea typeface="ＭＳ Ｐゴシック" charset="0"/>
                <a:cs typeface="ＭＳ Ｐゴシック" charset="0"/>
              </a:rPr>
              <a:t> negative and grouped with clinical isolates from other regions, including the O3:K6 pandemic isolate.</a:t>
            </a:r>
            <a:endParaRPr lang="en-US" baseline="0" dirty="0" smtClean="0">
              <a:ea typeface="ＭＳ Ｐゴシック" charset="0"/>
              <a:cs typeface="ＭＳ Ｐゴシック" charset="0"/>
            </a:endParaRPr>
          </a:p>
          <a:p>
            <a:endParaRPr lang="en-US" baseline="0" dirty="0" smtClean="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a:t>
            </a:r>
            <a:r>
              <a:rPr lang="en-US" baseline="0" dirty="0" smtClean="0"/>
              <a:t> years worth of data looks promising.  We see differences in </a:t>
            </a:r>
            <a:r>
              <a:rPr lang="en-US" baseline="0" dirty="0" err="1" smtClean="0"/>
              <a:t>Vp</a:t>
            </a:r>
            <a:r>
              <a:rPr lang="en-US" baseline="0" dirty="0" smtClean="0"/>
              <a:t> concentrations based on type of substrate. Need additional data in subsequent years to validate findings.  However the potential does exist to provide short term (days) forecasts to predict conditions where </a:t>
            </a:r>
            <a:r>
              <a:rPr lang="en-US" baseline="0" dirty="0" err="1" smtClean="0"/>
              <a:t>Vp</a:t>
            </a:r>
            <a:r>
              <a:rPr lang="en-US" baseline="0" dirty="0" smtClean="0"/>
              <a:t> levels may exceed the FDA 10,000MPN/g.</a:t>
            </a:r>
            <a:endParaRPr lang="en-US" dirty="0"/>
          </a:p>
        </p:txBody>
      </p:sp>
      <p:sp>
        <p:nvSpPr>
          <p:cNvPr id="4" name="Slide Number Placeholder 3"/>
          <p:cNvSpPr>
            <a:spLocks noGrp="1"/>
          </p:cNvSpPr>
          <p:nvPr>
            <p:ph type="sldNum" sz="quarter" idx="10"/>
          </p:nvPr>
        </p:nvSpPr>
        <p:spPr/>
        <p:txBody>
          <a:bodyPr/>
          <a:lstStyle/>
          <a:p>
            <a:fld id="{A044502B-9619-614D-B435-0B1EFA11734F}" type="slidenum">
              <a:rPr lang="en-US" smtClean="0"/>
              <a:t>16</a:t>
            </a:fld>
            <a:endParaRPr lang="en-US"/>
          </a:p>
        </p:txBody>
      </p:sp>
    </p:spTree>
    <p:extLst>
      <p:ext uri="{BB962C8B-B14F-4D97-AF65-F5344CB8AC3E}">
        <p14:creationId xmlns:p14="http://schemas.microsoft.com/office/powerpoint/2010/main" val="408216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Single</a:t>
            </a:r>
            <a:r>
              <a:rPr lang="en-US" baseline="0" dirty="0" smtClean="0"/>
              <a:t> source: </a:t>
            </a:r>
            <a:r>
              <a:rPr lang="en-US" sz="2900" dirty="0"/>
              <a:t>a laboratory-confirmed Vp-associated illness or illnesses with a common exposure that are reported to the department. The case must be: </a:t>
            </a:r>
          </a:p>
          <a:p>
            <a:pPr marL="897301" lvl="1" indent="-448650">
              <a:buAutoNum type="arabicPeriod"/>
            </a:pPr>
            <a:r>
              <a:rPr lang="en-US" sz="2500" dirty="0"/>
              <a:t>Associated with commercially harvested shellstock; 2. Not involve documented postharvest abuse; and 3. Traced back to a single growing area. </a:t>
            </a:r>
          </a:p>
          <a:p>
            <a:pPr marL="448650" lvl="1"/>
            <a:endParaRPr lang="en-US" sz="2500" dirty="0"/>
          </a:p>
          <a:p>
            <a:pPr lvl="1"/>
            <a:r>
              <a:rPr lang="en-US" sz="2500" dirty="0"/>
              <a:t>Harvest to cooling: Adequately ice or place in a controlled environment with a temperature of 45°F (7.2°C) or less; and Reach and maintain an internal oyster tissue temperature of 50°F (10°C) or less </a:t>
            </a:r>
          </a:p>
          <a:p>
            <a:pPr marL="448650" lvl="1"/>
            <a:endParaRPr lang="en-US" sz="2500" dirty="0"/>
          </a:p>
          <a:p>
            <a:endParaRPr lang="en-US" dirty="0"/>
          </a:p>
        </p:txBody>
      </p:sp>
      <p:sp>
        <p:nvSpPr>
          <p:cNvPr id="4" name="Slide Number Placeholder 3"/>
          <p:cNvSpPr>
            <a:spLocks noGrp="1"/>
          </p:cNvSpPr>
          <p:nvPr>
            <p:ph type="sldNum" sz="quarter" idx="10"/>
          </p:nvPr>
        </p:nvSpPr>
        <p:spPr/>
        <p:txBody>
          <a:bodyPr/>
          <a:lstStyle/>
          <a:p>
            <a:fld id="{BB27ED1B-9B34-4D12-9E21-D208154C3001}" type="slidenum">
              <a:rPr lang="en-US" smtClean="0"/>
              <a:pPr/>
              <a:t>18</a:t>
            </a:fld>
            <a:endParaRPr lang="en-US" dirty="0"/>
          </a:p>
        </p:txBody>
      </p:sp>
    </p:spTree>
    <p:extLst>
      <p:ext uri="{BB962C8B-B14F-4D97-AF65-F5344CB8AC3E}">
        <p14:creationId xmlns:p14="http://schemas.microsoft.com/office/powerpoint/2010/main" val="409849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Prevent Vp</a:t>
            </a:r>
            <a:r>
              <a:rPr lang="en-US" baseline="0" dirty="0" smtClean="0"/>
              <a:t> illnesses associated with the consumption of commercially-harvested oysters</a:t>
            </a:r>
          </a:p>
          <a:p>
            <a:endParaRPr lang="en-US" dirty="0">
              <a:latin typeface="Times New Roman" charset="0"/>
            </a:endParaRPr>
          </a:p>
          <a:p>
            <a:r>
              <a:rPr lang="en-US" dirty="0" smtClean="0">
                <a:latin typeface="Times New Roman" charset="0"/>
              </a:rPr>
              <a:t>The controls missed </a:t>
            </a:r>
            <a:r>
              <a:rPr lang="en-US" dirty="0">
                <a:latin typeface="Times New Roman" charset="0"/>
              </a:rPr>
              <a:t>the most risky period (July-Aug) and occur as the risk is declining (Aug-Sept)</a:t>
            </a:r>
          </a:p>
          <a:p>
            <a:endParaRPr lang="en-US" baseline="0" dirty="0" smtClean="0"/>
          </a:p>
          <a:p>
            <a:r>
              <a:rPr lang="en-US" baseline="0" dirty="0" smtClean="0"/>
              <a:t>WA has not revised the control plan since 2009, subsequent changes to the MO mean that our control plan needs updated to be in compliance with the national program.  WA is also a leading state on Vp issues and this plan is innovative and prevention-based while the national requirements are largely reactionary.  </a:t>
            </a:r>
          </a:p>
          <a:p>
            <a:endParaRPr lang="en-US" dirty="0" smtClean="0"/>
          </a:p>
          <a:p>
            <a:r>
              <a:rPr lang="en-US" dirty="0" smtClean="0"/>
              <a:t>Very collaborative</a:t>
            </a:r>
            <a:r>
              <a:rPr lang="en-US" baseline="0" dirty="0" smtClean="0"/>
              <a:t> effort - </a:t>
            </a:r>
            <a:endParaRPr lang="en-US" dirty="0" smtClean="0"/>
          </a:p>
          <a:p>
            <a:pPr defTabSz="897252" eaLnBrk="0" fontAlgn="base" hangingPunct="0">
              <a:spcBef>
                <a:spcPct val="0"/>
              </a:spcBef>
              <a:spcAft>
                <a:spcPct val="0"/>
              </a:spcAft>
              <a:defRPr/>
            </a:pPr>
            <a:r>
              <a:rPr lang="en-US" dirty="0">
                <a:latin typeface="Times New Roman" charset="0"/>
              </a:rPr>
              <a:t>Advisory committee list includes 47 individuals representing Northwest Indian Fisheries Commission, Point No Point Treaty Council, individual tribes, Pacific Coast Shellfish Growers Association, individual companies (small and large businesses, Coastal and Puget Sound, all license types), local health jurisdictions, Washington Department of Fish and Wildlife, the Food and Drug Administration, National Oceanographic and Atmospheric Administration, Sea Grant, Pacific Shellfish Institute</a:t>
            </a:r>
          </a:p>
          <a:p>
            <a:pPr defTabSz="897252" eaLnBrk="0" fontAlgn="base" hangingPunct="0">
              <a:spcBef>
                <a:spcPct val="0"/>
              </a:spcBef>
              <a:spcAft>
                <a:spcPct val="0"/>
              </a:spcAft>
              <a:defRPr/>
            </a:pPr>
            <a:endParaRPr lang="en-US" dirty="0">
              <a:latin typeface="Times New Roman" charset="0"/>
            </a:endParaRPr>
          </a:p>
          <a:p>
            <a:pPr defTabSz="897252" eaLnBrk="0" fontAlgn="base" hangingPunct="0">
              <a:spcBef>
                <a:spcPct val="0"/>
              </a:spcBef>
              <a:spcAft>
                <a:spcPct val="0"/>
              </a:spcAft>
              <a:defRPr/>
            </a:pPr>
            <a:r>
              <a:rPr lang="en-US" dirty="0">
                <a:latin typeface="Times New Roman" charset="0"/>
              </a:rPr>
              <a:t>Nearly monthly meetings over a two-year period, met at off-site locations, developed and revised language as small groups to present to full committee</a:t>
            </a:r>
          </a:p>
          <a:p>
            <a:pPr defTabSz="897252" eaLnBrk="0" fontAlgn="base" hangingPunct="0">
              <a:spcBef>
                <a:spcPct val="0"/>
              </a:spcBef>
              <a:spcAft>
                <a:spcPct val="0"/>
              </a:spcAft>
              <a:defRPr/>
            </a:pPr>
            <a:endParaRPr lang="en-US" dirty="0">
              <a:latin typeface="Times New Roman" charset="0"/>
            </a:endParaRPr>
          </a:p>
          <a:p>
            <a:pPr defTabSz="897252" eaLnBrk="0" fontAlgn="base" hangingPunct="0">
              <a:spcBef>
                <a:spcPct val="0"/>
              </a:spcBef>
              <a:spcAft>
                <a:spcPct val="0"/>
              </a:spcAft>
              <a:defRPr/>
            </a:pPr>
            <a:r>
              <a:rPr lang="en-US" dirty="0">
                <a:latin typeface="Times New Roman" charset="0"/>
              </a:rPr>
              <a:t>Subcommittees: </a:t>
            </a:r>
            <a:r>
              <a:rPr lang="en-US" dirty="0" smtClean="0">
                <a:solidFill>
                  <a:srgbClr val="0C4A7E"/>
                </a:solidFill>
              </a:rPr>
              <a:t>Risk Assessment,</a:t>
            </a:r>
            <a:r>
              <a:rPr lang="en-US" baseline="0" dirty="0" smtClean="0">
                <a:solidFill>
                  <a:srgbClr val="0C4A7E"/>
                </a:solidFill>
              </a:rPr>
              <a:t> </a:t>
            </a:r>
            <a:r>
              <a:rPr lang="en-US" dirty="0" smtClean="0">
                <a:solidFill>
                  <a:srgbClr val="0C4A7E"/>
                </a:solidFill>
              </a:rPr>
              <a:t>Environmental Sampling,</a:t>
            </a:r>
            <a:r>
              <a:rPr lang="en-US" baseline="0" dirty="0" smtClean="0">
                <a:solidFill>
                  <a:srgbClr val="0C4A7E"/>
                </a:solidFill>
              </a:rPr>
              <a:t> </a:t>
            </a:r>
            <a:r>
              <a:rPr lang="en-US" dirty="0" smtClean="0">
                <a:solidFill>
                  <a:srgbClr val="0C4A7E"/>
                </a:solidFill>
              </a:rPr>
              <a:t>Landings Solutions (to aid in developing the implementation plan for collecting oyster</a:t>
            </a:r>
            <a:r>
              <a:rPr lang="en-US" baseline="0" dirty="0" smtClean="0">
                <a:solidFill>
                  <a:srgbClr val="0C4A7E"/>
                </a:solidFill>
              </a:rPr>
              <a:t> production data)</a:t>
            </a:r>
            <a:endParaRPr lang="en-US" dirty="0" smtClean="0">
              <a:solidFill>
                <a:srgbClr val="0C4A7E"/>
              </a:solidFill>
            </a:endParaRPr>
          </a:p>
          <a:p>
            <a:endParaRPr lang="en-US" dirty="0"/>
          </a:p>
        </p:txBody>
      </p:sp>
      <p:sp>
        <p:nvSpPr>
          <p:cNvPr id="4" name="Slide Number Placeholder 3"/>
          <p:cNvSpPr>
            <a:spLocks noGrp="1"/>
          </p:cNvSpPr>
          <p:nvPr>
            <p:ph type="sldNum" sz="quarter" idx="10"/>
          </p:nvPr>
        </p:nvSpPr>
        <p:spPr/>
        <p:txBody>
          <a:bodyPr/>
          <a:lstStyle/>
          <a:p>
            <a:fld id="{BB27ED1B-9B34-4D12-9E21-D208154C3001}" type="slidenum">
              <a:rPr lang="en-US" smtClean="0"/>
              <a:pPr/>
              <a:t>19</a:t>
            </a:fld>
            <a:endParaRPr lang="en-US" dirty="0"/>
          </a:p>
        </p:txBody>
      </p:sp>
    </p:spTree>
    <p:extLst>
      <p:ext uri="{BB962C8B-B14F-4D97-AF65-F5344CB8AC3E}">
        <p14:creationId xmlns:p14="http://schemas.microsoft.com/office/powerpoint/2010/main" val="250336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aseline="0" dirty="0" smtClean="0">
              <a:latin typeface="Arial" charset="0"/>
              <a:cs typeface="Arial"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36" eaLnBrk="0" hangingPunct="0">
              <a:defRPr sz="2400">
                <a:solidFill>
                  <a:srgbClr val="003399"/>
                </a:solidFill>
                <a:latin typeface="Arial" charset="0"/>
                <a:cs typeface="Arial" charset="0"/>
              </a:defRPr>
            </a:lvl1pPr>
            <a:lvl2pPr marL="742868" indent="-285718" defTabSz="922236" eaLnBrk="0" hangingPunct="0">
              <a:defRPr sz="2400">
                <a:solidFill>
                  <a:srgbClr val="003399"/>
                </a:solidFill>
                <a:latin typeface="Arial" charset="0"/>
                <a:cs typeface="Arial" charset="0"/>
              </a:defRPr>
            </a:lvl2pPr>
            <a:lvl3pPr marL="1142874" indent="-228574" defTabSz="922236" eaLnBrk="0" hangingPunct="0">
              <a:defRPr sz="2400">
                <a:solidFill>
                  <a:srgbClr val="003399"/>
                </a:solidFill>
                <a:latin typeface="Arial" charset="0"/>
                <a:cs typeface="Arial" charset="0"/>
              </a:defRPr>
            </a:lvl3pPr>
            <a:lvl4pPr marL="1600023" indent="-228574" defTabSz="922236" eaLnBrk="0" hangingPunct="0">
              <a:defRPr sz="2400">
                <a:solidFill>
                  <a:srgbClr val="003399"/>
                </a:solidFill>
                <a:latin typeface="Arial" charset="0"/>
                <a:cs typeface="Arial" charset="0"/>
              </a:defRPr>
            </a:lvl4pPr>
            <a:lvl5pPr marL="2057173" indent="-228574" defTabSz="922236" eaLnBrk="0" hangingPunct="0">
              <a:defRPr sz="2400">
                <a:solidFill>
                  <a:srgbClr val="003399"/>
                </a:solidFill>
                <a:latin typeface="Arial" charset="0"/>
                <a:cs typeface="Arial" charset="0"/>
              </a:defRPr>
            </a:lvl5pPr>
            <a:lvl6pPr marL="2514322" indent="-228574" defTabSz="922236" eaLnBrk="0" fontAlgn="base" hangingPunct="0">
              <a:spcBef>
                <a:spcPct val="0"/>
              </a:spcBef>
              <a:spcAft>
                <a:spcPct val="0"/>
              </a:spcAft>
              <a:defRPr sz="2400">
                <a:solidFill>
                  <a:srgbClr val="003399"/>
                </a:solidFill>
                <a:latin typeface="Arial" charset="0"/>
                <a:cs typeface="Arial" charset="0"/>
              </a:defRPr>
            </a:lvl6pPr>
            <a:lvl7pPr marL="2971471" indent="-228574" defTabSz="922236" eaLnBrk="0" fontAlgn="base" hangingPunct="0">
              <a:spcBef>
                <a:spcPct val="0"/>
              </a:spcBef>
              <a:spcAft>
                <a:spcPct val="0"/>
              </a:spcAft>
              <a:defRPr sz="2400">
                <a:solidFill>
                  <a:srgbClr val="003399"/>
                </a:solidFill>
                <a:latin typeface="Arial" charset="0"/>
                <a:cs typeface="Arial" charset="0"/>
              </a:defRPr>
            </a:lvl7pPr>
            <a:lvl8pPr marL="3428620" indent="-228574" defTabSz="922236" eaLnBrk="0" fontAlgn="base" hangingPunct="0">
              <a:spcBef>
                <a:spcPct val="0"/>
              </a:spcBef>
              <a:spcAft>
                <a:spcPct val="0"/>
              </a:spcAft>
              <a:defRPr sz="2400">
                <a:solidFill>
                  <a:srgbClr val="003399"/>
                </a:solidFill>
                <a:latin typeface="Arial" charset="0"/>
                <a:cs typeface="Arial" charset="0"/>
              </a:defRPr>
            </a:lvl8pPr>
            <a:lvl9pPr marL="3885770" indent="-228574" defTabSz="922236" eaLnBrk="0" fontAlgn="base" hangingPunct="0">
              <a:spcBef>
                <a:spcPct val="0"/>
              </a:spcBef>
              <a:spcAft>
                <a:spcPct val="0"/>
              </a:spcAft>
              <a:defRPr sz="2400">
                <a:solidFill>
                  <a:srgbClr val="003399"/>
                </a:solidFill>
                <a:latin typeface="Arial" charset="0"/>
                <a:cs typeface="Arial" charset="0"/>
              </a:defRPr>
            </a:lvl9pPr>
          </a:lstStyle>
          <a:p>
            <a:pPr eaLnBrk="1" hangingPunct="1"/>
            <a:fld id="{61763520-6F63-404F-8C6F-90477E8EBA0E}" type="slidenum">
              <a:rPr lang="en-US" sz="1200">
                <a:solidFill>
                  <a:schemeClr val="tx1"/>
                </a:solidFill>
              </a:rPr>
              <a:pPr eaLnBrk="1" hangingPunct="1"/>
              <a:t>22</a:t>
            </a:fld>
            <a:endParaRPr lang="en-US" sz="1200">
              <a:solidFill>
                <a:schemeClr val="tx1"/>
              </a:solidFill>
            </a:endParaRPr>
          </a:p>
        </p:txBody>
      </p:sp>
    </p:spTree>
    <p:extLst>
      <p:ext uri="{BB962C8B-B14F-4D97-AF65-F5344CB8AC3E}">
        <p14:creationId xmlns:p14="http://schemas.microsoft.com/office/powerpoint/2010/main" val="1146848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Integrated details on reporting into WAC: by month May-Sept, by species, by size class (pacifics) and only</a:t>
            </a:r>
            <a:r>
              <a:rPr lang="en-US" baseline="0" dirty="0" smtClean="0"/>
              <a:t> shellstock oysters (no shucked/PHP) </a:t>
            </a:r>
          </a:p>
          <a:p>
            <a:r>
              <a:rPr lang="en-US" baseline="0" dirty="0" smtClean="0"/>
              <a:t/>
            </a:r>
            <a:br>
              <a:rPr lang="en-US" baseline="0" dirty="0" smtClean="0"/>
            </a:br>
            <a:r>
              <a:rPr lang="en-US" baseline="0" dirty="0" smtClean="0"/>
              <a:t>Reporting by paper or online, online system went live Oct 1.  Reporting required by Dec. 31 or cannot harvest shellstock oysters May-Sept </a:t>
            </a:r>
          </a:p>
          <a:p>
            <a:endParaRPr lang="en-US" baseline="0" dirty="0" smtClean="0"/>
          </a:p>
        </p:txBody>
      </p:sp>
      <p:sp>
        <p:nvSpPr>
          <p:cNvPr id="4" name="Slide Number Placeholder 3"/>
          <p:cNvSpPr>
            <a:spLocks noGrp="1"/>
          </p:cNvSpPr>
          <p:nvPr>
            <p:ph type="sldNum" sz="quarter" idx="10"/>
          </p:nvPr>
        </p:nvSpPr>
        <p:spPr/>
        <p:txBody>
          <a:bodyPr/>
          <a:lstStyle/>
          <a:p>
            <a:fld id="{BB27ED1B-9B34-4D12-9E21-D208154C3001}" type="slidenum">
              <a:rPr lang="en-US" smtClean="0"/>
              <a:pPr/>
              <a:t>23</a:t>
            </a:fld>
            <a:endParaRPr lang="en-US" dirty="0"/>
          </a:p>
        </p:txBody>
      </p:sp>
    </p:spTree>
    <p:extLst>
      <p:ext uri="{BB962C8B-B14F-4D97-AF65-F5344CB8AC3E}">
        <p14:creationId xmlns:p14="http://schemas.microsoft.com/office/powerpoint/2010/main" val="1484209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FF0E0-168F-4E88-8813-D8746B6CCA8D}" type="slidenum">
              <a:rPr lang="en-US" smtClean="0"/>
              <a:t>24</a:t>
            </a:fld>
            <a:endParaRPr lang="en-US" dirty="0"/>
          </a:p>
        </p:txBody>
      </p:sp>
    </p:spTree>
    <p:extLst>
      <p:ext uri="{BB962C8B-B14F-4D97-AF65-F5344CB8AC3E}">
        <p14:creationId xmlns:p14="http://schemas.microsoft.com/office/powerpoint/2010/main" val="3282101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Production</a:t>
            </a:r>
            <a:r>
              <a:rPr lang="en-US" baseline="0" dirty="0" smtClean="0"/>
              <a:t> is a good indicator of illnesses because illness count and risk not a 1 to 1 relationship</a:t>
            </a:r>
          </a:p>
          <a:p>
            <a:r>
              <a:rPr lang="en-US" baseline="0" dirty="0" smtClean="0"/>
              <a:t>Ex. Area produces 5 o’s 1 illness, area produces 50 o’s 5 illness= 1/5 vs. 1/10. Creates an outlier situation from low production growing areas. Bump up the average risk significantly, when any illness comes from low production growing areas, where otherwise expected to be zero. </a:t>
            </a:r>
            <a:endParaRPr lang="en-US" dirty="0"/>
          </a:p>
        </p:txBody>
      </p:sp>
      <p:sp>
        <p:nvSpPr>
          <p:cNvPr id="4" name="Slide Number Placeholder 3"/>
          <p:cNvSpPr>
            <a:spLocks noGrp="1"/>
          </p:cNvSpPr>
          <p:nvPr>
            <p:ph type="sldNum" sz="quarter" idx="10"/>
          </p:nvPr>
        </p:nvSpPr>
        <p:spPr/>
        <p:txBody>
          <a:bodyPr/>
          <a:lstStyle/>
          <a:p>
            <a:fld id="{05523AD8-B9B5-48B2-9438-291756006745}" type="slidenum">
              <a:rPr lang="en-US" smtClean="0"/>
              <a:t>25</a:t>
            </a:fld>
            <a:endParaRPr lang="en-US"/>
          </a:p>
        </p:txBody>
      </p:sp>
    </p:spTree>
    <p:extLst>
      <p:ext uri="{BB962C8B-B14F-4D97-AF65-F5344CB8AC3E}">
        <p14:creationId xmlns:p14="http://schemas.microsoft.com/office/powerpoint/2010/main" val="1866337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61D0EF-B465-43EA-98AA-AC6C36CABCCB}" type="slidenum">
              <a:rPr lang="en-US" smtClean="0"/>
              <a:pPr>
                <a:defRPr/>
              </a:pPr>
              <a:t>26</a:t>
            </a:fld>
            <a:endParaRPr lang="en-US" dirty="0"/>
          </a:p>
        </p:txBody>
      </p:sp>
    </p:spTree>
    <p:extLst>
      <p:ext uri="{BB962C8B-B14F-4D97-AF65-F5344CB8AC3E}">
        <p14:creationId xmlns:p14="http://schemas.microsoft.com/office/powerpoint/2010/main" val="3693369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Lots of variability</a:t>
            </a:r>
            <a:r>
              <a:rPr lang="en-US" baseline="0" dirty="0" smtClean="0"/>
              <a:t> between </a:t>
            </a:r>
            <a:r>
              <a:rPr lang="en-US" baseline="0" dirty="0" err="1" smtClean="0"/>
              <a:t>tlh</a:t>
            </a:r>
            <a:r>
              <a:rPr lang="en-US" baseline="0" dirty="0" smtClean="0"/>
              <a:t>, </a:t>
            </a:r>
            <a:r>
              <a:rPr lang="en-US" baseline="0" dirty="0" err="1" smtClean="0"/>
              <a:t>tdh</a:t>
            </a:r>
            <a:r>
              <a:rPr lang="en-US" baseline="0" dirty="0" smtClean="0"/>
              <a:t> and </a:t>
            </a:r>
            <a:r>
              <a:rPr lang="en-US" baseline="0" dirty="0" err="1" smtClean="0"/>
              <a:t>trh</a:t>
            </a:r>
            <a:r>
              <a:rPr lang="en-US" baseline="0" dirty="0" smtClean="0"/>
              <a:t> from week to week and their relative values</a:t>
            </a:r>
          </a:p>
          <a:p>
            <a:endParaRPr lang="en-US" baseline="0" dirty="0" smtClean="0"/>
          </a:p>
          <a:p>
            <a:r>
              <a:rPr lang="en-US" baseline="0" dirty="0" smtClean="0"/>
              <a:t>High levels not necessarily associated with illnesses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B27ED1B-9B34-4D12-9E21-D208154C3001}" type="slidenum">
              <a:rPr lang="en-US" smtClean="0"/>
              <a:pPr/>
              <a:t>28</a:t>
            </a:fld>
            <a:endParaRPr lang="en-US" dirty="0"/>
          </a:p>
        </p:txBody>
      </p:sp>
    </p:spTree>
    <p:extLst>
      <p:ext uri="{BB962C8B-B14F-4D97-AF65-F5344CB8AC3E}">
        <p14:creationId xmlns:p14="http://schemas.microsoft.com/office/powerpoint/2010/main" val="372986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Updating and localizing the FDA</a:t>
            </a:r>
            <a:r>
              <a:rPr lang="en-US" baseline="0" dirty="0" smtClean="0"/>
              <a:t> Vp risk model</a:t>
            </a:r>
          </a:p>
          <a:p>
            <a:endParaRPr lang="en-US" baseline="0" dirty="0" smtClean="0"/>
          </a:p>
          <a:p>
            <a:r>
              <a:rPr lang="en-US" baseline="0" dirty="0" smtClean="0"/>
              <a:t>Developing it in R, free software that allows high degree of user input and flexibility in design, very adaptable for another state/region to use</a:t>
            </a:r>
          </a:p>
          <a:p>
            <a:endParaRPr lang="en-US" baseline="0" dirty="0" smtClean="0"/>
          </a:p>
          <a:p>
            <a:r>
              <a:rPr lang="en-US" baseline="0" dirty="0" smtClean="0"/>
              <a:t>Focus the model on WA harvest methods and be able to compare risk within the state (so between growing areas)</a:t>
            </a:r>
          </a:p>
          <a:p>
            <a:endParaRPr lang="en-US" baseline="0" dirty="0" smtClean="0"/>
          </a:p>
          <a:p>
            <a:r>
              <a:rPr lang="en-US" baseline="0" dirty="0" smtClean="0"/>
              <a:t>Updated oyster serving size with oysters weights of specialty and pacific oysters by size</a:t>
            </a:r>
          </a:p>
          <a:p>
            <a:r>
              <a:rPr lang="en-US" dirty="0" smtClean="0"/>
              <a:t>Conducted consumer survey, final report being prepared, but the majority of respondents</a:t>
            </a:r>
            <a:r>
              <a:rPr lang="en-US" baseline="0" dirty="0" smtClean="0"/>
              <a:t> stated they ate 6 oysters/sitting (avg. 7.3)</a:t>
            </a:r>
          </a:p>
          <a:p>
            <a:endParaRPr lang="en-US" baseline="0" dirty="0" smtClean="0"/>
          </a:p>
          <a:p>
            <a:r>
              <a:rPr lang="en-US" baseline="0" dirty="0" smtClean="0"/>
              <a:t>Still need work on heat transfer: collected data this summer with NOAA comparing Vp levels and temps for oysters on muddy vs. gravelly sites</a:t>
            </a:r>
          </a:p>
          <a:p>
            <a:endParaRPr lang="en-US" baseline="0" dirty="0" smtClean="0"/>
          </a:p>
          <a:p>
            <a:r>
              <a:rPr lang="en-US" baseline="0" dirty="0" smtClean="0"/>
              <a:t>Make it something the industry can use</a:t>
            </a:r>
            <a:endParaRPr lang="en-US" dirty="0"/>
          </a:p>
        </p:txBody>
      </p:sp>
      <p:sp>
        <p:nvSpPr>
          <p:cNvPr id="4" name="Slide Number Placeholder 3"/>
          <p:cNvSpPr>
            <a:spLocks noGrp="1"/>
          </p:cNvSpPr>
          <p:nvPr>
            <p:ph type="sldNum" sz="quarter" idx="10"/>
          </p:nvPr>
        </p:nvSpPr>
        <p:spPr/>
        <p:txBody>
          <a:bodyPr/>
          <a:lstStyle/>
          <a:p>
            <a:fld id="{BB27ED1B-9B34-4D12-9E21-D208154C3001}" type="slidenum">
              <a:rPr lang="en-US" smtClean="0"/>
              <a:pPr/>
              <a:t>29</a:t>
            </a:fld>
            <a:endParaRPr lang="en-US" dirty="0"/>
          </a:p>
        </p:txBody>
      </p:sp>
    </p:spTree>
    <p:extLst>
      <p:ext uri="{BB962C8B-B14F-4D97-AF65-F5344CB8AC3E}">
        <p14:creationId xmlns:p14="http://schemas.microsoft.com/office/powerpoint/2010/main" val="3223519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 locus sequence typing of the same strains showed a similar pattern and confirmed that the environmental strain from the PNW grouped with clinical strains from other geographic regions as well as the pandemic strain</a:t>
            </a:r>
            <a:endParaRPr lang="en-US" dirty="0"/>
          </a:p>
        </p:txBody>
      </p:sp>
      <p:sp>
        <p:nvSpPr>
          <p:cNvPr id="4" name="Slide Number Placeholder 3"/>
          <p:cNvSpPr>
            <a:spLocks noGrp="1"/>
          </p:cNvSpPr>
          <p:nvPr>
            <p:ph type="sldNum" sz="quarter" idx="10"/>
          </p:nvPr>
        </p:nvSpPr>
        <p:spPr/>
        <p:txBody>
          <a:bodyPr/>
          <a:lstStyle/>
          <a:p>
            <a:fld id="{DB87EA87-2420-6D4B-80AC-F4D1EFFF9F1F}" type="slidenum">
              <a:rPr lang="en-US" smtClean="0"/>
              <a:t>4</a:t>
            </a:fld>
            <a:endParaRPr lang="en-US"/>
          </a:p>
        </p:txBody>
      </p:sp>
    </p:spTree>
    <p:extLst>
      <p:ext uri="{BB962C8B-B14F-4D97-AF65-F5344CB8AC3E}">
        <p14:creationId xmlns:p14="http://schemas.microsoft.com/office/powerpoint/2010/main" val="3171391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dirty="0" smtClean="0"/>
              <a:t>To determine the pathogenic potential of environmental isolates, the virulence potential of both</a:t>
            </a:r>
            <a:r>
              <a:rPr lang="en-US" b="0" i="0" u="none" baseline="0" dirty="0" smtClean="0"/>
              <a:t> clinical and environmental isolates were compared in a </a:t>
            </a:r>
            <a:r>
              <a:rPr lang="en-US" b="0" i="0" u="none" baseline="0" dirty="0" err="1" smtClean="0"/>
              <a:t>zebrafish</a:t>
            </a:r>
            <a:r>
              <a:rPr lang="en-US" b="0" i="0" u="none" baseline="0" dirty="0" smtClean="0"/>
              <a:t> model.</a:t>
            </a:r>
          </a:p>
          <a:p>
            <a:endParaRPr lang="en-US" b="0" i="0" u="none" baseline="0" dirty="0" smtClean="0"/>
          </a:p>
          <a:p>
            <a:r>
              <a:rPr lang="en-US" b="0" i="0" u="none" baseline="0" dirty="0" smtClean="0"/>
              <a:t>Virulence was assessed based on survival time.</a:t>
            </a:r>
            <a:endParaRPr lang="en-US" b="0" i="0" u="none" dirty="0"/>
          </a:p>
        </p:txBody>
      </p:sp>
      <p:sp>
        <p:nvSpPr>
          <p:cNvPr id="4" name="Slide Number Placeholder 3"/>
          <p:cNvSpPr>
            <a:spLocks noGrp="1"/>
          </p:cNvSpPr>
          <p:nvPr>
            <p:ph type="sldNum" sz="quarter" idx="10"/>
          </p:nvPr>
        </p:nvSpPr>
        <p:spPr/>
        <p:txBody>
          <a:bodyPr/>
          <a:lstStyle/>
          <a:p>
            <a:fld id="{A4BA28D6-D6DE-CE46-91E8-8E8CCD3E0A7E}" type="slidenum">
              <a:rPr lang="en-US" smtClean="0"/>
              <a:pPr/>
              <a:t>5</a:t>
            </a:fld>
            <a:endParaRPr lang="en-US"/>
          </a:p>
        </p:txBody>
      </p:sp>
    </p:spTree>
    <p:extLst>
      <p:ext uri="{BB962C8B-B14F-4D97-AF65-F5344CB8AC3E}">
        <p14:creationId xmlns:p14="http://schemas.microsoft.com/office/powerpoint/2010/main" val="1077366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u="none" dirty="0" smtClean="0"/>
              <a:t>The model could successfully identify environmental isolates</a:t>
            </a:r>
            <a:r>
              <a:rPr lang="en-US" b="0" u="none" baseline="0" dirty="0" smtClean="0"/>
              <a:t> </a:t>
            </a:r>
            <a:r>
              <a:rPr lang="en-US" b="0" u="none" dirty="0" smtClean="0"/>
              <a:t>with a virulence potential similar to clinical strains (see oyster isolate).  We found a significant number of Sequence Type 3 environmental isolates that were significantly</a:t>
            </a:r>
            <a:r>
              <a:rPr lang="en-US" b="0" u="none" baseline="0" dirty="0" smtClean="0"/>
              <a:t> less virulent as compared to the clinical isolates ( see water and plankton isolate as examples).</a:t>
            </a:r>
            <a:endParaRPr lang="en-US" b="0" u="none" dirty="0"/>
          </a:p>
        </p:txBody>
      </p:sp>
      <p:sp>
        <p:nvSpPr>
          <p:cNvPr id="4" name="Slide Number Placeholder 3"/>
          <p:cNvSpPr>
            <a:spLocks noGrp="1"/>
          </p:cNvSpPr>
          <p:nvPr>
            <p:ph type="sldNum" sz="quarter" idx="10"/>
          </p:nvPr>
        </p:nvSpPr>
        <p:spPr/>
        <p:txBody>
          <a:bodyPr/>
          <a:lstStyle/>
          <a:p>
            <a:fld id="{A4BA28D6-D6DE-CE46-91E8-8E8CCD3E0A7E}"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Illnesses associated with serotype</a:t>
            </a:r>
            <a:r>
              <a:rPr lang="en-US" baseline="0" dirty="0" smtClean="0"/>
              <a:t> O3:K6 isolates were detected in WA state in 2011 (and no other years to date).</a:t>
            </a:r>
          </a:p>
          <a:p>
            <a:endParaRPr lang="en-US" baseline="0" dirty="0" smtClean="0"/>
          </a:p>
          <a:p>
            <a:r>
              <a:rPr lang="en-US" baseline="0" dirty="0" smtClean="0"/>
              <a:t>We compared the genetic and serological profiles of these clinical isolates with environmental isolates of the same sequence type isolated in 2007.</a:t>
            </a:r>
          </a:p>
          <a:p>
            <a:endParaRPr lang="en-US" baseline="0" dirty="0" smtClean="0"/>
          </a:p>
          <a:p>
            <a:r>
              <a:rPr lang="en-US" baseline="0" dirty="0" smtClean="0"/>
              <a:t>All strains had similar genetic and serological profiles</a:t>
            </a:r>
            <a:endParaRPr lang="en-US" dirty="0"/>
          </a:p>
        </p:txBody>
      </p:sp>
      <p:sp>
        <p:nvSpPr>
          <p:cNvPr id="4" name="Slide Number Placeholder 3"/>
          <p:cNvSpPr>
            <a:spLocks noGrp="1"/>
          </p:cNvSpPr>
          <p:nvPr>
            <p:ph type="sldNum" sz="quarter" idx="10"/>
          </p:nvPr>
        </p:nvSpPr>
        <p:spPr/>
        <p:txBody>
          <a:bodyPr/>
          <a:lstStyle/>
          <a:p>
            <a:fld id="{DB87EA87-2420-6D4B-80AC-F4D1EFFF9F1F}" type="slidenum">
              <a:rPr lang="en-US" smtClean="0"/>
              <a:t>7</a:t>
            </a:fld>
            <a:endParaRPr lang="en-US"/>
          </a:p>
        </p:txBody>
      </p:sp>
    </p:spTree>
    <p:extLst>
      <p:ext uri="{BB962C8B-B14F-4D97-AF65-F5344CB8AC3E}">
        <p14:creationId xmlns:p14="http://schemas.microsoft.com/office/powerpoint/2010/main" val="1339696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there were some differences</a:t>
            </a:r>
            <a:r>
              <a:rPr lang="en-US" baseline="0" dirty="0" smtClean="0"/>
              <a:t> in the PFGE patterns.</a:t>
            </a:r>
          </a:p>
          <a:p>
            <a:endParaRPr lang="en-US" baseline="0" dirty="0" smtClean="0"/>
          </a:p>
          <a:p>
            <a:r>
              <a:rPr lang="en-US" baseline="0" dirty="0" smtClean="0"/>
              <a:t>Take home: </a:t>
            </a:r>
          </a:p>
          <a:p>
            <a:endParaRPr lang="en-US" dirty="0"/>
          </a:p>
          <a:p>
            <a:r>
              <a:rPr lang="en-US" baseline="0" dirty="0" smtClean="0"/>
              <a:t>Strains with similar serotypes and  or sequence type may be present in the environment.  Changes in the environment (currently unknown) may alter the virulence of these isolates. </a:t>
            </a:r>
          </a:p>
          <a:p>
            <a:endParaRPr lang="en-US" dirty="0"/>
          </a:p>
          <a:p>
            <a:r>
              <a:rPr lang="en-US" baseline="0" dirty="0" smtClean="0"/>
              <a:t>More than one typing method that could easily be used by public health labs would be necessary to track the genotype</a:t>
            </a:r>
            <a:r>
              <a:rPr lang="en-US" dirty="0" smtClean="0"/>
              <a:t> of emerging infectious isolates.</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DB87EA87-2420-6D4B-80AC-F4D1EFFF9F1F}" type="slidenum">
              <a:rPr lang="en-US" smtClean="0"/>
              <a:t>8</a:t>
            </a:fld>
            <a:endParaRPr lang="en-US"/>
          </a:p>
        </p:txBody>
      </p:sp>
    </p:spTree>
    <p:extLst>
      <p:ext uri="{BB962C8B-B14F-4D97-AF65-F5344CB8AC3E}">
        <p14:creationId xmlns:p14="http://schemas.microsoft.com/office/powerpoint/2010/main" val="597309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sites in WA monitored year round for 2 years.</a:t>
            </a:r>
          </a:p>
          <a:p>
            <a:endParaRPr lang="en-US" dirty="0" smtClean="0"/>
          </a:p>
          <a:p>
            <a:r>
              <a:rPr lang="en-US" sz="1200" b="0" i="0" u="none" strike="noStrike" kern="1200" baseline="0" dirty="0" smtClean="0">
                <a:solidFill>
                  <a:schemeClr val="tx1"/>
                </a:solidFill>
                <a:latin typeface="+mn-lt"/>
                <a:ea typeface="+mn-ea"/>
                <a:cs typeface="+mn-cs"/>
              </a:rPr>
              <a:t>The variability in </a:t>
            </a:r>
            <a:r>
              <a:rPr lang="en-US" sz="1200" b="0" i="1" u="none" strike="noStrike" kern="1200" baseline="0" dirty="0" smtClean="0">
                <a:solidFill>
                  <a:schemeClr val="tx1"/>
                </a:solidFill>
                <a:latin typeface="+mn-lt"/>
                <a:ea typeface="+mn-ea"/>
                <a:cs typeface="+mn-cs"/>
              </a:rPr>
              <a:t>V. </a:t>
            </a:r>
            <a:r>
              <a:rPr lang="en-US" sz="1200" b="0" i="1" u="none" strike="noStrike" kern="1200" baseline="0" dirty="0" err="1" smtClean="0">
                <a:solidFill>
                  <a:schemeClr val="tx1"/>
                </a:solidFill>
                <a:latin typeface="+mn-lt"/>
                <a:ea typeface="+mn-ea"/>
                <a:cs typeface="+mn-cs"/>
              </a:rPr>
              <a:t>parahaemolyticus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density was explained predominantly by strong seasonal trends where maximum densities occurred in June, two months prior to the highest seasonal water temperature.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spite of large geographic differences in temperature, salinity and nutrients, there was little evidence of corresponding differences in </a:t>
            </a:r>
            <a:r>
              <a:rPr lang="en-US" sz="1200" b="0" i="1" u="none" strike="noStrike" kern="1200" baseline="0" dirty="0" smtClean="0">
                <a:solidFill>
                  <a:schemeClr val="tx1"/>
                </a:solidFill>
                <a:latin typeface="+mn-lt"/>
                <a:ea typeface="+mn-ea"/>
                <a:cs typeface="+mn-cs"/>
              </a:rPr>
              <a:t>V</a:t>
            </a:r>
            <a:r>
              <a:rPr lang="en-US" sz="1200" b="0" i="0"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parahaemolyticus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density.</a:t>
            </a:r>
          </a:p>
          <a:p>
            <a:r>
              <a:rPr lang="en-US" sz="1200" b="0" i="0" u="none" strike="noStrike" kern="1200" baseline="0" dirty="0" smtClean="0">
                <a:solidFill>
                  <a:schemeClr val="tx1"/>
                </a:solidFill>
                <a:latin typeface="+mn-lt"/>
                <a:ea typeface="+mn-ea"/>
                <a:cs typeface="+mn-cs"/>
              </a:rPr>
              <a:t> </a:t>
            </a:r>
          </a:p>
          <a:p>
            <a:r>
              <a:rPr lang="en-US" dirty="0"/>
              <a:t>N</a:t>
            </a:r>
            <a:r>
              <a:rPr lang="en-US" sz="1200" b="0" i="0" u="none" strike="noStrike" kern="1200" baseline="0" dirty="0" smtClean="0">
                <a:solidFill>
                  <a:schemeClr val="tx1"/>
                </a:solidFill>
                <a:latin typeface="+mn-lt"/>
                <a:ea typeface="+mn-ea"/>
                <a:cs typeface="+mn-cs"/>
              </a:rPr>
              <a:t>o evident relationship between </a:t>
            </a:r>
            <a:r>
              <a:rPr lang="en-US" sz="1200" b="0" i="1" u="none" strike="noStrike" kern="1200" baseline="0" dirty="0" smtClean="0">
                <a:solidFill>
                  <a:schemeClr val="tx1"/>
                </a:solidFill>
                <a:latin typeface="+mn-lt"/>
                <a:ea typeface="+mn-ea"/>
                <a:cs typeface="+mn-cs"/>
              </a:rPr>
              <a:t>V. </a:t>
            </a:r>
            <a:r>
              <a:rPr lang="en-US" sz="1200" b="0" i="1" u="none" strike="noStrike" kern="1200" baseline="0" dirty="0" err="1" smtClean="0">
                <a:solidFill>
                  <a:schemeClr val="tx1"/>
                </a:solidFill>
                <a:latin typeface="+mn-lt"/>
                <a:ea typeface="+mn-ea"/>
                <a:cs typeface="+mn-cs"/>
              </a:rPr>
              <a:t>parahaemolyticus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phytoplankton</a:t>
            </a:r>
          </a:p>
          <a:p>
            <a:endParaRPr lang="en-US" dirty="0"/>
          </a:p>
          <a:p>
            <a:r>
              <a:rPr lang="en-US" sz="1200" b="0" i="0" u="none" strike="noStrike" kern="1200" baseline="0" dirty="0" smtClean="0">
                <a:solidFill>
                  <a:schemeClr val="tx1"/>
                </a:solidFill>
                <a:latin typeface="+mn-lt"/>
                <a:ea typeface="+mn-ea"/>
                <a:cs typeface="+mn-cs"/>
              </a:rPr>
              <a:t>Silicate</a:t>
            </a:r>
            <a:r>
              <a:rPr lang="en-US" sz="1200" b="0" i="0" u="none" strike="noStrike" kern="1200" dirty="0" smtClean="0">
                <a:solidFill>
                  <a:schemeClr val="tx1"/>
                </a:solidFill>
                <a:latin typeface="+mn-lt"/>
                <a:ea typeface="+mn-ea"/>
                <a:cs typeface="+mn-cs"/>
              </a:rPr>
              <a:t> was the only nutrient </a:t>
            </a:r>
            <a:r>
              <a:rPr lang="en-US" sz="1200" b="0" i="0" u="none" strike="noStrike" kern="1200" baseline="0" dirty="0" smtClean="0">
                <a:solidFill>
                  <a:schemeClr val="tx1"/>
                </a:solidFill>
                <a:latin typeface="+mn-lt"/>
                <a:ea typeface="+mn-ea"/>
                <a:cs typeface="+mn-cs"/>
              </a:rPr>
              <a:t>significantly associated with </a:t>
            </a:r>
            <a:r>
              <a:rPr lang="en-US" sz="1200" b="0" i="1" u="none" strike="noStrike" kern="1200" baseline="0" dirty="0" smtClean="0">
                <a:solidFill>
                  <a:schemeClr val="tx1"/>
                </a:solidFill>
                <a:latin typeface="+mn-lt"/>
                <a:ea typeface="+mn-ea"/>
                <a:cs typeface="+mn-cs"/>
              </a:rPr>
              <a:t>V. </a:t>
            </a:r>
            <a:r>
              <a:rPr lang="en-US" sz="1200" b="0" i="1" u="none" strike="noStrike" kern="1200" baseline="0" dirty="0" err="1" smtClean="0">
                <a:solidFill>
                  <a:schemeClr val="tx1"/>
                </a:solidFill>
                <a:latin typeface="+mn-lt"/>
                <a:ea typeface="+mn-ea"/>
                <a:cs typeface="+mn-cs"/>
              </a:rPr>
              <a:t>parahaemolyticus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density (negative correlation)</a:t>
            </a:r>
          </a:p>
          <a:p>
            <a:endParaRPr lang="en-US" dirty="0"/>
          </a:p>
          <a:p>
            <a:endParaRPr lang="en-US" dirty="0"/>
          </a:p>
        </p:txBody>
      </p:sp>
      <p:sp>
        <p:nvSpPr>
          <p:cNvPr id="4" name="Slide Number Placeholder 3"/>
          <p:cNvSpPr>
            <a:spLocks noGrp="1"/>
          </p:cNvSpPr>
          <p:nvPr>
            <p:ph type="sldNum" sz="quarter" idx="10"/>
          </p:nvPr>
        </p:nvSpPr>
        <p:spPr/>
        <p:txBody>
          <a:bodyPr/>
          <a:lstStyle/>
          <a:p>
            <a:fld id="{DB87EA87-2420-6D4B-80AC-F4D1EFFF9F1F}" type="slidenum">
              <a:rPr lang="en-US" smtClean="0"/>
              <a:t>13</a:t>
            </a:fld>
            <a:endParaRPr lang="en-US"/>
          </a:p>
        </p:txBody>
      </p:sp>
    </p:spTree>
    <p:extLst>
      <p:ext uri="{BB962C8B-B14F-4D97-AF65-F5344CB8AC3E}">
        <p14:creationId xmlns:p14="http://schemas.microsoft.com/office/powerpoint/2010/main" val="2997308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87EA87-2420-6D4B-80AC-F4D1EFFF9F1F}" type="slidenum">
              <a:rPr lang="en-US" smtClean="0"/>
              <a:t>14</a:t>
            </a:fld>
            <a:endParaRPr lang="en-US"/>
          </a:p>
        </p:txBody>
      </p:sp>
    </p:spTree>
    <p:extLst>
      <p:ext uri="{BB962C8B-B14F-4D97-AF65-F5344CB8AC3E}">
        <p14:creationId xmlns:p14="http://schemas.microsoft.com/office/powerpoint/2010/main" val="3147657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Collaborative effort underway between NOS/NCOOS, NWFSC and WDOH to develop a model to predict </a:t>
            </a:r>
            <a:r>
              <a:rPr lang="en-US" dirty="0" err="1" smtClean="0"/>
              <a:t>Vp</a:t>
            </a:r>
            <a:r>
              <a:rPr lang="en-US" dirty="0" smtClean="0"/>
              <a:t> concentrations in oysters based on type of substrate</a:t>
            </a:r>
            <a:endParaRPr lang="en-US" dirty="0"/>
          </a:p>
        </p:txBody>
      </p:sp>
      <p:sp>
        <p:nvSpPr>
          <p:cNvPr id="4" name="Slide Number Placeholder 3"/>
          <p:cNvSpPr>
            <a:spLocks noGrp="1"/>
          </p:cNvSpPr>
          <p:nvPr>
            <p:ph type="sldNum" sz="quarter" idx="10"/>
          </p:nvPr>
        </p:nvSpPr>
        <p:spPr/>
        <p:txBody>
          <a:bodyPr/>
          <a:lstStyle/>
          <a:p>
            <a:fld id="{DB87EA87-2420-6D4B-80AC-F4D1EFFF9F1F}" type="slidenum">
              <a:rPr lang="en-US" smtClean="0"/>
              <a:t>15</a:t>
            </a:fld>
            <a:endParaRPr lang="en-US"/>
          </a:p>
        </p:txBody>
      </p:sp>
    </p:spTree>
    <p:extLst>
      <p:ext uri="{BB962C8B-B14F-4D97-AF65-F5344CB8AC3E}">
        <p14:creationId xmlns:p14="http://schemas.microsoft.com/office/powerpoint/2010/main" val="2460564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1F8FD3BF-C46C-5243-8849-19B69C671F89}" type="datetimeFigureOut">
              <a:rPr lang="en-US" smtClean="0"/>
              <a:t>9/6/17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EDB29-8490-BF41-8D1D-8417468E707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8FD3BF-C46C-5243-8849-19B69C671F89}" type="datetimeFigureOut">
              <a:rPr lang="en-US" smtClean="0"/>
              <a:t>9/6/17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8EDB29-8490-BF41-8D1D-8417468E7079}"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F8FD3BF-C46C-5243-8849-19B69C671F89}" type="datetimeFigureOut">
              <a:rPr lang="en-US" smtClean="0"/>
              <a:t>9/6/17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EDB29-8490-BF41-8D1D-8417468E707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F8FD3BF-C46C-5243-8849-19B69C671F89}" type="datetimeFigureOut">
              <a:rPr lang="en-US" smtClean="0"/>
              <a:t>9/6/17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EDB29-8490-BF41-8D1D-8417468E707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77724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076700"/>
            <a:ext cx="77724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9415333"/>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Only - No Logo">
    <p:spTree>
      <p:nvGrpSpPr>
        <p:cNvPr id="1" name=""/>
        <p:cNvGrpSpPr/>
        <p:nvPr/>
      </p:nvGrpSpPr>
      <p:grpSpPr>
        <a:xfrm>
          <a:off x="0" y="0"/>
          <a:ext cx="0" cy="0"/>
          <a:chOff x="0" y="0"/>
          <a:chExt cx="0" cy="0"/>
        </a:xfrm>
      </p:grpSpPr>
      <p:sp>
        <p:nvSpPr>
          <p:cNvPr id="13" name="Date Placeholder 3"/>
          <p:cNvSpPr>
            <a:spLocks noGrp="1"/>
          </p:cNvSpPr>
          <p:nvPr>
            <p:ph type="dt" sz="half" idx="10"/>
          </p:nvPr>
        </p:nvSpPr>
        <p:spPr>
          <a:xfrm>
            <a:off x="7239000" y="6425700"/>
            <a:ext cx="1313156" cy="365760"/>
          </a:xfrm>
          <a:prstGeom prst="rect">
            <a:avLst/>
          </a:prstGeom>
        </p:spPr>
        <p:txBody>
          <a:bodyPr/>
          <a:lstStyle>
            <a:lvl1pPr algn="r">
              <a:defRPr sz="900"/>
            </a:lvl1pPr>
            <a:extLst/>
          </a:lstStyle>
          <a:p>
            <a:r>
              <a:rPr lang="en-US" dirty="0" smtClean="0"/>
              <a:t>February 8, 2013</a:t>
            </a:r>
            <a:endParaRPr lang="en-US" dirty="0"/>
          </a:p>
        </p:txBody>
      </p:sp>
      <p:sp>
        <p:nvSpPr>
          <p:cNvPr id="14" name="Footer Placeholder 4"/>
          <p:cNvSpPr>
            <a:spLocks noGrp="1"/>
          </p:cNvSpPr>
          <p:nvPr>
            <p:ph type="ftr" sz="quarter" idx="11"/>
          </p:nvPr>
        </p:nvSpPr>
        <p:spPr>
          <a:xfrm>
            <a:off x="4191000" y="6427434"/>
            <a:ext cx="2960281" cy="365125"/>
          </a:xfrm>
          <a:prstGeom prst="rect">
            <a:avLst/>
          </a:prstGeom>
        </p:spPr>
        <p:txBody>
          <a:bodyPr/>
          <a:lstStyle>
            <a:lvl1pPr>
              <a:defRPr sz="900"/>
            </a:lvl1pPr>
            <a:extLst/>
          </a:lstStyle>
          <a:p>
            <a:pPr algn="r"/>
            <a:r>
              <a:rPr lang="en-US" dirty="0" smtClean="0"/>
              <a:t>Footer for some or all the pages.</a:t>
            </a:r>
            <a:endParaRPr lang="en-US" dirty="0"/>
          </a:p>
        </p:txBody>
      </p:sp>
      <p:sp>
        <p:nvSpPr>
          <p:cNvPr id="15" name="Slide Number Placeholder 5"/>
          <p:cNvSpPr>
            <a:spLocks noGrp="1"/>
          </p:cNvSpPr>
          <p:nvPr>
            <p:ph type="sldNum" sz="quarter" idx="12"/>
          </p:nvPr>
        </p:nvSpPr>
        <p:spPr>
          <a:xfrm>
            <a:off x="8647272" y="6425700"/>
            <a:ext cx="365760" cy="365125"/>
          </a:xfrm>
          <a:prstGeom prst="rect">
            <a:avLst/>
          </a:prstGeom>
        </p:spPr>
        <p:txBody>
          <a:bodyPr/>
          <a:lstStyle>
            <a:lvl1pPr algn="r">
              <a:defRPr sz="900"/>
            </a:lvl1pPr>
            <a:extLst/>
          </a:lstStyle>
          <a:p>
            <a:fld id="{D5BBC35B-A44B-4119-B8DA-DE9E3DFADA20}" type="slidenum">
              <a:rPr lang="en-US" smtClean="0"/>
              <a:pPr/>
              <a:t>‹#›</a:t>
            </a:fld>
            <a:endParaRPr lang="en-US" dirty="0"/>
          </a:p>
        </p:txBody>
      </p:sp>
      <p:sp>
        <p:nvSpPr>
          <p:cNvPr id="11" name="Title Placeholder 8"/>
          <p:cNvSpPr>
            <a:spLocks noGrp="1"/>
          </p:cNvSpPr>
          <p:nvPr>
            <p:ph type="title" hasCustomPrompt="1"/>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lvl1pPr>
              <a:defRPr/>
            </a:lvl1pPr>
            <a:extLst/>
          </a:lstStyle>
          <a:p>
            <a:r>
              <a:rPr kumimoji="0" lang="en-US" dirty="0" smtClean="0"/>
              <a:t>Click to Edit Title Master</a:t>
            </a:r>
            <a:endParaRPr kumimoji="0" lang="en-US" dirty="0"/>
          </a:p>
        </p:txBody>
      </p:sp>
    </p:spTree>
    <p:extLst>
      <p:ext uri="{BB962C8B-B14F-4D97-AF65-F5344CB8AC3E}">
        <p14:creationId xmlns:p14="http://schemas.microsoft.com/office/powerpoint/2010/main" val="1883616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F8FD3BF-C46C-5243-8849-19B69C671F89}" type="datetimeFigureOut">
              <a:rPr lang="en-US" smtClean="0"/>
              <a:t>9/6/17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EDB29-8490-BF41-8D1D-8417468E707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1F8FD3BF-C46C-5243-8849-19B69C671F89}" type="datetimeFigureOut">
              <a:rPr lang="en-US" smtClean="0"/>
              <a:t>9/6/17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EDB29-8490-BF41-8D1D-8417468E7079}"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8FD3BF-C46C-5243-8849-19B69C671F89}" type="datetimeFigureOut">
              <a:rPr lang="en-US" smtClean="0"/>
              <a:t>9/6/17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EDB29-8490-BF41-8D1D-8417468E707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F8FD3BF-C46C-5243-8849-19B69C671F89}" type="datetimeFigureOut">
              <a:rPr lang="en-US" smtClean="0"/>
              <a:t>9/6/17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8EDB29-8490-BF41-8D1D-8417468E707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F8FD3BF-C46C-5243-8849-19B69C671F89}" type="datetimeFigureOut">
              <a:rPr lang="en-US" smtClean="0"/>
              <a:t>9/6/17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8EDB29-8490-BF41-8D1D-8417468E707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F8FD3BF-C46C-5243-8849-19B69C671F89}" type="datetimeFigureOut">
              <a:rPr lang="en-US" smtClean="0"/>
              <a:t>9/6/17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8EDB29-8490-BF41-8D1D-8417468E707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8FD3BF-C46C-5243-8849-19B69C671F89}" type="datetimeFigureOut">
              <a:rPr lang="en-US" smtClean="0"/>
              <a:t>9/6/17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8EDB29-8490-BF41-8D1D-8417468E707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8FD3BF-C46C-5243-8849-19B69C671F89}" type="datetimeFigureOut">
              <a:rPr lang="en-US" smtClean="0"/>
              <a:t>9/6/17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8EDB29-8490-BF41-8D1D-8417468E707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1F8FD3BF-C46C-5243-8849-19B69C671F89}" type="datetimeFigureOut">
              <a:rPr lang="en-US" smtClean="0"/>
              <a:t>9/6/17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608EDB29-8490-BF41-8D1D-8417468E707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bin"/><Relationship Id="rId5" Type="http://schemas.openxmlformats.org/officeDocument/2006/relationships/image" Target="../media/image18.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chart" Target="../charts/char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chart" Target="../charts/char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chart" Target="../charts/char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chart" Target="../charts/chart4.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chart" Target="../charts/chart5.xml"/></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clara.hard@doh.wa.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ysterb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67975" y="1453443"/>
            <a:ext cx="7912801" cy="1724867"/>
          </a:xfrm>
        </p:spPr>
        <p:txBody>
          <a:bodyPr/>
          <a:lstStyle/>
          <a:p>
            <a:r>
              <a:rPr lang="en-US" sz="3200" dirty="0" smtClean="0">
                <a:solidFill>
                  <a:srgbClr val="FED320"/>
                </a:solidFill>
                <a:latin typeface="Verdana"/>
                <a:cs typeface="Verdana"/>
              </a:rPr>
              <a:t>Update</a:t>
            </a:r>
            <a:r>
              <a:rPr lang="en-US" sz="3200" i="1" dirty="0" smtClean="0">
                <a:solidFill>
                  <a:srgbClr val="FED320"/>
                </a:solidFill>
                <a:latin typeface="Verdana"/>
                <a:cs typeface="Verdana"/>
              </a:rPr>
              <a:t>: Vibrio </a:t>
            </a:r>
            <a:r>
              <a:rPr lang="en-US" sz="3200" i="1" dirty="0" err="1" smtClean="0">
                <a:solidFill>
                  <a:srgbClr val="FED320"/>
                </a:solidFill>
                <a:latin typeface="Verdana"/>
                <a:cs typeface="Verdana"/>
              </a:rPr>
              <a:t>parahaemolyticus</a:t>
            </a:r>
            <a:r>
              <a:rPr lang="en-US" sz="3200" i="1" dirty="0" smtClean="0">
                <a:solidFill>
                  <a:srgbClr val="FED320"/>
                </a:solidFill>
                <a:latin typeface="Verdana"/>
                <a:cs typeface="Verdana"/>
              </a:rPr>
              <a:t> </a:t>
            </a:r>
            <a:r>
              <a:rPr lang="en-US" sz="3200" dirty="0" smtClean="0">
                <a:solidFill>
                  <a:srgbClr val="FED320"/>
                </a:solidFill>
                <a:latin typeface="Verdana"/>
                <a:cs typeface="Verdana"/>
              </a:rPr>
              <a:t>in the Pacific Northwest</a:t>
            </a:r>
            <a:endParaRPr lang="en-US" sz="3200" dirty="0">
              <a:solidFill>
                <a:srgbClr val="FED320"/>
              </a:solidFill>
              <a:latin typeface="Verdana"/>
              <a:cs typeface="Verdana"/>
            </a:endParaRPr>
          </a:p>
        </p:txBody>
      </p:sp>
      <p:sp>
        <p:nvSpPr>
          <p:cNvPr id="3" name="Subtitle 2"/>
          <p:cNvSpPr>
            <a:spLocks noGrp="1"/>
          </p:cNvSpPr>
          <p:nvPr>
            <p:ph type="subTitle" idx="1"/>
          </p:nvPr>
        </p:nvSpPr>
        <p:spPr/>
        <p:txBody>
          <a:bodyPr/>
          <a:lstStyle/>
          <a:p>
            <a:r>
              <a:rPr lang="en-US" dirty="0" smtClean="0">
                <a:solidFill>
                  <a:srgbClr val="FED320"/>
                </a:solidFill>
              </a:rPr>
              <a:t>Rohinee Paranjpye, John Jacobs, Clara Hard, Gina Olson and William Glover</a:t>
            </a:r>
            <a:endParaRPr lang="en-US" dirty="0">
              <a:solidFill>
                <a:srgbClr val="FED320"/>
              </a:solidFill>
            </a:endParaRPr>
          </a:p>
        </p:txBody>
      </p:sp>
    </p:spTree>
    <p:extLst>
      <p:ext uri="{BB962C8B-B14F-4D97-AF65-F5344CB8AC3E}">
        <p14:creationId xmlns:p14="http://schemas.microsoft.com/office/powerpoint/2010/main" val="3710105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7968" y="216461"/>
            <a:ext cx="6993229" cy="628985"/>
          </a:xfrm>
        </p:spPr>
        <p:txBody>
          <a:bodyPr/>
          <a:lstStyle/>
          <a:p>
            <a:pPr lvl="1"/>
            <a:r>
              <a:rPr lang="en-US" dirty="0" smtClean="0">
                <a:solidFill>
                  <a:schemeClr val="bg1"/>
                </a:solidFill>
                <a:latin typeface="Times New Roman" pitchFamily="18" charset="0"/>
                <a:cs typeface="Times New Roman" pitchFamily="18" charset="0"/>
              </a:rPr>
              <a:t>Example of shifts in prevalence of clinical serotypes</a:t>
            </a:r>
            <a:endParaRPr lang="en-US" dirty="0">
              <a:solidFill>
                <a:schemeClr val="bg1"/>
              </a:solidFill>
            </a:endParaRPr>
          </a:p>
        </p:txBody>
      </p:sp>
      <p:sp>
        <p:nvSpPr>
          <p:cNvPr id="9" name="Rectangle 8"/>
          <p:cNvSpPr/>
          <p:nvPr/>
        </p:nvSpPr>
        <p:spPr>
          <a:xfrm>
            <a:off x="125570" y="4970140"/>
            <a:ext cx="8944377" cy="1809726"/>
          </a:xfrm>
          <a:prstGeom prst="rect">
            <a:avLst/>
          </a:prstGeom>
        </p:spPr>
        <p:txBody>
          <a:bodyPr wrap="square">
            <a:spAutoFit/>
          </a:bodyPr>
          <a:lstStyle/>
          <a:p>
            <a:pPr fontAlgn="base">
              <a:spcBef>
                <a:spcPct val="10000"/>
              </a:spcBef>
              <a:spcAft>
                <a:spcPct val="0"/>
              </a:spcAft>
              <a:buFont typeface="Arial" pitchFamily="34" charset="0"/>
              <a:buChar char="•"/>
            </a:pPr>
            <a:r>
              <a:rPr lang="en-US" dirty="0">
                <a:solidFill>
                  <a:srgbClr val="003399"/>
                </a:solidFill>
                <a:cs typeface="Arial" charset="0"/>
              </a:rPr>
              <a:t>45% increase in 2012 isolates associated with serotype O1:K56 compared to 2011</a:t>
            </a:r>
            <a:endParaRPr lang="en-US" b="1" dirty="0">
              <a:solidFill>
                <a:srgbClr val="000000"/>
              </a:solidFill>
              <a:latin typeface="Times New Roman" pitchFamily="18" charset="0"/>
              <a:cs typeface="Times New Roman" pitchFamily="18" charset="0"/>
            </a:endParaRPr>
          </a:p>
          <a:p>
            <a:pPr fontAlgn="base">
              <a:spcBef>
                <a:spcPct val="10000"/>
              </a:spcBef>
              <a:spcAft>
                <a:spcPct val="0"/>
              </a:spcAft>
              <a:buFont typeface="Arial" pitchFamily="34" charset="0"/>
              <a:buChar char="•"/>
            </a:pPr>
            <a:r>
              <a:rPr lang="en-US" dirty="0" smtClean="0">
                <a:solidFill>
                  <a:srgbClr val="003399"/>
                </a:solidFill>
                <a:cs typeface="Arial" charset="0"/>
              </a:rPr>
              <a:t>Sustained clinical surveillance is important to understand trends and to correlate back to what we see in the environment</a:t>
            </a:r>
          </a:p>
          <a:p>
            <a:pPr fontAlgn="base">
              <a:spcBef>
                <a:spcPct val="10000"/>
              </a:spcBef>
              <a:spcAft>
                <a:spcPct val="0"/>
              </a:spcAft>
              <a:buFont typeface="Arial" pitchFamily="34" charset="0"/>
              <a:buChar char="•"/>
            </a:pPr>
            <a:r>
              <a:rPr lang="en-US" dirty="0" smtClean="0">
                <a:solidFill>
                  <a:srgbClr val="003399"/>
                </a:solidFill>
                <a:cs typeface="Arial" charset="0"/>
              </a:rPr>
              <a:t>Funding and resources is inconsistent (most requirements is focused on confirming identifications)</a:t>
            </a:r>
          </a:p>
        </p:txBody>
      </p:sp>
      <p:pic>
        <p:nvPicPr>
          <p:cNvPr id="8" name="Picture 2"/>
          <p:cNvPicPr>
            <a:picLocks noChangeAspect="1" noChangeArrowheads="1"/>
          </p:cNvPicPr>
          <p:nvPr/>
        </p:nvPicPr>
        <p:blipFill>
          <a:blip r:embed="rId2" cstate="print"/>
          <a:srcRect/>
          <a:stretch>
            <a:fillRect/>
          </a:stretch>
        </p:blipFill>
        <p:spPr bwMode="auto">
          <a:xfrm>
            <a:off x="382220" y="682221"/>
            <a:ext cx="4063617" cy="3947864"/>
          </a:xfrm>
          <a:prstGeom prst="rect">
            <a:avLst/>
          </a:prstGeom>
          <a:noFill/>
          <a:ln w="9525">
            <a:noFill/>
            <a:miter lim="800000"/>
            <a:headEnd/>
            <a:tailEnd/>
          </a:ln>
          <a:effectLst/>
        </p:spPr>
      </p:pic>
      <p:pic>
        <p:nvPicPr>
          <p:cNvPr id="10" name="Picture 3"/>
          <p:cNvPicPr>
            <a:picLocks noChangeAspect="1" noChangeArrowheads="1"/>
          </p:cNvPicPr>
          <p:nvPr/>
        </p:nvPicPr>
        <p:blipFill>
          <a:blip r:embed="rId3" cstate="print"/>
          <a:srcRect/>
          <a:stretch>
            <a:fillRect/>
          </a:stretch>
        </p:blipFill>
        <p:spPr bwMode="auto">
          <a:xfrm>
            <a:off x="4654295" y="682221"/>
            <a:ext cx="4096902" cy="3949191"/>
          </a:xfrm>
          <a:prstGeom prst="rect">
            <a:avLst/>
          </a:prstGeom>
          <a:noFill/>
          <a:ln w="9525">
            <a:noFill/>
            <a:miter lim="800000"/>
            <a:headEnd/>
            <a:tailEnd/>
          </a:ln>
          <a:effectLst/>
        </p:spPr>
      </p:pic>
      <p:sp>
        <p:nvSpPr>
          <p:cNvPr id="13" name="Rectangle 12"/>
          <p:cNvSpPr/>
          <p:nvPr/>
        </p:nvSpPr>
        <p:spPr>
          <a:xfrm>
            <a:off x="2180844" y="4631237"/>
            <a:ext cx="1184148" cy="338554"/>
          </a:xfrm>
          <a:prstGeom prst="rect">
            <a:avLst/>
          </a:prstGeom>
        </p:spPr>
        <p:txBody>
          <a:bodyPr wrap="square">
            <a:spAutoFit/>
          </a:bodyPr>
          <a:lstStyle/>
          <a:p>
            <a:pPr fontAlgn="base">
              <a:spcBef>
                <a:spcPct val="10000"/>
              </a:spcBef>
              <a:spcAft>
                <a:spcPct val="0"/>
              </a:spcAft>
            </a:pPr>
            <a:r>
              <a:rPr lang="en-US" sz="1600" b="1" dirty="0">
                <a:solidFill>
                  <a:srgbClr val="003399"/>
                </a:solidFill>
                <a:latin typeface="Times New Roman" pitchFamily="18" charset="0"/>
                <a:cs typeface="Times New Roman" pitchFamily="18" charset="0"/>
              </a:rPr>
              <a:t>Total  n=26  </a:t>
            </a:r>
          </a:p>
        </p:txBody>
      </p:sp>
      <p:sp>
        <p:nvSpPr>
          <p:cNvPr id="14" name="Rectangle 13"/>
          <p:cNvSpPr/>
          <p:nvPr/>
        </p:nvSpPr>
        <p:spPr>
          <a:xfrm>
            <a:off x="5623560" y="4631586"/>
            <a:ext cx="1184148" cy="338554"/>
          </a:xfrm>
          <a:prstGeom prst="rect">
            <a:avLst/>
          </a:prstGeom>
        </p:spPr>
        <p:txBody>
          <a:bodyPr wrap="square">
            <a:spAutoFit/>
          </a:bodyPr>
          <a:lstStyle/>
          <a:p>
            <a:pPr fontAlgn="base">
              <a:spcBef>
                <a:spcPct val="10000"/>
              </a:spcBef>
              <a:spcAft>
                <a:spcPct val="0"/>
              </a:spcAft>
            </a:pPr>
            <a:r>
              <a:rPr lang="en-US" sz="1600" b="1" dirty="0">
                <a:solidFill>
                  <a:srgbClr val="003399"/>
                </a:solidFill>
                <a:latin typeface="Times New Roman" pitchFamily="18" charset="0"/>
                <a:cs typeface="Times New Roman" pitchFamily="18" charset="0"/>
              </a:rPr>
              <a:t>Total  n=41  </a:t>
            </a:r>
          </a:p>
        </p:txBody>
      </p:sp>
    </p:spTree>
    <p:extLst>
      <p:ext uri="{BB962C8B-B14F-4D97-AF65-F5344CB8AC3E}">
        <p14:creationId xmlns:p14="http://schemas.microsoft.com/office/powerpoint/2010/main" val="1570176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67166" y="1004436"/>
            <a:ext cx="7693720" cy="628985"/>
          </a:xfrm>
          <a:prstGeom prst="rect">
            <a:avLst/>
          </a:prstGeom>
        </p:spPr>
        <p:txBody>
          <a:bodyPr/>
          <a:lstStyle>
            <a:lvl1pPr algn="l" rtl="0" eaLnBrk="0" fontAlgn="base" hangingPunct="0">
              <a:spcBef>
                <a:spcPct val="10000"/>
              </a:spcBef>
              <a:spcAft>
                <a:spcPct val="10000"/>
              </a:spcAft>
              <a:buClr>
                <a:srgbClr val="845C50"/>
              </a:buClr>
              <a:buFont typeface="Times New Roman" pitchFamily="18" charset="0"/>
              <a:defRPr sz="3200" b="1">
                <a:solidFill>
                  <a:srgbClr val="DE7600"/>
                </a:solidFill>
                <a:latin typeface="+mj-lt"/>
                <a:ea typeface="+mj-ea"/>
                <a:cs typeface="+mj-cs"/>
              </a:defRPr>
            </a:lvl1pPr>
            <a:lvl2pPr algn="l" rtl="0" eaLnBrk="0" fontAlgn="base" hangingPunct="0">
              <a:spcBef>
                <a:spcPct val="10000"/>
              </a:spcBef>
              <a:spcAft>
                <a:spcPct val="10000"/>
              </a:spcAft>
              <a:buClr>
                <a:srgbClr val="845C50"/>
              </a:buClr>
              <a:buFont typeface="Times New Roman" pitchFamily="18" charset="0"/>
              <a:defRPr sz="3200" b="1">
                <a:solidFill>
                  <a:srgbClr val="DE7600"/>
                </a:solidFill>
                <a:latin typeface="Arial" pitchFamily="34" charset="0"/>
              </a:defRPr>
            </a:lvl2pPr>
            <a:lvl3pPr algn="l" rtl="0" eaLnBrk="0" fontAlgn="base" hangingPunct="0">
              <a:spcBef>
                <a:spcPct val="10000"/>
              </a:spcBef>
              <a:spcAft>
                <a:spcPct val="10000"/>
              </a:spcAft>
              <a:buClr>
                <a:srgbClr val="845C50"/>
              </a:buClr>
              <a:buFont typeface="Times New Roman" pitchFamily="18" charset="0"/>
              <a:defRPr sz="3200" b="1">
                <a:solidFill>
                  <a:srgbClr val="DE7600"/>
                </a:solidFill>
                <a:latin typeface="Arial" pitchFamily="34" charset="0"/>
              </a:defRPr>
            </a:lvl3pPr>
            <a:lvl4pPr algn="l" rtl="0" eaLnBrk="0" fontAlgn="base" hangingPunct="0">
              <a:spcBef>
                <a:spcPct val="10000"/>
              </a:spcBef>
              <a:spcAft>
                <a:spcPct val="10000"/>
              </a:spcAft>
              <a:buClr>
                <a:srgbClr val="845C50"/>
              </a:buClr>
              <a:buFont typeface="Times New Roman" pitchFamily="18" charset="0"/>
              <a:defRPr sz="3200" b="1">
                <a:solidFill>
                  <a:srgbClr val="DE7600"/>
                </a:solidFill>
                <a:latin typeface="Arial" pitchFamily="34" charset="0"/>
              </a:defRPr>
            </a:lvl4pPr>
            <a:lvl5pPr algn="l" rtl="0" eaLnBrk="0" fontAlgn="base" hangingPunct="0">
              <a:spcBef>
                <a:spcPct val="10000"/>
              </a:spcBef>
              <a:spcAft>
                <a:spcPct val="10000"/>
              </a:spcAft>
              <a:buClr>
                <a:srgbClr val="845C50"/>
              </a:buClr>
              <a:buFont typeface="Times New Roman" pitchFamily="18" charset="0"/>
              <a:defRPr sz="3200" b="1">
                <a:solidFill>
                  <a:srgbClr val="DE7600"/>
                </a:solidFill>
                <a:latin typeface="Arial" pitchFamily="34" charset="0"/>
              </a:defRPr>
            </a:lvl5pPr>
            <a:lvl6pPr marL="457200" algn="l" rtl="0" eaLnBrk="0" fontAlgn="base" hangingPunct="0">
              <a:spcBef>
                <a:spcPct val="10000"/>
              </a:spcBef>
              <a:spcAft>
                <a:spcPct val="10000"/>
              </a:spcAft>
              <a:buClr>
                <a:srgbClr val="845C50"/>
              </a:buClr>
              <a:buFont typeface="Times New Roman" pitchFamily="18" charset="0"/>
              <a:defRPr sz="3200" b="1">
                <a:solidFill>
                  <a:srgbClr val="DE7600"/>
                </a:solidFill>
                <a:latin typeface="Arial" pitchFamily="34" charset="0"/>
              </a:defRPr>
            </a:lvl6pPr>
            <a:lvl7pPr marL="914400" algn="l" rtl="0" eaLnBrk="0" fontAlgn="base" hangingPunct="0">
              <a:spcBef>
                <a:spcPct val="10000"/>
              </a:spcBef>
              <a:spcAft>
                <a:spcPct val="10000"/>
              </a:spcAft>
              <a:buClr>
                <a:srgbClr val="845C50"/>
              </a:buClr>
              <a:buFont typeface="Times New Roman" pitchFamily="18" charset="0"/>
              <a:defRPr sz="3200" b="1">
                <a:solidFill>
                  <a:srgbClr val="DE7600"/>
                </a:solidFill>
                <a:latin typeface="Arial" pitchFamily="34" charset="0"/>
              </a:defRPr>
            </a:lvl7pPr>
            <a:lvl8pPr marL="1371600" algn="l" rtl="0" eaLnBrk="0" fontAlgn="base" hangingPunct="0">
              <a:spcBef>
                <a:spcPct val="10000"/>
              </a:spcBef>
              <a:spcAft>
                <a:spcPct val="10000"/>
              </a:spcAft>
              <a:buClr>
                <a:srgbClr val="845C50"/>
              </a:buClr>
              <a:buFont typeface="Times New Roman" pitchFamily="18" charset="0"/>
              <a:defRPr sz="3200" b="1">
                <a:solidFill>
                  <a:srgbClr val="DE7600"/>
                </a:solidFill>
                <a:latin typeface="Arial" pitchFamily="34" charset="0"/>
              </a:defRPr>
            </a:lvl8pPr>
            <a:lvl9pPr marL="1828800" algn="l" rtl="0" eaLnBrk="0" fontAlgn="base" hangingPunct="0">
              <a:spcBef>
                <a:spcPct val="10000"/>
              </a:spcBef>
              <a:spcAft>
                <a:spcPct val="10000"/>
              </a:spcAft>
              <a:buClr>
                <a:srgbClr val="845C50"/>
              </a:buClr>
              <a:buFont typeface="Times New Roman" pitchFamily="18" charset="0"/>
              <a:defRPr sz="3200" b="1">
                <a:solidFill>
                  <a:srgbClr val="DE7600"/>
                </a:solidFill>
                <a:latin typeface="Arial" pitchFamily="34" charset="0"/>
              </a:defRPr>
            </a:lvl9pPr>
          </a:lstStyle>
          <a:p>
            <a:pPr marL="0" lvl="1"/>
            <a:r>
              <a:rPr lang="en-US" sz="3000" kern="0" dirty="0" smtClean="0">
                <a:solidFill>
                  <a:srgbClr val="0F3661"/>
                </a:solidFill>
                <a:latin typeface="Arial"/>
                <a:cs typeface="Arial"/>
              </a:rPr>
              <a:t>Virulence markers in clinical isolates</a:t>
            </a:r>
            <a:endParaRPr lang="en-US" sz="3000" kern="0" dirty="0">
              <a:solidFill>
                <a:srgbClr val="0F3661"/>
              </a:solidFill>
              <a:latin typeface="Arial"/>
              <a:cs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2438225203"/>
              </p:ext>
            </p:extLst>
          </p:nvPr>
        </p:nvGraphicFramePr>
        <p:xfrm>
          <a:off x="567166" y="1861676"/>
          <a:ext cx="7693720" cy="2381160"/>
        </p:xfrm>
        <a:graphic>
          <a:graphicData uri="http://schemas.openxmlformats.org/drawingml/2006/table">
            <a:tbl>
              <a:tblPr firstRow="1" bandRow="1">
                <a:tableStyleId>{F5AB1C69-6EDB-4FF4-983F-18BD219EF322}</a:tableStyleId>
              </a:tblPr>
              <a:tblGrid>
                <a:gridCol w="705623"/>
                <a:gridCol w="1049022"/>
                <a:gridCol w="1218478"/>
                <a:gridCol w="1258826"/>
                <a:gridCol w="1662296"/>
                <a:gridCol w="1799475"/>
              </a:tblGrid>
              <a:tr h="992150">
                <a:tc>
                  <a:txBody>
                    <a:bodyPr/>
                    <a:lstStyle/>
                    <a:p>
                      <a:pPr algn="ctr"/>
                      <a:r>
                        <a:rPr lang="en-US" dirty="0" smtClean="0">
                          <a:solidFill>
                            <a:schemeClr val="tx1"/>
                          </a:solidFill>
                        </a:rPr>
                        <a:t>Year</a:t>
                      </a:r>
                      <a:endParaRPr lang="en-US" dirty="0">
                        <a:solidFill>
                          <a:schemeClr val="tx1"/>
                        </a:solidFill>
                      </a:endParaRPr>
                    </a:p>
                  </a:txBody>
                  <a:tcPr marL="68580" marR="68580">
                    <a:solidFill>
                      <a:schemeClr val="tx2">
                        <a:lumMod val="25000"/>
                        <a:lumOff val="75000"/>
                      </a:schemeClr>
                    </a:solidFill>
                  </a:tcPr>
                </a:tc>
                <a:tc>
                  <a:txBody>
                    <a:bodyPr/>
                    <a:lstStyle/>
                    <a:p>
                      <a:pPr algn="ctr"/>
                      <a:r>
                        <a:rPr lang="en-US" dirty="0" smtClean="0">
                          <a:solidFill>
                            <a:schemeClr val="tx1"/>
                          </a:solidFill>
                        </a:rPr>
                        <a:t>Total</a:t>
                      </a:r>
                      <a:r>
                        <a:rPr lang="en-US" baseline="0" dirty="0" smtClean="0">
                          <a:solidFill>
                            <a:schemeClr val="tx1"/>
                          </a:solidFill>
                        </a:rPr>
                        <a:t> Isolates</a:t>
                      </a:r>
                      <a:endParaRPr lang="en-US" dirty="0">
                        <a:solidFill>
                          <a:schemeClr val="tx1"/>
                        </a:solidFill>
                      </a:endParaRPr>
                    </a:p>
                  </a:txBody>
                  <a:tcPr marL="68580" marR="68580">
                    <a:solidFill>
                      <a:schemeClr val="tx2">
                        <a:lumMod val="25000"/>
                        <a:lumOff val="75000"/>
                      </a:schemeClr>
                    </a:solidFill>
                  </a:tcPr>
                </a:tc>
                <a:tc>
                  <a:txBody>
                    <a:bodyPr/>
                    <a:lstStyle/>
                    <a:p>
                      <a:pPr algn="ctr"/>
                      <a:r>
                        <a:rPr lang="en-US" dirty="0" err="1" smtClean="0">
                          <a:solidFill>
                            <a:schemeClr val="tx1"/>
                          </a:solidFill>
                        </a:rPr>
                        <a:t>trh</a:t>
                      </a:r>
                      <a:r>
                        <a:rPr lang="en-US" baseline="0" dirty="0" smtClean="0">
                          <a:solidFill>
                            <a:schemeClr val="tx1"/>
                          </a:solidFill>
                        </a:rPr>
                        <a:t>+ only</a:t>
                      </a:r>
                      <a:endParaRPr lang="en-US" dirty="0">
                        <a:solidFill>
                          <a:schemeClr val="tx1"/>
                        </a:solidFill>
                      </a:endParaRPr>
                    </a:p>
                  </a:txBody>
                  <a:tcPr marL="68580" marR="68580">
                    <a:solidFill>
                      <a:schemeClr val="tx2">
                        <a:lumMod val="25000"/>
                        <a:lumOff val="75000"/>
                      </a:schemeClr>
                    </a:solidFill>
                  </a:tcPr>
                </a:tc>
                <a:tc>
                  <a:txBody>
                    <a:bodyPr/>
                    <a:lstStyle/>
                    <a:p>
                      <a:pPr algn="ctr"/>
                      <a:r>
                        <a:rPr lang="en-US" dirty="0" err="1" smtClean="0">
                          <a:solidFill>
                            <a:schemeClr val="tx1"/>
                          </a:solidFill>
                        </a:rPr>
                        <a:t>tdh</a:t>
                      </a:r>
                      <a:r>
                        <a:rPr lang="en-US" baseline="0" dirty="0" smtClean="0">
                          <a:solidFill>
                            <a:schemeClr val="tx1"/>
                          </a:solidFill>
                        </a:rPr>
                        <a:t>+ only</a:t>
                      </a:r>
                      <a:endParaRPr lang="en-US" dirty="0">
                        <a:solidFill>
                          <a:schemeClr val="tx1"/>
                        </a:solidFill>
                      </a:endParaRPr>
                    </a:p>
                  </a:txBody>
                  <a:tcPr marL="68580" marR="68580">
                    <a:solidFill>
                      <a:schemeClr val="tx2">
                        <a:lumMod val="25000"/>
                        <a:lumOff val="75000"/>
                      </a:schemeClr>
                    </a:solidFill>
                  </a:tcPr>
                </a:tc>
                <a:tc>
                  <a:txBody>
                    <a:bodyPr/>
                    <a:lstStyle/>
                    <a:p>
                      <a:pPr algn="ctr"/>
                      <a:r>
                        <a:rPr lang="en-US" dirty="0" err="1" smtClean="0">
                          <a:solidFill>
                            <a:schemeClr val="tx1"/>
                          </a:solidFill>
                        </a:rPr>
                        <a:t>trh</a:t>
                      </a:r>
                      <a:r>
                        <a:rPr lang="en-US" dirty="0" smtClean="0">
                          <a:solidFill>
                            <a:schemeClr val="tx1"/>
                          </a:solidFill>
                        </a:rPr>
                        <a:t>+</a:t>
                      </a:r>
                      <a:r>
                        <a:rPr lang="en-US" baseline="0" dirty="0" smtClean="0">
                          <a:solidFill>
                            <a:schemeClr val="tx1"/>
                          </a:solidFill>
                        </a:rPr>
                        <a:t> and </a:t>
                      </a:r>
                      <a:r>
                        <a:rPr lang="en-US" baseline="0" dirty="0" err="1" smtClean="0">
                          <a:solidFill>
                            <a:schemeClr val="tx1"/>
                          </a:solidFill>
                        </a:rPr>
                        <a:t>tdh</a:t>
                      </a:r>
                      <a:r>
                        <a:rPr lang="en-US" baseline="0" dirty="0" smtClean="0">
                          <a:solidFill>
                            <a:schemeClr val="tx1"/>
                          </a:solidFill>
                        </a:rPr>
                        <a:t>+</a:t>
                      </a:r>
                      <a:endParaRPr lang="en-US" dirty="0">
                        <a:solidFill>
                          <a:schemeClr val="tx1"/>
                        </a:solidFill>
                      </a:endParaRPr>
                    </a:p>
                  </a:txBody>
                  <a:tcPr marL="68580" marR="68580">
                    <a:solidFill>
                      <a:schemeClr val="tx2">
                        <a:lumMod val="25000"/>
                        <a:lumOff val="75000"/>
                      </a:schemeClr>
                    </a:solidFill>
                  </a:tcPr>
                </a:tc>
                <a:tc>
                  <a:txBody>
                    <a:bodyPr/>
                    <a:lstStyle/>
                    <a:p>
                      <a:pPr algn="ctr"/>
                      <a:r>
                        <a:rPr lang="en-US" dirty="0" smtClean="0">
                          <a:solidFill>
                            <a:schemeClr val="tx1"/>
                          </a:solidFill>
                        </a:rPr>
                        <a:t>No virulence</a:t>
                      </a:r>
                      <a:r>
                        <a:rPr lang="en-US" baseline="0" dirty="0" smtClean="0">
                          <a:solidFill>
                            <a:schemeClr val="tx1"/>
                          </a:solidFill>
                        </a:rPr>
                        <a:t> markers</a:t>
                      </a:r>
                      <a:endParaRPr lang="en-US" dirty="0">
                        <a:solidFill>
                          <a:schemeClr val="tx1"/>
                        </a:solidFill>
                      </a:endParaRPr>
                    </a:p>
                  </a:txBody>
                  <a:tcPr marL="68580" marR="68580">
                    <a:solidFill>
                      <a:schemeClr val="tx2">
                        <a:lumMod val="25000"/>
                        <a:lumOff val="75000"/>
                      </a:schemeClr>
                    </a:solidFill>
                  </a:tcPr>
                </a:tc>
              </a:tr>
              <a:tr h="694505">
                <a:tc>
                  <a:txBody>
                    <a:bodyPr/>
                    <a:lstStyle/>
                    <a:p>
                      <a:pPr algn="ctr"/>
                      <a:r>
                        <a:rPr lang="en-US" dirty="0" smtClean="0"/>
                        <a:t>2014</a:t>
                      </a:r>
                      <a:endParaRPr lang="en-US" dirty="0">
                        <a:solidFill>
                          <a:schemeClr val="bg1"/>
                        </a:solidFill>
                      </a:endParaRPr>
                    </a:p>
                  </a:txBody>
                  <a:tcPr marL="68580" marR="68580">
                    <a:solidFill>
                      <a:schemeClr val="tx2">
                        <a:lumMod val="10000"/>
                        <a:lumOff val="90000"/>
                      </a:schemeClr>
                    </a:solidFill>
                  </a:tcPr>
                </a:tc>
                <a:tc>
                  <a:txBody>
                    <a:bodyPr/>
                    <a:lstStyle/>
                    <a:p>
                      <a:pPr algn="ctr"/>
                      <a:r>
                        <a:rPr lang="en-US" dirty="0" smtClean="0"/>
                        <a:t>51</a:t>
                      </a:r>
                      <a:endParaRPr lang="en-US" dirty="0">
                        <a:solidFill>
                          <a:schemeClr val="bg1"/>
                        </a:solidFill>
                      </a:endParaRPr>
                    </a:p>
                  </a:txBody>
                  <a:tcPr marL="68580" marR="68580">
                    <a:solidFill>
                      <a:schemeClr val="tx2">
                        <a:lumMod val="10000"/>
                        <a:lumOff val="90000"/>
                      </a:schemeClr>
                    </a:solidFill>
                  </a:tcPr>
                </a:tc>
                <a:tc>
                  <a:txBody>
                    <a:bodyPr/>
                    <a:lstStyle/>
                    <a:p>
                      <a:pPr algn="ctr"/>
                      <a:r>
                        <a:rPr lang="en-US" dirty="0" smtClean="0"/>
                        <a:t>15 (29%)</a:t>
                      </a:r>
                      <a:endParaRPr lang="en-US" dirty="0">
                        <a:solidFill>
                          <a:schemeClr val="bg1"/>
                        </a:solidFill>
                      </a:endParaRPr>
                    </a:p>
                  </a:txBody>
                  <a:tcPr marL="68580" marR="68580">
                    <a:solidFill>
                      <a:schemeClr val="tx2">
                        <a:lumMod val="10000"/>
                        <a:lumOff val="90000"/>
                      </a:schemeClr>
                    </a:solidFill>
                  </a:tcPr>
                </a:tc>
                <a:tc>
                  <a:txBody>
                    <a:bodyPr/>
                    <a:lstStyle/>
                    <a:p>
                      <a:pPr algn="ctr"/>
                      <a:r>
                        <a:rPr lang="en-US" dirty="0" smtClean="0"/>
                        <a:t>2 (4%)</a:t>
                      </a:r>
                      <a:endParaRPr lang="en-US" dirty="0">
                        <a:solidFill>
                          <a:schemeClr val="bg1"/>
                        </a:solidFill>
                      </a:endParaRPr>
                    </a:p>
                  </a:txBody>
                  <a:tcPr marL="68580" marR="68580">
                    <a:solidFill>
                      <a:schemeClr val="tx2">
                        <a:lumMod val="10000"/>
                        <a:lumOff val="90000"/>
                      </a:schemeClr>
                    </a:solidFill>
                  </a:tcPr>
                </a:tc>
                <a:tc>
                  <a:txBody>
                    <a:bodyPr/>
                    <a:lstStyle/>
                    <a:p>
                      <a:pPr algn="ctr"/>
                      <a:r>
                        <a:rPr lang="en-US" dirty="0" smtClean="0"/>
                        <a:t>34 (67%)</a:t>
                      </a:r>
                      <a:endParaRPr lang="en-US" dirty="0">
                        <a:solidFill>
                          <a:schemeClr val="bg1"/>
                        </a:solidFill>
                      </a:endParaRPr>
                    </a:p>
                  </a:txBody>
                  <a:tcPr marL="68580" marR="68580">
                    <a:solidFill>
                      <a:schemeClr val="tx2">
                        <a:lumMod val="10000"/>
                        <a:lumOff val="90000"/>
                      </a:schemeClr>
                    </a:solidFill>
                  </a:tcPr>
                </a:tc>
                <a:tc>
                  <a:txBody>
                    <a:bodyPr/>
                    <a:lstStyle/>
                    <a:p>
                      <a:pPr algn="ctr"/>
                      <a:r>
                        <a:rPr lang="en-US" dirty="0" smtClean="0"/>
                        <a:t>0</a:t>
                      </a:r>
                      <a:endParaRPr lang="en-US" dirty="0">
                        <a:solidFill>
                          <a:schemeClr val="bg1"/>
                        </a:solidFill>
                      </a:endParaRPr>
                    </a:p>
                  </a:txBody>
                  <a:tcPr marL="68580" marR="68580">
                    <a:solidFill>
                      <a:schemeClr val="tx2">
                        <a:lumMod val="10000"/>
                        <a:lumOff val="90000"/>
                      </a:schemeClr>
                    </a:solidFill>
                  </a:tcPr>
                </a:tc>
              </a:tr>
              <a:tr h="694505">
                <a:tc>
                  <a:txBody>
                    <a:bodyPr/>
                    <a:lstStyle/>
                    <a:p>
                      <a:pPr algn="ctr"/>
                      <a:r>
                        <a:rPr lang="en-US" dirty="0" smtClean="0"/>
                        <a:t>2015</a:t>
                      </a:r>
                      <a:endParaRPr lang="en-US" dirty="0">
                        <a:solidFill>
                          <a:schemeClr val="bg1"/>
                        </a:solidFill>
                      </a:endParaRPr>
                    </a:p>
                  </a:txBody>
                  <a:tcPr marL="68580" marR="68580">
                    <a:solidFill>
                      <a:schemeClr val="tx2">
                        <a:lumMod val="25000"/>
                        <a:lumOff val="75000"/>
                      </a:schemeClr>
                    </a:solidFill>
                  </a:tcPr>
                </a:tc>
                <a:tc>
                  <a:txBody>
                    <a:bodyPr/>
                    <a:lstStyle/>
                    <a:p>
                      <a:pPr algn="ctr"/>
                      <a:r>
                        <a:rPr lang="en-US" dirty="0" smtClean="0"/>
                        <a:t>50</a:t>
                      </a:r>
                      <a:endParaRPr lang="en-US" dirty="0">
                        <a:solidFill>
                          <a:schemeClr val="bg1"/>
                        </a:solidFill>
                      </a:endParaRPr>
                    </a:p>
                  </a:txBody>
                  <a:tcPr marL="68580" marR="68580">
                    <a:solidFill>
                      <a:schemeClr val="tx2">
                        <a:lumMod val="25000"/>
                        <a:lumOff val="75000"/>
                      </a:schemeClr>
                    </a:solidFill>
                  </a:tcPr>
                </a:tc>
                <a:tc>
                  <a:txBody>
                    <a:bodyPr/>
                    <a:lstStyle/>
                    <a:p>
                      <a:pPr algn="ctr"/>
                      <a:r>
                        <a:rPr lang="en-US" dirty="0" smtClean="0"/>
                        <a:t>20 (40%)</a:t>
                      </a:r>
                      <a:endParaRPr lang="en-US" dirty="0">
                        <a:solidFill>
                          <a:schemeClr val="bg1"/>
                        </a:solidFill>
                      </a:endParaRPr>
                    </a:p>
                  </a:txBody>
                  <a:tcPr marL="68580" marR="68580">
                    <a:solidFill>
                      <a:schemeClr val="tx2">
                        <a:lumMod val="25000"/>
                        <a:lumOff val="75000"/>
                      </a:schemeClr>
                    </a:solidFill>
                  </a:tcPr>
                </a:tc>
                <a:tc>
                  <a:txBody>
                    <a:bodyPr/>
                    <a:lstStyle/>
                    <a:p>
                      <a:pPr algn="ctr"/>
                      <a:r>
                        <a:rPr lang="en-US" dirty="0" smtClean="0"/>
                        <a:t>0 (0%) </a:t>
                      </a:r>
                      <a:endParaRPr lang="en-US" dirty="0">
                        <a:solidFill>
                          <a:schemeClr val="bg1"/>
                        </a:solidFill>
                      </a:endParaRPr>
                    </a:p>
                  </a:txBody>
                  <a:tcPr marL="68580" marR="68580">
                    <a:solidFill>
                      <a:schemeClr val="tx2">
                        <a:lumMod val="25000"/>
                        <a:lumOff val="75000"/>
                      </a:schemeClr>
                    </a:solidFill>
                  </a:tcPr>
                </a:tc>
                <a:tc>
                  <a:txBody>
                    <a:bodyPr/>
                    <a:lstStyle/>
                    <a:p>
                      <a:pPr algn="ctr"/>
                      <a:r>
                        <a:rPr lang="en-US" dirty="0" smtClean="0"/>
                        <a:t>30 (60%)</a:t>
                      </a:r>
                      <a:endParaRPr lang="en-US" dirty="0">
                        <a:solidFill>
                          <a:schemeClr val="bg1"/>
                        </a:solidFill>
                      </a:endParaRPr>
                    </a:p>
                  </a:txBody>
                  <a:tcPr marL="68580" marR="68580">
                    <a:solidFill>
                      <a:schemeClr val="tx2">
                        <a:lumMod val="25000"/>
                        <a:lumOff val="75000"/>
                      </a:schemeClr>
                    </a:solidFill>
                  </a:tcPr>
                </a:tc>
                <a:tc>
                  <a:txBody>
                    <a:bodyPr/>
                    <a:lstStyle/>
                    <a:p>
                      <a:pPr algn="ctr"/>
                      <a:r>
                        <a:rPr lang="en-US" dirty="0" smtClean="0"/>
                        <a:t>0</a:t>
                      </a:r>
                      <a:endParaRPr lang="en-US" dirty="0">
                        <a:solidFill>
                          <a:schemeClr val="bg1"/>
                        </a:solidFill>
                      </a:endParaRPr>
                    </a:p>
                  </a:txBody>
                  <a:tcPr marL="68580" marR="68580">
                    <a:solidFill>
                      <a:schemeClr val="tx2">
                        <a:lumMod val="25000"/>
                        <a:lumOff val="75000"/>
                      </a:schemeClr>
                    </a:solidFill>
                  </a:tcPr>
                </a:tc>
              </a:tr>
            </a:tbl>
          </a:graphicData>
        </a:graphic>
      </p:graphicFrame>
      <p:sp>
        <p:nvSpPr>
          <p:cNvPr id="5" name="TextBox 4"/>
          <p:cNvSpPr txBox="1"/>
          <p:nvPr/>
        </p:nvSpPr>
        <p:spPr>
          <a:xfrm>
            <a:off x="567165" y="4421757"/>
            <a:ext cx="7693721"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tx2">
                    <a:lumMod val="75000"/>
                    <a:lumOff val="25000"/>
                  </a:schemeClr>
                </a:solidFill>
              </a:rPr>
              <a:t>All isolates confirmed as </a:t>
            </a:r>
            <a:r>
              <a:rPr lang="en-US" i="1" dirty="0" smtClean="0">
                <a:solidFill>
                  <a:schemeClr val="tx2">
                    <a:lumMod val="75000"/>
                    <a:lumOff val="25000"/>
                  </a:schemeClr>
                </a:solidFill>
              </a:rPr>
              <a:t>Vibrio </a:t>
            </a:r>
            <a:r>
              <a:rPr lang="en-US" i="1" dirty="0" err="1" smtClean="0">
                <a:solidFill>
                  <a:schemeClr val="tx2">
                    <a:lumMod val="75000"/>
                    <a:lumOff val="25000"/>
                  </a:schemeClr>
                </a:solidFill>
              </a:rPr>
              <a:t>parahaemolyticus</a:t>
            </a:r>
            <a:r>
              <a:rPr lang="en-US" i="1" dirty="0">
                <a:solidFill>
                  <a:schemeClr val="tx2">
                    <a:lumMod val="75000"/>
                    <a:lumOff val="25000"/>
                  </a:schemeClr>
                </a:solidFill>
              </a:rPr>
              <a:t> </a:t>
            </a:r>
            <a:r>
              <a:rPr lang="en-US" dirty="0" smtClean="0">
                <a:solidFill>
                  <a:schemeClr val="tx2">
                    <a:lumMod val="75000"/>
                    <a:lumOff val="25000"/>
                  </a:schemeClr>
                </a:solidFill>
              </a:rPr>
              <a:t>using a molecular assay in the Washington State Special Bacteriology Laboratory.</a:t>
            </a:r>
          </a:p>
          <a:p>
            <a:endParaRPr lang="en-US" dirty="0" smtClean="0">
              <a:solidFill>
                <a:schemeClr val="tx2">
                  <a:lumMod val="75000"/>
                  <a:lumOff val="25000"/>
                </a:schemeClr>
              </a:solidFill>
            </a:endParaRPr>
          </a:p>
          <a:p>
            <a:pPr marL="285750" indent="-285750">
              <a:buFont typeface="Arial" panose="020B0604020202020204" pitchFamily="34" charset="0"/>
              <a:buChar char="•"/>
            </a:pPr>
            <a:r>
              <a:rPr lang="en-US" dirty="0" smtClean="0">
                <a:solidFill>
                  <a:schemeClr val="tx2">
                    <a:lumMod val="75000"/>
                    <a:lumOff val="25000"/>
                  </a:schemeClr>
                </a:solidFill>
              </a:rPr>
              <a:t>All isolates tested positive for </a:t>
            </a:r>
            <a:r>
              <a:rPr lang="en-US" i="1" dirty="0" err="1" smtClean="0">
                <a:solidFill>
                  <a:schemeClr val="tx2">
                    <a:lumMod val="75000"/>
                    <a:lumOff val="25000"/>
                  </a:schemeClr>
                </a:solidFill>
              </a:rPr>
              <a:t>tlh</a:t>
            </a:r>
            <a:r>
              <a:rPr lang="en-US" dirty="0" smtClean="0">
                <a:solidFill>
                  <a:schemeClr val="tx2">
                    <a:lumMod val="75000"/>
                    <a:lumOff val="25000"/>
                  </a:schemeClr>
                </a:solidFill>
              </a:rPr>
              <a:t> using the real-time </a:t>
            </a:r>
            <a:r>
              <a:rPr lang="en-US" dirty="0" err="1" smtClean="0">
                <a:solidFill>
                  <a:schemeClr val="tx2">
                    <a:lumMod val="75000"/>
                    <a:lumOff val="25000"/>
                  </a:schemeClr>
                </a:solidFill>
              </a:rPr>
              <a:t>pcr</a:t>
            </a:r>
            <a:r>
              <a:rPr lang="en-US" dirty="0" smtClean="0">
                <a:solidFill>
                  <a:schemeClr val="tx2">
                    <a:lumMod val="75000"/>
                    <a:lumOff val="25000"/>
                  </a:schemeClr>
                </a:solidFill>
              </a:rPr>
              <a:t> assay in the Washington State Food &amp; Shellfish Bacteriology Laboratory.</a:t>
            </a:r>
            <a:endParaRPr lang="en-US" dirty="0">
              <a:solidFill>
                <a:schemeClr val="tx2">
                  <a:lumMod val="75000"/>
                  <a:lumOff val="25000"/>
                </a:schemeClr>
              </a:solidFill>
            </a:endParaRPr>
          </a:p>
        </p:txBody>
      </p:sp>
    </p:spTree>
    <p:extLst>
      <p:ext uri="{BB962C8B-B14F-4D97-AF65-F5344CB8AC3E}">
        <p14:creationId xmlns:p14="http://schemas.microsoft.com/office/powerpoint/2010/main" val="3204509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1118748"/>
            <a:ext cx="8042276" cy="4343400"/>
          </a:xfrm>
        </p:spPr>
        <p:txBody>
          <a:bodyPr>
            <a:noAutofit/>
          </a:bodyPr>
          <a:lstStyle/>
          <a:p>
            <a:pPr algn="ctr">
              <a:lnSpc>
                <a:spcPct val="200000"/>
              </a:lnSpc>
              <a:buNone/>
            </a:pPr>
            <a:r>
              <a:rPr lang="en-US" sz="2800" dirty="0" smtClean="0">
                <a:solidFill>
                  <a:schemeClr val="accent1"/>
                </a:solidFill>
                <a:latin typeface="Arial"/>
                <a:cs typeface="Arial"/>
              </a:rPr>
              <a:t>Environmental conditions associated with elevated </a:t>
            </a:r>
            <a:r>
              <a:rPr lang="en-US" sz="2800" dirty="0" err="1" smtClean="0">
                <a:solidFill>
                  <a:schemeClr val="accent1"/>
                </a:solidFill>
                <a:latin typeface="Arial"/>
                <a:cs typeface="Arial"/>
              </a:rPr>
              <a:t>Vp</a:t>
            </a:r>
            <a:r>
              <a:rPr lang="en-US" sz="2800" dirty="0" smtClean="0">
                <a:solidFill>
                  <a:schemeClr val="accent1"/>
                </a:solidFill>
                <a:latin typeface="Arial"/>
                <a:cs typeface="Arial"/>
              </a:rPr>
              <a:t> concentrations in Washington</a:t>
            </a:r>
            <a:endParaRPr lang="en-US" sz="2800" dirty="0">
              <a:solidFill>
                <a:schemeClr val="accent1"/>
              </a:solidFill>
              <a:latin typeface="Arial"/>
              <a:cs typeface="Arial"/>
            </a:endParaRPr>
          </a:p>
        </p:txBody>
      </p:sp>
      <p:pic>
        <p:nvPicPr>
          <p:cNvPr id="4" name="Picture 3" descr="IMG_8924.jpg"/>
          <p:cNvPicPr>
            <a:picLocks noChangeAspect="1"/>
          </p:cNvPicPr>
          <p:nvPr/>
        </p:nvPicPr>
        <p:blipFill rotWithShape="1">
          <a:blip r:embed="rId2" cstate="print">
            <a:extLst>
              <a:ext uri="{28A0092B-C50C-407E-A947-70E740481C1C}">
                <a14:useLocalDpi xmlns:a14="http://schemas.microsoft.com/office/drawing/2010/main" val="0"/>
              </a:ext>
            </a:extLst>
          </a:blip>
          <a:srcRect l="8497" t="11765" b="10675"/>
          <a:stretch/>
        </p:blipFill>
        <p:spPr>
          <a:xfrm>
            <a:off x="2588288" y="3365815"/>
            <a:ext cx="4068200" cy="2586212"/>
          </a:xfrm>
          <a:prstGeom prst="rect">
            <a:avLst/>
          </a:prstGeom>
        </p:spPr>
      </p:pic>
    </p:spTree>
    <p:extLst>
      <p:ext uri="{BB962C8B-B14F-4D97-AF65-F5344CB8AC3E}">
        <p14:creationId xmlns:p14="http://schemas.microsoft.com/office/powerpoint/2010/main" val="200253842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8774" y="508420"/>
            <a:ext cx="5378017" cy="1336956"/>
          </a:xfrm>
        </p:spPr>
        <p:txBody>
          <a:bodyPr/>
          <a:lstStyle/>
          <a:p>
            <a:r>
              <a:rPr lang="en-US" sz="2400" dirty="0" smtClean="0">
                <a:latin typeface="Verdana"/>
                <a:cs typeface="Verdana"/>
              </a:rPr>
              <a:t>Environmental influences</a:t>
            </a:r>
            <a:br>
              <a:rPr lang="en-US" sz="2400" dirty="0" smtClean="0">
                <a:latin typeface="Verdana"/>
                <a:cs typeface="Verdana"/>
              </a:rPr>
            </a:br>
            <a:r>
              <a:rPr lang="en-US" sz="2400" i="1" dirty="0" smtClean="0">
                <a:latin typeface="Verdana"/>
                <a:cs typeface="Verdana"/>
              </a:rPr>
              <a:t> 2008-2009 study</a:t>
            </a:r>
            <a:r>
              <a:rPr lang="mr-IN" sz="2400" i="1" dirty="0" smtClean="0">
                <a:latin typeface="Verdana"/>
                <a:cs typeface="Verdana"/>
              </a:rPr>
              <a:t>…</a:t>
            </a:r>
            <a:r>
              <a:rPr lang="en-US" sz="2400" i="1" dirty="0" smtClean="0">
                <a:latin typeface="Verdana"/>
                <a:cs typeface="Verdana"/>
              </a:rPr>
              <a:t/>
            </a:r>
            <a:br>
              <a:rPr lang="en-US" sz="2400" i="1" dirty="0" smtClean="0">
                <a:latin typeface="Verdana"/>
                <a:cs typeface="Verdana"/>
              </a:rPr>
            </a:br>
            <a:r>
              <a:rPr lang="en-US" sz="2400" dirty="0" smtClean="0">
                <a:latin typeface="Verdana"/>
                <a:cs typeface="Verdana"/>
              </a:rPr>
              <a:t>suggest a strong seasonal trend</a:t>
            </a:r>
            <a:endParaRPr lang="en-US" sz="2400" dirty="0">
              <a:latin typeface="Verdana"/>
              <a:cs typeface="Verdana"/>
            </a:endParaRPr>
          </a:p>
        </p:txBody>
      </p:sp>
      <p:pic>
        <p:nvPicPr>
          <p:cNvPr id="3" name="Picture 2" descr="sit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112" y="1492599"/>
            <a:ext cx="7978439" cy="4713751"/>
          </a:xfrm>
          <a:prstGeom prst="rect">
            <a:avLst/>
          </a:prstGeom>
        </p:spPr>
      </p:pic>
      <p:pic>
        <p:nvPicPr>
          <p:cNvPr id="4" name="Picture 3" descr="dat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8813" y="6206350"/>
            <a:ext cx="5315577" cy="538399"/>
          </a:xfrm>
          <a:prstGeom prst="rect">
            <a:avLst/>
          </a:prstGeom>
        </p:spPr>
      </p:pic>
      <p:pic>
        <p:nvPicPr>
          <p:cNvPr id="5" name="Picture 4" descr="Untitled.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003" y="183255"/>
            <a:ext cx="2772434" cy="1538299"/>
          </a:xfrm>
          <a:prstGeom prst="rect">
            <a:avLst/>
          </a:prstGeom>
          <a:ln>
            <a:solidFill>
              <a:srgbClr val="2F8EBC"/>
            </a:solidFill>
          </a:ln>
        </p:spPr>
      </p:pic>
    </p:spTree>
    <p:extLst>
      <p:ext uri="{BB962C8B-B14F-4D97-AF65-F5344CB8AC3E}">
        <p14:creationId xmlns:p14="http://schemas.microsoft.com/office/powerpoint/2010/main" val="2020880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r>
              <a:rPr lang="en-US" sz="2000" dirty="0" smtClean="0">
                <a:latin typeface="Verdana"/>
                <a:cs typeface="Verdana"/>
              </a:rPr>
              <a:t>Temperature by itself is not a strong predictor of </a:t>
            </a:r>
            <a:r>
              <a:rPr lang="en-US" sz="2000" dirty="0" err="1" smtClean="0">
                <a:latin typeface="Verdana"/>
                <a:cs typeface="Verdana"/>
              </a:rPr>
              <a:t>Vp</a:t>
            </a:r>
            <a:r>
              <a:rPr lang="en-US" sz="2000" dirty="0" smtClean="0">
                <a:latin typeface="Verdana"/>
                <a:cs typeface="Verdana"/>
              </a:rPr>
              <a:t> densities in water</a:t>
            </a:r>
          </a:p>
          <a:p>
            <a:r>
              <a:rPr lang="en-US" sz="2000" dirty="0" smtClean="0">
                <a:latin typeface="Verdana"/>
                <a:cs typeface="Verdana"/>
              </a:rPr>
              <a:t>Highest water temperature noted in June, 2 months prior to highest </a:t>
            </a:r>
            <a:r>
              <a:rPr lang="en-US" sz="2000" dirty="0" err="1" smtClean="0">
                <a:latin typeface="Verdana"/>
                <a:cs typeface="Verdana"/>
              </a:rPr>
              <a:t>Vp</a:t>
            </a:r>
            <a:r>
              <a:rPr lang="en-US" sz="2000" dirty="0" smtClean="0">
                <a:latin typeface="Verdana"/>
                <a:cs typeface="Verdana"/>
              </a:rPr>
              <a:t> levels in water</a:t>
            </a:r>
          </a:p>
          <a:p>
            <a:r>
              <a:rPr lang="en-US" sz="2000" dirty="0" smtClean="0">
                <a:latin typeface="Verdana"/>
                <a:cs typeface="Verdana"/>
              </a:rPr>
              <a:t>Salinity, other nutrients (except silicate) and phytoplankton populations, did not show any effect on </a:t>
            </a:r>
            <a:r>
              <a:rPr lang="en-US" sz="2000" dirty="0" err="1" smtClean="0">
                <a:latin typeface="Verdana"/>
                <a:cs typeface="Verdana"/>
              </a:rPr>
              <a:t>Vp</a:t>
            </a:r>
            <a:r>
              <a:rPr lang="en-US" sz="2000" dirty="0" smtClean="0">
                <a:latin typeface="Verdana"/>
                <a:cs typeface="Verdana"/>
              </a:rPr>
              <a:t> densities</a:t>
            </a:r>
          </a:p>
          <a:p>
            <a:pPr lvl="1"/>
            <a:r>
              <a:rPr lang="en-US" sz="2000" dirty="0" smtClean="0">
                <a:latin typeface="Verdana"/>
                <a:cs typeface="Verdana"/>
              </a:rPr>
              <a:t>Silicate negatively correlated to </a:t>
            </a:r>
            <a:r>
              <a:rPr lang="en-US" sz="2000" dirty="0" err="1" smtClean="0">
                <a:latin typeface="Verdana"/>
                <a:cs typeface="Verdana"/>
              </a:rPr>
              <a:t>Vp</a:t>
            </a:r>
            <a:r>
              <a:rPr lang="en-US" sz="2000" dirty="0" smtClean="0">
                <a:latin typeface="Verdana"/>
                <a:cs typeface="Verdana"/>
              </a:rPr>
              <a:t> concentrations</a:t>
            </a:r>
          </a:p>
          <a:p>
            <a:r>
              <a:rPr lang="en-US" sz="2000" dirty="0" smtClean="0">
                <a:latin typeface="Verdana"/>
                <a:cs typeface="Verdana"/>
              </a:rPr>
              <a:t>No difference in </a:t>
            </a:r>
            <a:r>
              <a:rPr lang="en-US" sz="2000" dirty="0" err="1" smtClean="0">
                <a:latin typeface="Verdana"/>
                <a:cs typeface="Verdana"/>
              </a:rPr>
              <a:t>Vp</a:t>
            </a:r>
            <a:r>
              <a:rPr lang="en-US" sz="2000" dirty="0" smtClean="0">
                <a:latin typeface="Verdana"/>
                <a:cs typeface="Verdana"/>
              </a:rPr>
              <a:t> levels between 5 sites studied </a:t>
            </a:r>
          </a:p>
        </p:txBody>
      </p:sp>
      <p:sp>
        <p:nvSpPr>
          <p:cNvPr id="9" name="Title 8"/>
          <p:cNvSpPr>
            <a:spLocks noGrp="1"/>
          </p:cNvSpPr>
          <p:nvPr>
            <p:ph type="title"/>
          </p:nvPr>
        </p:nvSpPr>
        <p:spPr/>
        <p:txBody>
          <a:bodyPr/>
          <a:lstStyle/>
          <a:p>
            <a:r>
              <a:rPr lang="en-US" sz="2800" dirty="0" smtClean="0">
                <a:latin typeface="Verdana"/>
                <a:cs typeface="Verdana"/>
              </a:rPr>
              <a:t>Other findings</a:t>
            </a:r>
            <a:r>
              <a:rPr lang="mr-IN" dirty="0" smtClean="0"/>
              <a:t>…</a:t>
            </a:r>
            <a:endParaRPr lang="en-US" dirty="0"/>
          </a:p>
        </p:txBody>
      </p:sp>
      <p:sp>
        <p:nvSpPr>
          <p:cNvPr id="2" name="TextBox 1"/>
          <p:cNvSpPr txBox="1"/>
          <p:nvPr/>
        </p:nvSpPr>
        <p:spPr>
          <a:xfrm>
            <a:off x="1053463" y="5943601"/>
            <a:ext cx="7276451" cy="400110"/>
          </a:xfrm>
          <a:prstGeom prst="rect">
            <a:avLst/>
          </a:prstGeom>
          <a:noFill/>
        </p:spPr>
        <p:txBody>
          <a:bodyPr wrap="none" rtlCol="0">
            <a:spAutoFit/>
          </a:bodyPr>
          <a:lstStyle/>
          <a:p>
            <a:r>
              <a:rPr lang="en-US" sz="2000" dirty="0" smtClean="0">
                <a:latin typeface="Verdana"/>
                <a:cs typeface="Verdana"/>
              </a:rPr>
              <a:t>Need to focus on other regional differences in the PNW</a:t>
            </a:r>
            <a:endParaRPr lang="en-US" sz="2000" dirty="0">
              <a:latin typeface="Verdana"/>
              <a:cs typeface="Verdana"/>
            </a:endParaRPr>
          </a:p>
        </p:txBody>
      </p:sp>
    </p:spTree>
    <p:extLst>
      <p:ext uri="{BB962C8B-B14F-4D97-AF65-F5344CB8AC3E}">
        <p14:creationId xmlns:p14="http://schemas.microsoft.com/office/powerpoint/2010/main" val="4005193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754" y="464620"/>
            <a:ext cx="8511475" cy="572017"/>
          </a:xfrm>
        </p:spPr>
        <p:txBody>
          <a:bodyPr/>
          <a:lstStyle/>
          <a:p>
            <a:r>
              <a:rPr lang="en-US" sz="2800" dirty="0" err="1" smtClean="0">
                <a:latin typeface="Verdana"/>
                <a:cs typeface="Verdana"/>
              </a:rPr>
              <a:t>Vp</a:t>
            </a:r>
            <a:r>
              <a:rPr lang="en-US" sz="2800" dirty="0" smtClean="0">
                <a:latin typeface="Verdana"/>
                <a:cs typeface="Verdana"/>
              </a:rPr>
              <a:t> forecasting challenges-regional differences</a:t>
            </a:r>
            <a:endParaRPr lang="en-US" sz="2800" dirty="0">
              <a:latin typeface="Verdana"/>
              <a:cs typeface="Verdana"/>
            </a:endParaRPr>
          </a:p>
        </p:txBody>
      </p:sp>
      <p:sp>
        <p:nvSpPr>
          <p:cNvPr id="4" name="Content Placeholder 3"/>
          <p:cNvSpPr>
            <a:spLocks noGrp="1"/>
          </p:cNvSpPr>
          <p:nvPr>
            <p:ph idx="1"/>
          </p:nvPr>
        </p:nvSpPr>
        <p:spPr>
          <a:xfrm>
            <a:off x="549275" y="1519157"/>
            <a:ext cx="8042276" cy="4343400"/>
          </a:xfrm>
        </p:spPr>
        <p:txBody>
          <a:bodyPr>
            <a:normAutofit/>
          </a:bodyPr>
          <a:lstStyle/>
          <a:p>
            <a:pPr lvl="1"/>
            <a:r>
              <a:rPr lang="en-US" sz="1800" dirty="0" smtClean="0">
                <a:solidFill>
                  <a:schemeClr val="tx2"/>
                </a:solidFill>
                <a:latin typeface="Verdana"/>
                <a:cs typeface="Verdana"/>
              </a:rPr>
              <a:t>Environmental </a:t>
            </a:r>
            <a:r>
              <a:rPr lang="en-US" sz="1800" dirty="0">
                <a:solidFill>
                  <a:schemeClr val="tx2"/>
                </a:solidFill>
                <a:latin typeface="Verdana"/>
                <a:cs typeface="Verdana"/>
              </a:rPr>
              <a:t>factors that influence </a:t>
            </a:r>
            <a:r>
              <a:rPr lang="en-US" sz="1800" dirty="0" err="1">
                <a:solidFill>
                  <a:schemeClr val="tx2"/>
                </a:solidFill>
                <a:latin typeface="Verdana"/>
                <a:cs typeface="Verdana"/>
              </a:rPr>
              <a:t>Vp</a:t>
            </a:r>
            <a:r>
              <a:rPr lang="en-US" sz="1800" dirty="0">
                <a:solidFill>
                  <a:schemeClr val="tx2"/>
                </a:solidFill>
                <a:latin typeface="Verdana"/>
                <a:cs typeface="Verdana"/>
              </a:rPr>
              <a:t> </a:t>
            </a:r>
          </a:p>
          <a:p>
            <a:pPr lvl="1"/>
            <a:r>
              <a:rPr lang="en-US" sz="1800" dirty="0" smtClean="0">
                <a:solidFill>
                  <a:schemeClr val="tx2"/>
                </a:solidFill>
                <a:latin typeface="Verdana"/>
                <a:cs typeface="Verdana"/>
              </a:rPr>
              <a:t>Shellfish growing sites – intertidal</a:t>
            </a:r>
          </a:p>
          <a:p>
            <a:pPr lvl="1"/>
            <a:r>
              <a:rPr lang="en-US" sz="1800" dirty="0" smtClean="0">
                <a:solidFill>
                  <a:schemeClr val="tx2"/>
                </a:solidFill>
                <a:latin typeface="Verdana"/>
                <a:cs typeface="Verdana"/>
              </a:rPr>
              <a:t>Strains that cause illness </a:t>
            </a:r>
          </a:p>
          <a:p>
            <a:pPr lvl="1"/>
            <a:r>
              <a:rPr lang="en-US" sz="1800" dirty="0" smtClean="0">
                <a:solidFill>
                  <a:schemeClr val="tx2"/>
                </a:solidFill>
                <a:latin typeface="Verdana"/>
                <a:cs typeface="Verdana"/>
              </a:rPr>
              <a:t>Currently no hydrodynamic model for intertidal regions</a:t>
            </a:r>
            <a:endParaRPr lang="en-US" sz="1800" dirty="0">
              <a:solidFill>
                <a:schemeClr val="tx2"/>
              </a:solidFill>
              <a:latin typeface="Verdana"/>
              <a:cs typeface="Verdana"/>
            </a:endParaRPr>
          </a:p>
          <a:p>
            <a:pPr lvl="1"/>
            <a:r>
              <a:rPr lang="en-US" sz="1800" dirty="0" smtClean="0">
                <a:solidFill>
                  <a:schemeClr val="tx2"/>
                </a:solidFill>
                <a:latin typeface="Verdana"/>
                <a:cs typeface="Verdana"/>
              </a:rPr>
              <a:t>State regulations on harvesting (based on historical illnesses)</a:t>
            </a:r>
          </a:p>
          <a:p>
            <a:pPr lvl="1"/>
            <a:r>
              <a:rPr lang="en-US" sz="1800" dirty="0" smtClean="0">
                <a:solidFill>
                  <a:schemeClr val="tx2"/>
                </a:solidFill>
                <a:latin typeface="Verdana"/>
                <a:cs typeface="Verdana"/>
              </a:rPr>
              <a:t>Species of shellfish </a:t>
            </a:r>
            <a:r>
              <a:rPr lang="mr-IN" sz="1800" dirty="0" smtClean="0">
                <a:solidFill>
                  <a:schemeClr val="tx2"/>
                </a:solidFill>
                <a:latin typeface="Verdana"/>
                <a:cs typeface="Verdana"/>
              </a:rPr>
              <a:t>–</a:t>
            </a:r>
            <a:r>
              <a:rPr lang="en-US" sz="1800" dirty="0" smtClean="0">
                <a:solidFill>
                  <a:schemeClr val="tx2"/>
                </a:solidFill>
                <a:latin typeface="Verdana"/>
                <a:cs typeface="Verdana"/>
              </a:rPr>
              <a:t> majority </a:t>
            </a:r>
            <a:r>
              <a:rPr lang="en-US" sz="1800" i="1" dirty="0" err="1" smtClean="0">
                <a:solidFill>
                  <a:schemeClr val="tx2"/>
                </a:solidFill>
                <a:latin typeface="Verdana"/>
                <a:cs typeface="Verdana"/>
              </a:rPr>
              <a:t>C.gigas</a:t>
            </a:r>
            <a:endParaRPr lang="en-US" sz="1800" i="1" dirty="0" smtClean="0">
              <a:solidFill>
                <a:schemeClr val="tx2"/>
              </a:solidFill>
              <a:latin typeface="Verdana"/>
              <a:cs typeface="Verdana"/>
            </a:endParaRPr>
          </a:p>
          <a:p>
            <a:pPr lvl="1"/>
            <a:endParaRPr lang="en-US" sz="1800" i="1" dirty="0">
              <a:solidFill>
                <a:schemeClr val="tx2"/>
              </a:solidFill>
              <a:latin typeface="Verdana"/>
              <a:cs typeface="Verdana"/>
            </a:endParaRPr>
          </a:p>
          <a:p>
            <a:pPr lvl="1"/>
            <a:r>
              <a:rPr lang="en-US" sz="1800" dirty="0" smtClean="0">
                <a:solidFill>
                  <a:schemeClr val="tx2"/>
                </a:solidFill>
                <a:latin typeface="Verdana"/>
                <a:cs typeface="Verdana"/>
              </a:rPr>
              <a:t>Model in development based on differences in substrate incorporating modeled weather data</a:t>
            </a:r>
          </a:p>
          <a:p>
            <a:pPr lvl="2"/>
            <a:r>
              <a:rPr lang="en-US" sz="1600" dirty="0" smtClean="0">
                <a:solidFill>
                  <a:schemeClr val="tx2"/>
                </a:solidFill>
                <a:latin typeface="Verdana"/>
                <a:cs typeface="Verdana"/>
              </a:rPr>
              <a:t>Collaboration between NOS/NCOOS, NWFSC and WA DOH</a:t>
            </a:r>
          </a:p>
        </p:txBody>
      </p:sp>
      <p:pic>
        <p:nvPicPr>
          <p:cNvPr id="5" name="Picture 4" descr="IMG_477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0783" y="5239203"/>
            <a:ext cx="3328128" cy="1559752"/>
          </a:xfrm>
          <a:prstGeom prst="rect">
            <a:avLst/>
          </a:prstGeom>
        </p:spPr>
      </p:pic>
    </p:spTree>
    <p:extLst>
      <p:ext uri="{BB962C8B-B14F-4D97-AF65-F5344CB8AC3E}">
        <p14:creationId xmlns:p14="http://schemas.microsoft.com/office/powerpoint/2010/main" val="6702700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7889" y="1778302"/>
            <a:ext cx="8283464" cy="1985128"/>
          </a:xfrm>
        </p:spPr>
        <p:txBody>
          <a:bodyPr>
            <a:normAutofit fontScale="25000" lnSpcReduction="20000"/>
          </a:bodyPr>
          <a:lstStyle/>
          <a:p>
            <a:pPr>
              <a:buFont typeface="Arial"/>
              <a:buChar char="•"/>
            </a:pPr>
            <a:r>
              <a:rPr lang="en-US" sz="7200" dirty="0" smtClean="0">
                <a:solidFill>
                  <a:schemeClr val="tx1"/>
                </a:solidFill>
                <a:latin typeface="Verdana"/>
                <a:cs typeface="Verdana"/>
              </a:rPr>
              <a:t>Compared </a:t>
            </a:r>
            <a:r>
              <a:rPr lang="en-US" sz="7200" dirty="0" err="1" smtClean="0">
                <a:solidFill>
                  <a:schemeClr val="tx1"/>
                </a:solidFill>
                <a:latin typeface="Verdana"/>
                <a:cs typeface="Verdana"/>
              </a:rPr>
              <a:t>Vp</a:t>
            </a:r>
            <a:r>
              <a:rPr lang="en-US" sz="7200" dirty="0" smtClean="0">
                <a:solidFill>
                  <a:schemeClr val="tx1"/>
                </a:solidFill>
                <a:latin typeface="Verdana"/>
                <a:cs typeface="Verdana"/>
              </a:rPr>
              <a:t> concentration in 3 different substrates (gravel, mud and mixed) within 3 growing areas</a:t>
            </a:r>
          </a:p>
          <a:p>
            <a:pPr>
              <a:buFont typeface="Arial"/>
              <a:buChar char="•"/>
            </a:pPr>
            <a:r>
              <a:rPr lang="en-US" sz="7200" dirty="0" smtClean="0">
                <a:solidFill>
                  <a:schemeClr val="tx1"/>
                </a:solidFill>
                <a:latin typeface="Verdana"/>
                <a:cs typeface="Verdana"/>
              </a:rPr>
              <a:t>Incorporated modeled </a:t>
            </a:r>
            <a:r>
              <a:rPr lang="en-US" sz="7200" dirty="0">
                <a:solidFill>
                  <a:schemeClr val="tx1"/>
                </a:solidFill>
                <a:latin typeface="Verdana"/>
                <a:cs typeface="Verdana"/>
              </a:rPr>
              <a:t>weather data </a:t>
            </a:r>
            <a:r>
              <a:rPr lang="en-US" sz="7200" dirty="0" smtClean="0">
                <a:solidFill>
                  <a:schemeClr val="tx1"/>
                </a:solidFill>
                <a:latin typeface="Verdana"/>
                <a:cs typeface="Verdana"/>
              </a:rPr>
              <a:t>from NAM*(temperature, wind speed, surface radiation)</a:t>
            </a:r>
          </a:p>
          <a:p>
            <a:pPr>
              <a:buFont typeface="Arial"/>
              <a:buChar char="•"/>
            </a:pPr>
            <a:r>
              <a:rPr lang="en-US" sz="7200" dirty="0" smtClean="0">
                <a:solidFill>
                  <a:schemeClr val="tx2"/>
                </a:solidFill>
                <a:latin typeface="Verdana"/>
                <a:ea typeface="MS PGothic" charset="0"/>
                <a:cs typeface="Verdana"/>
              </a:rPr>
              <a:t>Shellfish harvest could potentially be managed based on </a:t>
            </a:r>
            <a:r>
              <a:rPr lang="en-US" sz="7200" dirty="0">
                <a:solidFill>
                  <a:schemeClr val="tx2"/>
                </a:solidFill>
                <a:latin typeface="Verdana"/>
                <a:ea typeface="MS PGothic" charset="0"/>
                <a:cs typeface="Verdana"/>
              </a:rPr>
              <a:t>sediment type</a:t>
            </a:r>
            <a:endParaRPr lang="en-US" sz="7200" dirty="0" smtClean="0">
              <a:solidFill>
                <a:schemeClr val="tx1"/>
              </a:solidFill>
              <a:latin typeface="Verdana"/>
              <a:cs typeface="Verdana"/>
            </a:endParaRPr>
          </a:p>
          <a:p>
            <a:pPr marL="0" indent="0">
              <a:buNone/>
            </a:pPr>
            <a:endParaRPr lang="en-US" sz="7200" dirty="0" smtClean="0">
              <a:solidFill>
                <a:schemeClr val="tx1"/>
              </a:solidFill>
              <a:latin typeface="Verdana"/>
              <a:cs typeface="Verdana"/>
            </a:endParaRPr>
          </a:p>
          <a:p>
            <a:pPr marL="0" lvl="2" indent="0">
              <a:spcBef>
                <a:spcPts val="2000"/>
              </a:spcBef>
              <a:buNone/>
            </a:pPr>
            <a:r>
              <a:rPr lang="en-US" sz="7200" dirty="0" smtClean="0">
                <a:solidFill>
                  <a:schemeClr val="tx1"/>
                </a:solidFill>
                <a:latin typeface="Verdana"/>
                <a:cs typeface="Verdana"/>
              </a:rPr>
              <a:t>	</a:t>
            </a:r>
            <a:endParaRPr lang="en-US" sz="7200" dirty="0">
              <a:solidFill>
                <a:schemeClr val="tx1"/>
              </a:solidFill>
              <a:latin typeface="Verdana"/>
              <a:cs typeface="Verdana"/>
            </a:endParaRPr>
          </a:p>
          <a:p>
            <a:pPr lvl="1"/>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pPr marL="685800" lvl="2" indent="0">
              <a:buNone/>
            </a:pPr>
            <a:r>
              <a:rPr lang="en-US" dirty="0" smtClean="0">
                <a:cs typeface="Verdana"/>
              </a:rPr>
              <a:t> </a:t>
            </a:r>
            <a:endParaRPr lang="en-US" dirty="0">
              <a:cs typeface="Verdana"/>
            </a:endParaRPr>
          </a:p>
          <a:p>
            <a:pPr lvl="2"/>
            <a:endParaRPr lang="en-US" dirty="0" smtClean="0"/>
          </a:p>
          <a:p>
            <a:pPr lvl="1"/>
            <a:endParaRPr lang="en-US" dirty="0"/>
          </a:p>
          <a:p>
            <a:pPr marL="349250" lvl="1" indent="0">
              <a:buNone/>
            </a:pPr>
            <a:endParaRPr lang="en-US" dirty="0"/>
          </a:p>
        </p:txBody>
      </p:sp>
      <p:sp>
        <p:nvSpPr>
          <p:cNvPr id="5" name="TextBox 4"/>
          <p:cNvSpPr txBox="1"/>
          <p:nvPr/>
        </p:nvSpPr>
        <p:spPr>
          <a:xfrm>
            <a:off x="1654906" y="433868"/>
            <a:ext cx="6313908" cy="1077218"/>
          </a:xfrm>
          <a:prstGeom prst="rect">
            <a:avLst/>
          </a:prstGeom>
          <a:noFill/>
        </p:spPr>
        <p:txBody>
          <a:bodyPr wrap="square" rtlCol="0">
            <a:spAutoFit/>
          </a:bodyPr>
          <a:lstStyle/>
          <a:p>
            <a:r>
              <a:rPr lang="en-US" sz="3200" dirty="0" smtClean="0">
                <a:solidFill>
                  <a:schemeClr val="bg2">
                    <a:lumMod val="50000"/>
                  </a:schemeClr>
                </a:solidFill>
                <a:latin typeface="Verdana"/>
                <a:cs typeface="Verdana"/>
              </a:rPr>
              <a:t>Puget Sound Intertidal model</a:t>
            </a:r>
            <a:r>
              <a:rPr lang="en-US" sz="3200" dirty="0">
                <a:solidFill>
                  <a:schemeClr val="bg2">
                    <a:lumMod val="50000"/>
                  </a:schemeClr>
                </a:solidFill>
                <a:latin typeface="Verdana"/>
                <a:cs typeface="Verdana"/>
              </a:rPr>
              <a:t>	</a:t>
            </a:r>
          </a:p>
        </p:txBody>
      </p:sp>
      <p:sp>
        <p:nvSpPr>
          <p:cNvPr id="6" name="TextBox 5"/>
          <p:cNvSpPr txBox="1"/>
          <p:nvPr/>
        </p:nvSpPr>
        <p:spPr>
          <a:xfrm>
            <a:off x="547689" y="6368535"/>
            <a:ext cx="4382795" cy="369330"/>
          </a:xfrm>
          <a:prstGeom prst="rect">
            <a:avLst/>
          </a:prstGeom>
          <a:noFill/>
        </p:spPr>
        <p:txBody>
          <a:bodyPr wrap="none" lIns="91438" tIns="45719" rIns="91438" bIns="45719" rtlCol="0">
            <a:spAutoFit/>
          </a:bodyPr>
          <a:lstStyle/>
          <a:p>
            <a:r>
              <a:rPr lang="en-US" dirty="0" smtClean="0"/>
              <a:t>* </a:t>
            </a:r>
            <a:r>
              <a:rPr lang="en-US" sz="1500" dirty="0">
                <a:latin typeface="+mj-lt"/>
                <a:cs typeface="Verdana"/>
              </a:rPr>
              <a:t>North American </a:t>
            </a:r>
            <a:r>
              <a:rPr lang="en-US" sz="1500" dirty="0" err="1">
                <a:latin typeface="+mj-lt"/>
                <a:cs typeface="Verdana"/>
              </a:rPr>
              <a:t>Mesoscale</a:t>
            </a:r>
            <a:r>
              <a:rPr lang="en-US" sz="1500" dirty="0">
                <a:latin typeface="+mj-lt"/>
                <a:cs typeface="Verdana"/>
              </a:rPr>
              <a:t> Forecast System </a:t>
            </a:r>
          </a:p>
        </p:txBody>
      </p:sp>
      <p:graphicFrame>
        <p:nvGraphicFramePr>
          <p:cNvPr id="8" name="Object 3"/>
          <p:cNvGraphicFramePr>
            <a:graphicFrameLocks noChangeAspect="1"/>
          </p:cNvGraphicFramePr>
          <p:nvPr>
            <p:extLst>
              <p:ext uri="{D42A27DB-BD31-4B8C-83A1-F6EECF244321}">
                <p14:modId xmlns:p14="http://schemas.microsoft.com/office/powerpoint/2010/main" val="1087644987"/>
              </p:ext>
            </p:extLst>
          </p:nvPr>
        </p:nvGraphicFramePr>
        <p:xfrm>
          <a:off x="3406277" y="3763430"/>
          <a:ext cx="2322566" cy="1974998"/>
        </p:xfrm>
        <a:graphic>
          <a:graphicData uri="http://schemas.openxmlformats.org/presentationml/2006/ole">
            <mc:AlternateContent xmlns:mc="http://schemas.openxmlformats.org/markup-compatibility/2006">
              <mc:Choice xmlns:v="urn:schemas-microsoft-com:vml" Requires="v">
                <p:oleObj spid="_x0000_s2096" name="SPW 12.0 Graph" r:id="rId4" imgW="5410055" imgH="4600748" progId="SigmaPlotGraphicObject.11">
                  <p:embed/>
                </p:oleObj>
              </mc:Choice>
              <mc:Fallback>
                <p:oleObj name="SPW 12.0 Graph" r:id="rId4" imgW="5410055" imgH="4600748" progId="SigmaPlotGraphicObject.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6277" y="3763430"/>
                        <a:ext cx="2322566" cy="1974998"/>
                      </a:xfrm>
                      <a:prstGeom prst="rect">
                        <a:avLst/>
                      </a:prstGeom>
                      <a:noFill/>
                      <a:ln>
                        <a:solidFill>
                          <a:schemeClr val="accent1"/>
                        </a:solidFill>
                      </a:ln>
                    </p:spPr>
                  </p:pic>
                </p:oleObj>
              </mc:Fallback>
            </mc:AlternateContent>
          </a:graphicData>
        </a:graphic>
      </p:graphicFrame>
      <p:sp>
        <p:nvSpPr>
          <p:cNvPr id="2" name="TextBox 1"/>
          <p:cNvSpPr txBox="1"/>
          <p:nvPr/>
        </p:nvSpPr>
        <p:spPr>
          <a:xfrm>
            <a:off x="3874218" y="5849457"/>
            <a:ext cx="1516461" cy="276999"/>
          </a:xfrm>
          <a:prstGeom prst="rect">
            <a:avLst/>
          </a:prstGeom>
          <a:noFill/>
        </p:spPr>
        <p:txBody>
          <a:bodyPr wrap="none" rtlCol="0">
            <a:spAutoFit/>
          </a:bodyPr>
          <a:lstStyle/>
          <a:p>
            <a:r>
              <a:rPr lang="en-US" sz="1200" dirty="0" smtClean="0">
                <a:latin typeface="Verdana"/>
                <a:cs typeface="Verdana"/>
              </a:rPr>
              <a:t>2015-2016 study</a:t>
            </a:r>
            <a:endParaRPr lang="en-US" sz="1200" dirty="0">
              <a:latin typeface="Verdana"/>
              <a:cs typeface="Verdana"/>
            </a:endParaRPr>
          </a:p>
        </p:txBody>
      </p:sp>
    </p:spTree>
    <p:extLst>
      <p:ext uri="{BB962C8B-B14F-4D97-AF65-F5344CB8AC3E}">
        <p14:creationId xmlns:p14="http://schemas.microsoft.com/office/powerpoint/2010/main" val="17509152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1118748"/>
            <a:ext cx="8042276" cy="4343400"/>
          </a:xfrm>
        </p:spPr>
        <p:txBody>
          <a:bodyPr>
            <a:noAutofit/>
          </a:bodyPr>
          <a:lstStyle/>
          <a:p>
            <a:pPr algn="ctr">
              <a:lnSpc>
                <a:spcPct val="200000"/>
              </a:lnSpc>
              <a:buNone/>
            </a:pPr>
            <a:r>
              <a:rPr lang="en-US" sz="2800" dirty="0" smtClean="0">
                <a:solidFill>
                  <a:schemeClr val="accent1"/>
                </a:solidFill>
                <a:latin typeface="Arial"/>
                <a:cs typeface="Arial"/>
              </a:rPr>
              <a:t>Washington’s </a:t>
            </a:r>
            <a:r>
              <a:rPr lang="en-US" sz="2800" dirty="0" err="1" smtClean="0">
                <a:solidFill>
                  <a:schemeClr val="accent1"/>
                </a:solidFill>
                <a:latin typeface="Arial"/>
                <a:cs typeface="Arial"/>
              </a:rPr>
              <a:t>Vp</a:t>
            </a:r>
            <a:r>
              <a:rPr lang="en-US" sz="2800" dirty="0" smtClean="0">
                <a:solidFill>
                  <a:schemeClr val="accent1"/>
                </a:solidFill>
                <a:latin typeface="Arial"/>
                <a:cs typeface="Arial"/>
              </a:rPr>
              <a:t> Management Strategies </a:t>
            </a:r>
            <a:endParaRPr lang="en-US" sz="2800" dirty="0">
              <a:solidFill>
                <a:schemeClr val="accent1"/>
              </a:solidFill>
              <a:latin typeface="Arial"/>
              <a:cs typeface="Arial"/>
            </a:endParaRPr>
          </a:p>
        </p:txBody>
      </p:sp>
      <p:pic>
        <p:nvPicPr>
          <p:cNvPr id="5" name="Picture 4" descr="IMG_7999.jpg"/>
          <p:cNvPicPr>
            <a:picLocks noChangeAspect="1"/>
          </p:cNvPicPr>
          <p:nvPr/>
        </p:nvPicPr>
        <p:blipFill rotWithShape="1">
          <a:blip r:embed="rId2" cstate="print">
            <a:extLst>
              <a:ext uri="{28A0092B-C50C-407E-A947-70E740481C1C}">
                <a14:useLocalDpi xmlns:a14="http://schemas.microsoft.com/office/drawing/2010/main" val="0"/>
              </a:ext>
            </a:extLst>
          </a:blip>
          <a:srcRect t="3783" r="16375"/>
          <a:stretch/>
        </p:blipFill>
        <p:spPr>
          <a:xfrm>
            <a:off x="3172856" y="2283186"/>
            <a:ext cx="2653288" cy="4070426"/>
          </a:xfrm>
          <a:prstGeom prst="rect">
            <a:avLst/>
          </a:prstGeom>
        </p:spPr>
      </p:pic>
    </p:spTree>
    <p:extLst>
      <p:ext uri="{BB962C8B-B14F-4D97-AF65-F5344CB8AC3E}">
        <p14:creationId xmlns:p14="http://schemas.microsoft.com/office/powerpoint/2010/main" val="196136525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70000"/>
            <a:ext cx="8229600" cy="5139765"/>
          </a:xfrm>
        </p:spPr>
        <p:txBody>
          <a:bodyPr>
            <a:normAutofit/>
          </a:bodyPr>
          <a:lstStyle/>
          <a:p>
            <a:r>
              <a:rPr lang="en-US" dirty="0"/>
              <a:t>Risk </a:t>
            </a:r>
            <a:r>
              <a:rPr lang="en-US" dirty="0" smtClean="0"/>
              <a:t>Categories</a:t>
            </a:r>
          </a:p>
          <a:p>
            <a:r>
              <a:rPr lang="en-US" dirty="0"/>
              <a:t>Single-source </a:t>
            </a:r>
            <a:r>
              <a:rPr lang="en-US" dirty="0" err="1"/>
              <a:t>Vp</a:t>
            </a:r>
            <a:r>
              <a:rPr lang="en-US" dirty="0"/>
              <a:t> </a:t>
            </a:r>
            <a:r>
              <a:rPr lang="en-US" dirty="0" smtClean="0"/>
              <a:t>cases</a:t>
            </a:r>
          </a:p>
          <a:p>
            <a:r>
              <a:rPr lang="en-US" dirty="0" smtClean="0"/>
              <a:t>Air </a:t>
            </a:r>
            <a:r>
              <a:rPr lang="en-US" dirty="0"/>
              <a:t>and harvest </a:t>
            </a:r>
            <a:r>
              <a:rPr lang="en-US" dirty="0" smtClean="0"/>
              <a:t>temperatures at time of harvest</a:t>
            </a:r>
          </a:p>
          <a:p>
            <a:r>
              <a:rPr lang="en-US" dirty="0" smtClean="0"/>
              <a:t>May 1</a:t>
            </a:r>
            <a:r>
              <a:rPr lang="en-US" baseline="30000" dirty="0" smtClean="0"/>
              <a:t>st</a:t>
            </a:r>
            <a:r>
              <a:rPr lang="en-US" dirty="0" smtClean="0"/>
              <a:t> to September 30</a:t>
            </a:r>
            <a:r>
              <a:rPr lang="en-US" baseline="30000" dirty="0" smtClean="0"/>
              <a:t>th</a:t>
            </a:r>
            <a:endParaRPr lang="en-US" dirty="0" smtClean="0"/>
          </a:p>
          <a:p>
            <a:pPr lvl="1"/>
            <a:r>
              <a:rPr lang="en-US" sz="2400" dirty="0" smtClean="0"/>
              <a:t>July and August</a:t>
            </a:r>
          </a:p>
          <a:p>
            <a:r>
              <a:rPr lang="en-US" dirty="0" smtClean="0"/>
              <a:t>Time to internal </a:t>
            </a:r>
          </a:p>
          <a:p>
            <a:pPr marL="109728" indent="0">
              <a:buNone/>
            </a:pPr>
            <a:r>
              <a:rPr lang="en-US" dirty="0" smtClean="0"/>
              <a:t>temperature of 50°F</a:t>
            </a:r>
          </a:p>
          <a:p>
            <a:endParaRPr lang="en-US" dirty="0" smtClean="0"/>
          </a:p>
          <a:p>
            <a:endParaRPr lang="en-US" dirty="0"/>
          </a:p>
        </p:txBody>
      </p:sp>
      <p:sp>
        <p:nvSpPr>
          <p:cNvPr id="3" name="Title 2"/>
          <p:cNvSpPr>
            <a:spLocks noGrp="1"/>
          </p:cNvSpPr>
          <p:nvPr>
            <p:ph type="title"/>
          </p:nvPr>
        </p:nvSpPr>
        <p:spPr>
          <a:xfrm>
            <a:off x="549275" y="107576"/>
            <a:ext cx="8042276" cy="952717"/>
          </a:xfrm>
        </p:spPr>
        <p:txBody>
          <a:bodyPr>
            <a:noAutofit/>
          </a:bodyPr>
          <a:lstStyle/>
          <a:p>
            <a:pPr algn="l"/>
            <a:r>
              <a:rPr lang="en-US" sz="2800" dirty="0" smtClean="0">
                <a:latin typeface="Arial"/>
                <a:cs typeface="Arial"/>
              </a:rPr>
              <a:t>Key components of the Vp Control Plan in WA</a:t>
            </a:r>
            <a:endParaRPr lang="en-US" sz="2800" dirty="0">
              <a:latin typeface="Arial"/>
              <a:cs typeface="Arial"/>
            </a:endParaRPr>
          </a:p>
        </p:txBody>
      </p:sp>
      <p:sp>
        <p:nvSpPr>
          <p:cNvPr id="4" name="Slide Number Placeholder 3"/>
          <p:cNvSpPr>
            <a:spLocks noGrp="1"/>
          </p:cNvSpPr>
          <p:nvPr>
            <p:ph type="sldNum" sz="quarter" idx="11"/>
          </p:nvPr>
        </p:nvSpPr>
        <p:spPr/>
        <p:txBody>
          <a:bodyPr/>
          <a:lstStyle/>
          <a:p>
            <a:fld id="{D5BBC35B-A44B-4119-B8DA-DE9E3DFADA20}" type="slidenum">
              <a:rPr lang="en-US" smtClean="0"/>
              <a:pPr/>
              <a:t>18</a:t>
            </a:fld>
            <a:endParaRPr lang="en-US" dirty="0"/>
          </a:p>
        </p:txBody>
      </p:sp>
      <p:pic>
        <p:nvPicPr>
          <p:cNvPr id="5" name="Picture 4" descr="IMG_929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3916" y="3477388"/>
            <a:ext cx="4072135" cy="3054101"/>
          </a:xfrm>
          <a:prstGeom prst="rect">
            <a:avLst/>
          </a:prstGeom>
        </p:spPr>
      </p:pic>
    </p:spTree>
    <p:extLst>
      <p:ext uri="{BB962C8B-B14F-4D97-AF65-F5344CB8AC3E}">
        <p14:creationId xmlns:p14="http://schemas.microsoft.com/office/powerpoint/2010/main" val="65956516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BBC35B-A44B-4119-B8DA-DE9E3DFADA20}" type="slidenum">
              <a:rPr lang="en-US" smtClean="0"/>
              <a:pPr/>
              <a:t>19</a:t>
            </a:fld>
            <a:endParaRPr lang="en-US" dirty="0"/>
          </a:p>
        </p:txBody>
      </p:sp>
      <p:sp>
        <p:nvSpPr>
          <p:cNvPr id="3" name="Title 2"/>
          <p:cNvSpPr>
            <a:spLocks noGrp="1"/>
          </p:cNvSpPr>
          <p:nvPr>
            <p:ph type="title"/>
          </p:nvPr>
        </p:nvSpPr>
        <p:spPr/>
        <p:txBody>
          <a:bodyPr>
            <a:normAutofit/>
          </a:bodyPr>
          <a:lstStyle/>
          <a:p>
            <a:pPr algn="l"/>
            <a:r>
              <a:rPr lang="en-US" sz="3600" dirty="0" smtClean="0">
                <a:latin typeface="Arial"/>
                <a:cs typeface="Arial"/>
              </a:rPr>
              <a:t>Intent of Control Plan Revision</a:t>
            </a:r>
            <a:endParaRPr lang="en-US" sz="3600" dirty="0">
              <a:latin typeface="Arial"/>
              <a:cs typeface="Arial"/>
            </a:endParaRPr>
          </a:p>
        </p:txBody>
      </p:sp>
      <p:sp>
        <p:nvSpPr>
          <p:cNvPr id="6" name="Rectangle 5"/>
          <p:cNvSpPr/>
          <p:nvPr/>
        </p:nvSpPr>
        <p:spPr>
          <a:xfrm>
            <a:off x="1912472" y="1494118"/>
            <a:ext cx="5274234" cy="2315882"/>
          </a:xfrm>
          <a:prstGeom prst="rect">
            <a:avLst/>
          </a:prstGeom>
          <a:noFill/>
          <a:ln w="41275"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Lucida Sans Unicode"/>
              <a:ea typeface="+mn-ea"/>
              <a:cs typeface="+mn-cs"/>
            </a:endParaRPr>
          </a:p>
        </p:txBody>
      </p:sp>
      <p:cxnSp>
        <p:nvCxnSpPr>
          <p:cNvPr id="7" name="Straight Connector 6"/>
          <p:cNvCxnSpPr/>
          <p:nvPr/>
        </p:nvCxnSpPr>
        <p:spPr>
          <a:xfrm flipH="1">
            <a:off x="2659529" y="1736468"/>
            <a:ext cx="14197" cy="1759767"/>
          </a:xfrm>
          <a:prstGeom prst="line">
            <a:avLst/>
          </a:prstGeom>
          <a:noFill/>
          <a:ln w="19050" cap="flat" cmpd="sng" algn="ctr">
            <a:solidFill>
              <a:sysClr val="windowText" lastClr="000000"/>
            </a:solidFill>
            <a:prstDash val="solid"/>
          </a:ln>
          <a:effectLst/>
        </p:spPr>
      </p:cxnSp>
      <p:cxnSp>
        <p:nvCxnSpPr>
          <p:cNvPr id="8" name="Straight Connector 7"/>
          <p:cNvCxnSpPr/>
          <p:nvPr/>
        </p:nvCxnSpPr>
        <p:spPr>
          <a:xfrm flipV="1">
            <a:off x="2657274" y="3496235"/>
            <a:ext cx="4140961" cy="118"/>
          </a:xfrm>
          <a:prstGeom prst="line">
            <a:avLst/>
          </a:prstGeom>
          <a:noFill/>
          <a:ln w="19050" cap="flat" cmpd="sng" algn="ctr">
            <a:solidFill>
              <a:sysClr val="windowText" lastClr="000000"/>
            </a:solidFill>
            <a:prstDash val="solid"/>
          </a:ln>
          <a:effectLst/>
        </p:spPr>
      </p:cxnSp>
      <p:sp>
        <p:nvSpPr>
          <p:cNvPr id="9" name="Freeform 8"/>
          <p:cNvSpPr/>
          <p:nvPr/>
        </p:nvSpPr>
        <p:spPr>
          <a:xfrm>
            <a:off x="2672215" y="1962871"/>
            <a:ext cx="3782373" cy="1548306"/>
          </a:xfrm>
          <a:custGeom>
            <a:avLst/>
            <a:gdLst>
              <a:gd name="connsiteX0" fmla="*/ 0 w 4143375"/>
              <a:gd name="connsiteY0" fmla="*/ 3714759 h 3714759"/>
              <a:gd name="connsiteX1" fmla="*/ 2028825 w 4143375"/>
              <a:gd name="connsiteY1" fmla="*/ 9 h 3714759"/>
              <a:gd name="connsiteX2" fmla="*/ 4143375 w 4143375"/>
              <a:gd name="connsiteY2" fmla="*/ 3686184 h 3714759"/>
            </a:gdLst>
            <a:ahLst/>
            <a:cxnLst>
              <a:cxn ang="0">
                <a:pos x="connsiteX0" y="connsiteY0"/>
              </a:cxn>
              <a:cxn ang="0">
                <a:pos x="connsiteX1" y="connsiteY1"/>
              </a:cxn>
              <a:cxn ang="0">
                <a:pos x="connsiteX2" y="connsiteY2"/>
              </a:cxn>
            </a:cxnLst>
            <a:rect l="l" t="t" r="r" b="b"/>
            <a:pathLst>
              <a:path w="4143375" h="3714759">
                <a:moveTo>
                  <a:pt x="0" y="3714759"/>
                </a:moveTo>
                <a:cubicBezTo>
                  <a:pt x="669131" y="1859765"/>
                  <a:pt x="1338263" y="4771"/>
                  <a:pt x="2028825" y="9"/>
                </a:cubicBezTo>
                <a:cubicBezTo>
                  <a:pt x="2719387" y="-4753"/>
                  <a:pt x="3431381" y="1840715"/>
                  <a:pt x="4143375" y="3686184"/>
                </a:cubicBezTo>
              </a:path>
            </a:pathLst>
          </a:custGeom>
          <a:noFill/>
          <a:ln w="508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Lucida Sans Unicode"/>
              <a:ea typeface="+mn-ea"/>
              <a:cs typeface="+mn-cs"/>
            </a:endParaRPr>
          </a:p>
        </p:txBody>
      </p:sp>
      <p:sp>
        <p:nvSpPr>
          <p:cNvPr id="10" name="TextBox 9"/>
          <p:cNvSpPr txBox="1"/>
          <p:nvPr/>
        </p:nvSpPr>
        <p:spPr>
          <a:xfrm>
            <a:off x="3402071" y="3470063"/>
            <a:ext cx="2372728" cy="338554"/>
          </a:xfrm>
          <a:prstGeom prst="rect">
            <a:avLst/>
          </a:prstGeom>
          <a:noFill/>
        </p:spPr>
        <p:txBody>
          <a:bodyPr wrap="square" rtlCol="0">
            <a:spAutoFit/>
          </a:bodyPr>
          <a:lstStyle/>
          <a:p>
            <a:pPr algn="ctr" eaLnBrk="1" fontAlgn="auto" hangingPunct="1">
              <a:spcBef>
                <a:spcPts val="0"/>
              </a:spcBef>
              <a:spcAft>
                <a:spcPts val="0"/>
              </a:spcAft>
              <a:buClrTx/>
              <a:buFontTx/>
              <a:buNone/>
            </a:pPr>
            <a:r>
              <a:rPr lang="en-US" sz="1600" b="0" i="0" dirty="0" smtClean="0">
                <a:solidFill>
                  <a:prstClr val="black"/>
                </a:solidFill>
                <a:latin typeface="Lucida Sans Unicode"/>
              </a:rPr>
              <a:t>Time</a:t>
            </a:r>
            <a:endParaRPr lang="en-US" sz="1600" b="0" i="0" dirty="0">
              <a:solidFill>
                <a:prstClr val="black"/>
              </a:solidFill>
              <a:latin typeface="Lucida Sans Unicode"/>
            </a:endParaRPr>
          </a:p>
        </p:txBody>
      </p:sp>
      <p:sp>
        <p:nvSpPr>
          <p:cNvPr id="11" name="TextBox 10"/>
          <p:cNvSpPr txBox="1"/>
          <p:nvPr/>
        </p:nvSpPr>
        <p:spPr>
          <a:xfrm rot="16200000">
            <a:off x="1339234" y="2416243"/>
            <a:ext cx="2152923" cy="338554"/>
          </a:xfrm>
          <a:prstGeom prst="rect">
            <a:avLst/>
          </a:prstGeom>
          <a:noFill/>
        </p:spPr>
        <p:txBody>
          <a:bodyPr wrap="square" rtlCol="0">
            <a:spAutoFit/>
          </a:bodyPr>
          <a:lstStyle/>
          <a:p>
            <a:pPr algn="ctr" eaLnBrk="1" fontAlgn="auto" hangingPunct="1">
              <a:spcBef>
                <a:spcPts val="0"/>
              </a:spcBef>
              <a:spcAft>
                <a:spcPts val="0"/>
              </a:spcAft>
              <a:buClrTx/>
              <a:buFontTx/>
              <a:buNone/>
            </a:pPr>
            <a:r>
              <a:rPr lang="en-US" sz="1600" b="0" i="0" dirty="0" smtClean="0">
                <a:solidFill>
                  <a:prstClr val="black"/>
                </a:solidFill>
                <a:latin typeface="Lucida Sans Unicode"/>
              </a:rPr>
              <a:t>Number of Illnesses</a:t>
            </a:r>
            <a:endParaRPr lang="en-US" sz="1600" b="0" i="0" dirty="0">
              <a:solidFill>
                <a:prstClr val="black"/>
              </a:solidFill>
              <a:latin typeface="Lucida Sans Unicode"/>
            </a:endParaRPr>
          </a:p>
        </p:txBody>
      </p:sp>
      <p:sp>
        <p:nvSpPr>
          <p:cNvPr id="12" name="TextBox 11"/>
          <p:cNvSpPr txBox="1"/>
          <p:nvPr/>
        </p:nvSpPr>
        <p:spPr>
          <a:xfrm>
            <a:off x="3233234" y="1590272"/>
            <a:ext cx="2496741" cy="338554"/>
          </a:xfrm>
          <a:prstGeom prst="rect">
            <a:avLst/>
          </a:prstGeom>
          <a:noFill/>
        </p:spPr>
        <p:txBody>
          <a:bodyPr wrap="square" rtlCol="0">
            <a:spAutoFit/>
          </a:bodyPr>
          <a:lstStyle/>
          <a:p>
            <a:pPr algn="ctr" eaLnBrk="1" fontAlgn="auto" hangingPunct="1">
              <a:spcBef>
                <a:spcPts val="0"/>
              </a:spcBef>
              <a:spcAft>
                <a:spcPts val="0"/>
              </a:spcAft>
              <a:buClrTx/>
              <a:buFontTx/>
              <a:buNone/>
            </a:pPr>
            <a:r>
              <a:rPr lang="en-US" sz="1600" b="0" i="0" dirty="0" smtClean="0">
                <a:solidFill>
                  <a:prstClr val="black"/>
                </a:solidFill>
                <a:latin typeface="Lucida Sans Unicode"/>
              </a:rPr>
              <a:t>Epi Curve</a:t>
            </a:r>
            <a:endParaRPr lang="en-US" sz="1600" b="0" i="0" dirty="0">
              <a:solidFill>
                <a:prstClr val="black"/>
              </a:solidFill>
              <a:latin typeface="Lucida Sans Unicode"/>
            </a:endParaRPr>
          </a:p>
        </p:txBody>
      </p:sp>
      <p:sp>
        <p:nvSpPr>
          <p:cNvPr id="13" name="TextBox 12"/>
          <p:cNvSpPr txBox="1"/>
          <p:nvPr/>
        </p:nvSpPr>
        <p:spPr>
          <a:xfrm>
            <a:off x="5484783" y="1799018"/>
            <a:ext cx="1728781" cy="338554"/>
          </a:xfrm>
          <a:prstGeom prst="rect">
            <a:avLst/>
          </a:prstGeom>
          <a:noFill/>
        </p:spPr>
        <p:txBody>
          <a:bodyPr wrap="square" rtlCol="0">
            <a:spAutoFit/>
          </a:bodyPr>
          <a:lstStyle/>
          <a:p>
            <a:pPr algn="ctr" eaLnBrk="1" fontAlgn="auto" hangingPunct="1">
              <a:spcBef>
                <a:spcPts val="0"/>
              </a:spcBef>
              <a:spcAft>
                <a:spcPts val="0"/>
              </a:spcAft>
              <a:buClrTx/>
              <a:buFontTx/>
              <a:buNone/>
            </a:pPr>
            <a:r>
              <a:rPr lang="en-US" sz="1600" b="0" i="0" dirty="0" smtClean="0">
                <a:solidFill>
                  <a:prstClr val="black"/>
                </a:solidFill>
                <a:latin typeface="Lucida Sans Unicode"/>
              </a:rPr>
              <a:t>Closures</a:t>
            </a:r>
            <a:endParaRPr lang="en-US" sz="1600" b="0" i="0" dirty="0">
              <a:solidFill>
                <a:prstClr val="black"/>
              </a:solidFill>
              <a:latin typeface="Lucida Sans Unicode"/>
            </a:endParaRPr>
          </a:p>
        </p:txBody>
      </p:sp>
      <p:sp>
        <p:nvSpPr>
          <p:cNvPr id="14" name="Freeform 13"/>
          <p:cNvSpPr/>
          <p:nvPr/>
        </p:nvSpPr>
        <p:spPr>
          <a:xfrm>
            <a:off x="4766235" y="2177931"/>
            <a:ext cx="1413889" cy="1333245"/>
          </a:xfrm>
          <a:custGeom>
            <a:avLst/>
            <a:gdLst>
              <a:gd name="connsiteX0" fmla="*/ 0 w 2486025"/>
              <a:gd name="connsiteY0" fmla="*/ 2657475 h 2657475"/>
              <a:gd name="connsiteX1" fmla="*/ 619125 w 2486025"/>
              <a:gd name="connsiteY1" fmla="*/ 1038225 h 2657475"/>
              <a:gd name="connsiteX2" fmla="*/ 2486025 w 2486025"/>
              <a:gd name="connsiteY2" fmla="*/ 0 h 2657475"/>
            </a:gdLst>
            <a:ahLst/>
            <a:cxnLst>
              <a:cxn ang="0">
                <a:pos x="connsiteX0" y="connsiteY0"/>
              </a:cxn>
              <a:cxn ang="0">
                <a:pos x="connsiteX1" y="connsiteY1"/>
              </a:cxn>
              <a:cxn ang="0">
                <a:pos x="connsiteX2" y="connsiteY2"/>
              </a:cxn>
            </a:cxnLst>
            <a:rect l="l" t="t" r="r" b="b"/>
            <a:pathLst>
              <a:path w="2486025" h="2657475">
                <a:moveTo>
                  <a:pt x="0" y="2657475"/>
                </a:moveTo>
                <a:cubicBezTo>
                  <a:pt x="102394" y="2069306"/>
                  <a:pt x="204788" y="1481137"/>
                  <a:pt x="619125" y="1038225"/>
                </a:cubicBezTo>
                <a:cubicBezTo>
                  <a:pt x="1033462" y="595313"/>
                  <a:pt x="1759743" y="297656"/>
                  <a:pt x="2486025" y="0"/>
                </a:cubicBezTo>
              </a:path>
            </a:pathLst>
          </a:custGeom>
          <a:noFill/>
          <a:ln w="41275" cap="flat" cmpd="sng" algn="ctr">
            <a:solidFill>
              <a:srgbClr val="4BACC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Lucida Sans Unicode"/>
              <a:ea typeface="+mn-ea"/>
              <a:cs typeface="+mn-cs"/>
            </a:endParaRPr>
          </a:p>
        </p:txBody>
      </p:sp>
      <p:sp>
        <p:nvSpPr>
          <p:cNvPr id="15" name="Rectangle 14"/>
          <p:cNvSpPr/>
          <p:nvPr/>
        </p:nvSpPr>
        <p:spPr>
          <a:xfrm>
            <a:off x="1897529" y="3989294"/>
            <a:ext cx="5304117" cy="2510117"/>
          </a:xfrm>
          <a:prstGeom prst="rect">
            <a:avLst/>
          </a:prstGeom>
          <a:noFill/>
          <a:ln w="41275"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Lucida Sans Unicode"/>
              <a:ea typeface="+mn-ea"/>
              <a:cs typeface="+mn-cs"/>
            </a:endParaRPr>
          </a:p>
        </p:txBody>
      </p:sp>
      <p:cxnSp>
        <p:nvCxnSpPr>
          <p:cNvPr id="16" name="Straight Connector 15"/>
          <p:cNvCxnSpPr/>
          <p:nvPr/>
        </p:nvCxnSpPr>
        <p:spPr>
          <a:xfrm>
            <a:off x="2689412" y="4183529"/>
            <a:ext cx="29882" cy="1942353"/>
          </a:xfrm>
          <a:prstGeom prst="line">
            <a:avLst/>
          </a:prstGeom>
          <a:noFill/>
          <a:ln w="19050" cap="flat" cmpd="sng" algn="ctr">
            <a:solidFill>
              <a:sysClr val="windowText" lastClr="000000"/>
            </a:solidFill>
            <a:prstDash val="solid"/>
          </a:ln>
          <a:effectLst/>
        </p:spPr>
      </p:cxnSp>
      <p:cxnSp>
        <p:nvCxnSpPr>
          <p:cNvPr id="17" name="Straight Connector 16"/>
          <p:cNvCxnSpPr/>
          <p:nvPr/>
        </p:nvCxnSpPr>
        <p:spPr>
          <a:xfrm>
            <a:off x="2719294" y="6140824"/>
            <a:ext cx="3839882" cy="14941"/>
          </a:xfrm>
          <a:prstGeom prst="line">
            <a:avLst/>
          </a:prstGeom>
          <a:noFill/>
          <a:ln w="19050" cap="flat" cmpd="sng" algn="ctr">
            <a:solidFill>
              <a:sysClr val="windowText" lastClr="000000"/>
            </a:solidFill>
            <a:prstDash val="solid"/>
          </a:ln>
          <a:effectLst/>
        </p:spPr>
      </p:cxnSp>
      <p:sp>
        <p:nvSpPr>
          <p:cNvPr id="18" name="Freeform 17"/>
          <p:cNvSpPr/>
          <p:nvPr/>
        </p:nvSpPr>
        <p:spPr>
          <a:xfrm>
            <a:off x="2751278" y="5515809"/>
            <a:ext cx="3822840" cy="654897"/>
          </a:xfrm>
          <a:custGeom>
            <a:avLst/>
            <a:gdLst>
              <a:gd name="connsiteX0" fmla="*/ 0 w 4143375"/>
              <a:gd name="connsiteY0" fmla="*/ 3714759 h 3714759"/>
              <a:gd name="connsiteX1" fmla="*/ 2028825 w 4143375"/>
              <a:gd name="connsiteY1" fmla="*/ 9 h 3714759"/>
              <a:gd name="connsiteX2" fmla="*/ 4143375 w 4143375"/>
              <a:gd name="connsiteY2" fmla="*/ 3686184 h 3714759"/>
            </a:gdLst>
            <a:ahLst/>
            <a:cxnLst>
              <a:cxn ang="0">
                <a:pos x="connsiteX0" y="connsiteY0"/>
              </a:cxn>
              <a:cxn ang="0">
                <a:pos x="connsiteX1" y="connsiteY1"/>
              </a:cxn>
              <a:cxn ang="0">
                <a:pos x="connsiteX2" y="connsiteY2"/>
              </a:cxn>
            </a:cxnLst>
            <a:rect l="l" t="t" r="r" b="b"/>
            <a:pathLst>
              <a:path w="4143375" h="3714759">
                <a:moveTo>
                  <a:pt x="0" y="3714759"/>
                </a:moveTo>
                <a:cubicBezTo>
                  <a:pt x="669131" y="1859765"/>
                  <a:pt x="1338263" y="4771"/>
                  <a:pt x="2028825" y="9"/>
                </a:cubicBezTo>
                <a:cubicBezTo>
                  <a:pt x="2719387" y="-4753"/>
                  <a:pt x="3431381" y="1840715"/>
                  <a:pt x="4143375" y="3686184"/>
                </a:cubicBezTo>
              </a:path>
            </a:pathLst>
          </a:custGeom>
          <a:noFill/>
          <a:ln w="508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Lucida Sans Unicode"/>
              <a:ea typeface="+mn-ea"/>
              <a:cs typeface="+mn-cs"/>
            </a:endParaRPr>
          </a:p>
        </p:txBody>
      </p:sp>
      <p:sp>
        <p:nvSpPr>
          <p:cNvPr id="19" name="TextBox 18"/>
          <p:cNvSpPr txBox="1"/>
          <p:nvPr/>
        </p:nvSpPr>
        <p:spPr>
          <a:xfrm>
            <a:off x="3402071" y="6143630"/>
            <a:ext cx="2372728" cy="338554"/>
          </a:xfrm>
          <a:prstGeom prst="rect">
            <a:avLst/>
          </a:prstGeom>
          <a:noFill/>
        </p:spPr>
        <p:txBody>
          <a:bodyPr wrap="square" rtlCol="0">
            <a:spAutoFit/>
          </a:bodyPr>
          <a:lstStyle/>
          <a:p>
            <a:pPr algn="ctr" eaLnBrk="1" fontAlgn="auto" hangingPunct="1">
              <a:spcBef>
                <a:spcPts val="0"/>
              </a:spcBef>
              <a:spcAft>
                <a:spcPts val="0"/>
              </a:spcAft>
              <a:buClrTx/>
              <a:buFontTx/>
              <a:buNone/>
            </a:pPr>
            <a:r>
              <a:rPr lang="en-US" sz="1600" b="0" i="0" dirty="0" smtClean="0">
                <a:solidFill>
                  <a:prstClr val="black"/>
                </a:solidFill>
                <a:latin typeface="Lucida Sans Unicode"/>
              </a:rPr>
              <a:t>Time</a:t>
            </a:r>
            <a:endParaRPr lang="en-US" sz="1600" b="0" i="0" dirty="0">
              <a:solidFill>
                <a:prstClr val="black"/>
              </a:solidFill>
              <a:latin typeface="Lucida Sans Unicode"/>
            </a:endParaRPr>
          </a:p>
        </p:txBody>
      </p:sp>
      <p:sp>
        <p:nvSpPr>
          <p:cNvPr id="20" name="TextBox 19"/>
          <p:cNvSpPr txBox="1"/>
          <p:nvPr/>
        </p:nvSpPr>
        <p:spPr>
          <a:xfrm rot="16200000">
            <a:off x="1392227" y="5067606"/>
            <a:ext cx="2136585" cy="338554"/>
          </a:xfrm>
          <a:prstGeom prst="rect">
            <a:avLst/>
          </a:prstGeom>
          <a:noFill/>
        </p:spPr>
        <p:txBody>
          <a:bodyPr wrap="square" rtlCol="0">
            <a:spAutoFit/>
          </a:bodyPr>
          <a:lstStyle/>
          <a:p>
            <a:pPr algn="ctr" eaLnBrk="1" fontAlgn="auto" hangingPunct="1">
              <a:spcBef>
                <a:spcPts val="0"/>
              </a:spcBef>
              <a:spcAft>
                <a:spcPts val="0"/>
              </a:spcAft>
              <a:buClrTx/>
              <a:buFontTx/>
              <a:buNone/>
            </a:pPr>
            <a:r>
              <a:rPr lang="en-US" sz="1600" b="0" i="0" dirty="0" smtClean="0">
                <a:solidFill>
                  <a:prstClr val="black"/>
                </a:solidFill>
                <a:latin typeface="Lucida Sans Unicode"/>
              </a:rPr>
              <a:t>Number of Illnesses</a:t>
            </a:r>
            <a:endParaRPr lang="en-US" sz="1600" b="0" i="0" dirty="0">
              <a:solidFill>
                <a:prstClr val="black"/>
              </a:solidFill>
              <a:latin typeface="Lucida Sans Unicode"/>
            </a:endParaRPr>
          </a:p>
        </p:txBody>
      </p:sp>
      <p:sp>
        <p:nvSpPr>
          <p:cNvPr id="21" name="TextBox 20"/>
          <p:cNvSpPr txBox="1"/>
          <p:nvPr/>
        </p:nvSpPr>
        <p:spPr>
          <a:xfrm>
            <a:off x="5265726" y="5286219"/>
            <a:ext cx="1781303" cy="338554"/>
          </a:xfrm>
          <a:prstGeom prst="rect">
            <a:avLst/>
          </a:prstGeom>
          <a:noFill/>
        </p:spPr>
        <p:txBody>
          <a:bodyPr wrap="square" rtlCol="0">
            <a:spAutoFit/>
          </a:bodyPr>
          <a:lstStyle/>
          <a:p>
            <a:pPr algn="ctr" eaLnBrk="1" fontAlgn="auto" hangingPunct="1">
              <a:spcBef>
                <a:spcPts val="0"/>
              </a:spcBef>
              <a:spcAft>
                <a:spcPts val="0"/>
              </a:spcAft>
              <a:buClrTx/>
              <a:buFontTx/>
              <a:buNone/>
            </a:pPr>
            <a:r>
              <a:rPr lang="en-US" sz="1600" b="0" i="0" dirty="0" smtClean="0">
                <a:solidFill>
                  <a:prstClr val="black"/>
                </a:solidFill>
                <a:latin typeface="Lucida Sans Unicode"/>
              </a:rPr>
              <a:t>Epi Curve</a:t>
            </a:r>
            <a:endParaRPr lang="en-US" sz="1600" b="0" i="0" dirty="0">
              <a:solidFill>
                <a:prstClr val="black"/>
              </a:solidFill>
              <a:latin typeface="Lucida Sans Unicode"/>
            </a:endParaRPr>
          </a:p>
        </p:txBody>
      </p:sp>
      <p:sp>
        <p:nvSpPr>
          <p:cNvPr id="22" name="TextBox 21"/>
          <p:cNvSpPr txBox="1"/>
          <p:nvPr/>
        </p:nvSpPr>
        <p:spPr>
          <a:xfrm>
            <a:off x="3703105" y="4218895"/>
            <a:ext cx="1728781" cy="338554"/>
          </a:xfrm>
          <a:prstGeom prst="rect">
            <a:avLst/>
          </a:prstGeom>
          <a:noFill/>
        </p:spPr>
        <p:txBody>
          <a:bodyPr wrap="square" rtlCol="0">
            <a:spAutoFit/>
          </a:bodyPr>
          <a:lstStyle/>
          <a:p>
            <a:pPr algn="ctr" eaLnBrk="1" fontAlgn="auto" hangingPunct="1">
              <a:spcBef>
                <a:spcPts val="0"/>
              </a:spcBef>
              <a:spcAft>
                <a:spcPts val="0"/>
              </a:spcAft>
              <a:buClrTx/>
              <a:buFontTx/>
              <a:buNone/>
            </a:pPr>
            <a:r>
              <a:rPr lang="en-US" sz="1600" b="0" i="0" dirty="0" smtClean="0">
                <a:solidFill>
                  <a:prstClr val="black"/>
                </a:solidFill>
                <a:latin typeface="Lucida Sans Unicode"/>
              </a:rPr>
              <a:t>Closures</a:t>
            </a:r>
            <a:endParaRPr lang="en-US" sz="1600" b="0" i="0" dirty="0">
              <a:solidFill>
                <a:prstClr val="black"/>
              </a:solidFill>
              <a:latin typeface="Lucida Sans Unicode"/>
            </a:endParaRPr>
          </a:p>
        </p:txBody>
      </p:sp>
      <p:sp>
        <p:nvSpPr>
          <p:cNvPr id="23" name="Freeform 22"/>
          <p:cNvSpPr/>
          <p:nvPr/>
        </p:nvSpPr>
        <p:spPr>
          <a:xfrm>
            <a:off x="3971330" y="4646706"/>
            <a:ext cx="1237364" cy="1494117"/>
          </a:xfrm>
          <a:custGeom>
            <a:avLst/>
            <a:gdLst>
              <a:gd name="connsiteX0" fmla="*/ 0 w 4143375"/>
              <a:gd name="connsiteY0" fmla="*/ 3714759 h 3714759"/>
              <a:gd name="connsiteX1" fmla="*/ 2028825 w 4143375"/>
              <a:gd name="connsiteY1" fmla="*/ 9 h 3714759"/>
              <a:gd name="connsiteX2" fmla="*/ 4143375 w 4143375"/>
              <a:gd name="connsiteY2" fmla="*/ 3686184 h 3714759"/>
            </a:gdLst>
            <a:ahLst/>
            <a:cxnLst>
              <a:cxn ang="0">
                <a:pos x="connsiteX0" y="connsiteY0"/>
              </a:cxn>
              <a:cxn ang="0">
                <a:pos x="connsiteX1" y="connsiteY1"/>
              </a:cxn>
              <a:cxn ang="0">
                <a:pos x="connsiteX2" y="connsiteY2"/>
              </a:cxn>
            </a:cxnLst>
            <a:rect l="l" t="t" r="r" b="b"/>
            <a:pathLst>
              <a:path w="4143375" h="3714759">
                <a:moveTo>
                  <a:pt x="0" y="3714759"/>
                </a:moveTo>
                <a:cubicBezTo>
                  <a:pt x="669131" y="1859765"/>
                  <a:pt x="1338263" y="4771"/>
                  <a:pt x="2028825" y="9"/>
                </a:cubicBezTo>
                <a:cubicBezTo>
                  <a:pt x="2719387" y="-4753"/>
                  <a:pt x="3431381" y="1840715"/>
                  <a:pt x="4143375" y="3686184"/>
                </a:cubicBezTo>
              </a:path>
            </a:pathLst>
          </a:custGeom>
          <a:noFill/>
          <a:ln w="50800" cap="flat" cmpd="sng" algn="ctr">
            <a:solidFill>
              <a:schemeClr val="accent5">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3472793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1118748"/>
            <a:ext cx="8042276" cy="4343400"/>
          </a:xfrm>
        </p:spPr>
        <p:txBody>
          <a:bodyPr>
            <a:noAutofit/>
          </a:bodyPr>
          <a:lstStyle/>
          <a:p>
            <a:pPr algn="ctr">
              <a:lnSpc>
                <a:spcPct val="70000"/>
              </a:lnSpc>
              <a:buNone/>
            </a:pPr>
            <a:r>
              <a:rPr lang="en-US" sz="2800" dirty="0" smtClean="0">
                <a:solidFill>
                  <a:schemeClr val="accent1"/>
                </a:solidFill>
                <a:latin typeface="Arial"/>
                <a:cs typeface="Arial"/>
              </a:rPr>
              <a:t>Invasive and Endemic </a:t>
            </a:r>
            <a:r>
              <a:rPr lang="en-US" sz="2800" dirty="0" err="1" smtClean="0">
                <a:solidFill>
                  <a:schemeClr val="accent1"/>
                </a:solidFill>
                <a:latin typeface="Arial"/>
                <a:cs typeface="Arial"/>
              </a:rPr>
              <a:t>Vp</a:t>
            </a:r>
            <a:r>
              <a:rPr lang="en-US" sz="2800" dirty="0" smtClean="0">
                <a:solidFill>
                  <a:schemeClr val="accent1"/>
                </a:solidFill>
                <a:latin typeface="Arial"/>
                <a:cs typeface="Arial"/>
              </a:rPr>
              <a:t> Strains:</a:t>
            </a:r>
          </a:p>
          <a:p>
            <a:pPr algn="ctr">
              <a:buNone/>
            </a:pPr>
            <a:r>
              <a:rPr lang="en-US" sz="2800" dirty="0" smtClean="0">
                <a:solidFill>
                  <a:schemeClr val="accent1"/>
                </a:solidFill>
                <a:latin typeface="Arial"/>
                <a:cs typeface="Arial"/>
              </a:rPr>
              <a:t>Genetic </a:t>
            </a:r>
            <a:r>
              <a:rPr lang="en-US" sz="2800" dirty="0">
                <a:solidFill>
                  <a:schemeClr val="accent1"/>
                </a:solidFill>
                <a:latin typeface="Arial"/>
                <a:cs typeface="Arial"/>
              </a:rPr>
              <a:t>diversity of </a:t>
            </a:r>
            <a:r>
              <a:rPr lang="en-US" sz="2800" i="1" dirty="0">
                <a:solidFill>
                  <a:schemeClr val="accent1"/>
                </a:solidFill>
                <a:latin typeface="Arial"/>
                <a:cs typeface="Arial"/>
              </a:rPr>
              <a:t>V. </a:t>
            </a:r>
            <a:r>
              <a:rPr lang="en-US" sz="2800" i="1" dirty="0" err="1">
                <a:solidFill>
                  <a:schemeClr val="accent1"/>
                </a:solidFill>
                <a:latin typeface="Arial"/>
                <a:cs typeface="Arial"/>
              </a:rPr>
              <a:t>parahaemolyticus</a:t>
            </a:r>
            <a:r>
              <a:rPr lang="en-US" sz="2800" dirty="0" smtClean="0">
                <a:solidFill>
                  <a:schemeClr val="accent1"/>
                </a:solidFill>
                <a:latin typeface="Arial"/>
                <a:cs typeface="Arial"/>
              </a:rPr>
              <a:t> strains from </a:t>
            </a:r>
            <a:r>
              <a:rPr lang="en-US" sz="2800" dirty="0">
                <a:solidFill>
                  <a:schemeClr val="accent1"/>
                </a:solidFill>
                <a:latin typeface="Arial"/>
                <a:cs typeface="Arial"/>
              </a:rPr>
              <a:t>the Pacific </a:t>
            </a:r>
            <a:r>
              <a:rPr lang="en-US" sz="2800" dirty="0" smtClean="0">
                <a:solidFill>
                  <a:schemeClr val="accent1"/>
                </a:solidFill>
                <a:latin typeface="Arial"/>
                <a:cs typeface="Arial"/>
              </a:rPr>
              <a:t>Northwest </a:t>
            </a:r>
            <a:endParaRPr lang="en-US" sz="2800" dirty="0">
              <a:solidFill>
                <a:schemeClr val="accent1"/>
              </a:solidFill>
              <a:latin typeface="Arial"/>
              <a:cs typeface="Arial"/>
            </a:endParaRPr>
          </a:p>
        </p:txBody>
      </p:sp>
      <p:pic>
        <p:nvPicPr>
          <p:cNvPr id="4" name="Picture 3" descr="IMG_380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2134" y="3140552"/>
            <a:ext cx="3501629" cy="2626222"/>
          </a:xfrm>
          <a:prstGeom prst="rect">
            <a:avLst/>
          </a:prstGeom>
        </p:spPr>
      </p:pic>
    </p:spTree>
    <p:extLst>
      <p:ext uri="{BB962C8B-B14F-4D97-AF65-F5344CB8AC3E}">
        <p14:creationId xmlns:p14="http://schemas.microsoft.com/office/powerpoint/2010/main" val="341732891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549275" y="0"/>
            <a:ext cx="8042276" cy="1336956"/>
          </a:xfrm>
        </p:spPr>
        <p:txBody>
          <a:bodyPr/>
          <a:lstStyle/>
          <a:p>
            <a:pPr algn="l"/>
            <a:r>
              <a:rPr lang="en-US" sz="3600" dirty="0" smtClean="0"/>
              <a:t>Risk Category 1</a:t>
            </a:r>
            <a:endParaRPr lang="en-US" sz="3600" dirty="0"/>
          </a:p>
        </p:txBody>
      </p:sp>
      <p:sp>
        <p:nvSpPr>
          <p:cNvPr id="4" name="Slide Number Placeholder 3"/>
          <p:cNvSpPr>
            <a:spLocks noGrp="1"/>
          </p:cNvSpPr>
          <p:nvPr>
            <p:ph type="sldNum" sz="quarter" idx="11"/>
          </p:nvPr>
        </p:nvSpPr>
        <p:spPr/>
        <p:txBody>
          <a:bodyPr/>
          <a:lstStyle/>
          <a:p>
            <a:fld id="{D5BBC35B-A44B-4119-B8DA-DE9E3DFADA20}" type="slidenum">
              <a:rPr lang="en-US" smtClean="0"/>
              <a:pPr/>
              <a:t>20</a:t>
            </a:fld>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1054014923"/>
              </p:ext>
            </p:extLst>
          </p:nvPr>
        </p:nvGraphicFramePr>
        <p:xfrm>
          <a:off x="447672" y="1377484"/>
          <a:ext cx="8295187" cy="4945586"/>
        </p:xfrm>
        <a:graphic>
          <a:graphicData uri="http://schemas.openxmlformats.org/drawingml/2006/table">
            <a:tbl>
              <a:tblPr firstRow="1" firstCol="1" bandRow="1">
                <a:tableStyleId>{5C22544A-7EE6-4342-B048-85BDC9FD1C3A}</a:tableStyleId>
              </a:tblPr>
              <a:tblGrid>
                <a:gridCol w="5993242"/>
                <a:gridCol w="2301945"/>
              </a:tblGrid>
              <a:tr h="374377">
                <a:tc>
                  <a:txBody>
                    <a:bodyPr/>
                    <a:lstStyle/>
                    <a:p>
                      <a:pPr marL="0" marR="0" algn="l">
                        <a:lnSpc>
                          <a:spcPct val="115000"/>
                        </a:lnSpc>
                        <a:spcBef>
                          <a:spcPts val="0"/>
                        </a:spcBef>
                        <a:spcAft>
                          <a:spcPts val="1000"/>
                        </a:spcAft>
                      </a:pPr>
                      <a:r>
                        <a:rPr lang="en-US" sz="1800" dirty="0" smtClean="0">
                          <a:effectLst/>
                          <a:latin typeface="+mn-lt"/>
                        </a:rPr>
                        <a:t>Requirements</a:t>
                      </a:r>
                      <a:endParaRPr lang="en-US" sz="1800" dirty="0">
                        <a:effectLst/>
                        <a:latin typeface="+mn-lt"/>
                        <a:ea typeface="Calibri"/>
                        <a:cs typeface="Times New Roman"/>
                      </a:endParaRPr>
                    </a:p>
                  </a:txBody>
                  <a:tcPr marL="68580" marR="68580" marT="0" marB="0"/>
                </a:tc>
                <a:tc>
                  <a:txBody>
                    <a:bodyPr/>
                    <a:lstStyle/>
                    <a:p>
                      <a:pPr marL="0" marR="0" algn="l">
                        <a:lnSpc>
                          <a:spcPct val="115000"/>
                        </a:lnSpc>
                        <a:spcBef>
                          <a:spcPts val="0"/>
                        </a:spcBef>
                        <a:spcAft>
                          <a:spcPts val="1000"/>
                        </a:spcAft>
                      </a:pPr>
                      <a:r>
                        <a:rPr lang="en-US" sz="1800" dirty="0" smtClean="0">
                          <a:effectLst/>
                          <a:latin typeface="+mn-lt"/>
                          <a:ea typeface="+mn-ea"/>
                          <a:cs typeface="+mn-cs"/>
                        </a:rPr>
                        <a:t>Time</a:t>
                      </a:r>
                      <a:r>
                        <a:rPr lang="en-US" sz="1800" baseline="0" dirty="0" smtClean="0">
                          <a:effectLst/>
                          <a:latin typeface="+mn-lt"/>
                          <a:ea typeface="+mn-ea"/>
                          <a:cs typeface="+mn-cs"/>
                        </a:rPr>
                        <a:t> to Cooling</a:t>
                      </a:r>
                      <a:endParaRPr lang="en-US" sz="1800" dirty="0">
                        <a:effectLst/>
                        <a:latin typeface="+mn-lt"/>
                        <a:ea typeface="Calibri"/>
                        <a:cs typeface="Times New Roman"/>
                      </a:endParaRPr>
                    </a:p>
                  </a:txBody>
                  <a:tcPr marL="68580" marR="68580" marT="0" marB="0"/>
                </a:tc>
              </a:tr>
              <a:tr h="546006">
                <a:tc>
                  <a:txBody>
                    <a:bodyPr/>
                    <a:lstStyle/>
                    <a:p>
                      <a:pPr marL="0" marR="0" algn="l">
                        <a:lnSpc>
                          <a:spcPct val="115000"/>
                        </a:lnSpc>
                        <a:spcBef>
                          <a:spcPts val="0"/>
                        </a:spcBef>
                        <a:spcAft>
                          <a:spcPts val="0"/>
                        </a:spcAft>
                      </a:pPr>
                      <a:r>
                        <a:rPr lang="en-US" sz="1800" dirty="0" smtClean="0">
                          <a:solidFill>
                            <a:schemeClr val="tx1"/>
                          </a:solidFill>
                          <a:effectLst/>
                          <a:latin typeface="+mn-lt"/>
                          <a:ea typeface="Calibri"/>
                          <a:cs typeface="Times New Roman"/>
                        </a:rPr>
                        <a:t>Except</a:t>
                      </a:r>
                      <a:r>
                        <a:rPr lang="en-US" sz="1800" baseline="0" dirty="0" smtClean="0">
                          <a:solidFill>
                            <a:schemeClr val="tx1"/>
                          </a:solidFill>
                          <a:effectLst/>
                          <a:latin typeface="+mn-lt"/>
                          <a:ea typeface="Calibri"/>
                          <a:cs typeface="Times New Roman"/>
                        </a:rPr>
                        <a:t> as noted below, the time of harvest to cooling requirement from </a:t>
                      </a:r>
                      <a:r>
                        <a:rPr lang="en-US" sz="1800" baseline="0" dirty="0" smtClean="0">
                          <a:solidFill>
                            <a:srgbClr val="0000FF"/>
                          </a:solidFill>
                          <a:effectLst/>
                          <a:latin typeface="+mn-lt"/>
                          <a:ea typeface="Calibri"/>
                          <a:cs typeface="Times New Roman"/>
                        </a:rPr>
                        <a:t>June</a:t>
                      </a:r>
                      <a:r>
                        <a:rPr lang="en-US" sz="1800" baseline="0" dirty="0" smtClean="0">
                          <a:solidFill>
                            <a:schemeClr val="tx1"/>
                          </a:solidFill>
                          <a:effectLst/>
                          <a:latin typeface="+mn-lt"/>
                          <a:ea typeface="Calibri"/>
                          <a:cs typeface="Times New Roman"/>
                        </a:rPr>
                        <a:t> 1</a:t>
                      </a:r>
                      <a:r>
                        <a:rPr lang="en-US" sz="1800" baseline="30000" dirty="0" smtClean="0">
                          <a:solidFill>
                            <a:schemeClr val="tx1"/>
                          </a:solidFill>
                          <a:effectLst/>
                          <a:latin typeface="+mn-lt"/>
                          <a:ea typeface="Calibri"/>
                          <a:cs typeface="Times New Roman"/>
                        </a:rPr>
                        <a:t>st</a:t>
                      </a:r>
                      <a:r>
                        <a:rPr lang="en-US" sz="1800" baseline="0" dirty="0" smtClean="0">
                          <a:solidFill>
                            <a:schemeClr val="tx1"/>
                          </a:solidFill>
                          <a:effectLst/>
                          <a:latin typeface="+mn-lt"/>
                          <a:ea typeface="Calibri"/>
                          <a:cs typeface="Times New Roman"/>
                        </a:rPr>
                        <a:t> to September 30</a:t>
                      </a:r>
                      <a:r>
                        <a:rPr lang="en-US" sz="1800" baseline="30000" dirty="0" smtClean="0">
                          <a:solidFill>
                            <a:schemeClr val="tx1"/>
                          </a:solidFill>
                          <a:effectLst/>
                          <a:latin typeface="+mn-lt"/>
                          <a:ea typeface="Calibri"/>
                          <a:cs typeface="Times New Roman"/>
                        </a:rPr>
                        <a:t>th</a:t>
                      </a:r>
                      <a:r>
                        <a:rPr lang="en-US" sz="1800" baseline="0" dirty="0" smtClean="0">
                          <a:solidFill>
                            <a:schemeClr val="tx1"/>
                          </a:solidFill>
                          <a:effectLst/>
                          <a:latin typeface="+mn-lt"/>
                          <a:ea typeface="Calibri"/>
                          <a:cs typeface="Times New Roman"/>
                        </a:rPr>
                        <a:t> is:</a:t>
                      </a:r>
                    </a:p>
                    <a:p>
                      <a:pPr marL="0" marR="0" algn="l">
                        <a:lnSpc>
                          <a:spcPct val="115000"/>
                        </a:lnSpc>
                        <a:spcBef>
                          <a:spcPts val="0"/>
                        </a:spcBef>
                        <a:spcAft>
                          <a:spcPts val="0"/>
                        </a:spcAft>
                      </a:pPr>
                      <a:endParaRPr lang="en-US" sz="1800" dirty="0">
                        <a:solidFill>
                          <a:schemeClr val="tx1"/>
                        </a:solidFill>
                        <a:effectLst/>
                        <a:latin typeface="+mn-lt"/>
                        <a:ea typeface="Calibri"/>
                        <a:cs typeface="Times New Roman"/>
                      </a:endParaRPr>
                    </a:p>
                  </a:txBody>
                  <a:tcPr marL="68580" marR="68580" marT="0" marB="0">
                    <a:solidFill>
                      <a:schemeClr val="accent1">
                        <a:lumMod val="40000"/>
                        <a:lumOff val="60000"/>
                      </a:schemeClr>
                    </a:solidFill>
                  </a:tcPr>
                </a:tc>
                <a:tc>
                  <a:txBody>
                    <a:bodyPr/>
                    <a:lstStyle/>
                    <a:p>
                      <a:pPr marL="0" marR="0" algn="l">
                        <a:lnSpc>
                          <a:spcPct val="115000"/>
                        </a:lnSpc>
                        <a:spcBef>
                          <a:spcPts val="0"/>
                        </a:spcBef>
                        <a:spcAft>
                          <a:spcPts val="0"/>
                        </a:spcAft>
                      </a:pPr>
                      <a:r>
                        <a:rPr lang="en-US" sz="1800" dirty="0" smtClean="0">
                          <a:solidFill>
                            <a:srgbClr val="0000FF"/>
                          </a:solidFill>
                          <a:effectLst/>
                          <a:latin typeface="+mn-lt"/>
                          <a:ea typeface="Calibri"/>
                          <a:cs typeface="Times New Roman"/>
                        </a:rPr>
                        <a:t>9 hours</a:t>
                      </a:r>
                      <a:endParaRPr lang="en-US" sz="1800" dirty="0">
                        <a:solidFill>
                          <a:srgbClr val="0000FF"/>
                        </a:solidFill>
                        <a:effectLst/>
                        <a:latin typeface="+mn-lt"/>
                        <a:ea typeface="Calibri"/>
                        <a:cs typeface="Times New Roman"/>
                      </a:endParaRPr>
                    </a:p>
                  </a:txBody>
                  <a:tcPr marL="68580" marR="68580" marT="0" marB="0">
                    <a:solidFill>
                      <a:schemeClr val="accent1">
                        <a:lumMod val="40000"/>
                        <a:lumOff val="60000"/>
                      </a:schemeClr>
                    </a:solidFill>
                  </a:tcPr>
                </a:tc>
              </a:tr>
              <a:tr h="77569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smtClean="0">
                          <a:solidFill>
                            <a:srgbClr val="000000"/>
                          </a:solidFill>
                          <a:effectLst/>
                          <a:latin typeface="+mn-lt"/>
                        </a:rPr>
                        <a:t>When ambient</a:t>
                      </a:r>
                      <a:r>
                        <a:rPr lang="en-US" sz="1800" baseline="0" dirty="0" smtClean="0">
                          <a:solidFill>
                            <a:srgbClr val="000000"/>
                          </a:solidFill>
                          <a:effectLst/>
                          <a:latin typeface="+mn-lt"/>
                        </a:rPr>
                        <a:t> air temperature at harvest is greater than </a:t>
                      </a:r>
                      <a:r>
                        <a:rPr lang="en-US" sz="1800" baseline="0" dirty="0" smtClean="0">
                          <a:solidFill>
                            <a:srgbClr val="0000FF"/>
                          </a:solidFill>
                          <a:effectLst/>
                          <a:latin typeface="+mn-lt"/>
                        </a:rPr>
                        <a:t>90</a:t>
                      </a:r>
                      <a:r>
                        <a:rPr kumimoji="0" lang="en-US" sz="1800" b="1" kern="1200" dirty="0" smtClean="0">
                          <a:solidFill>
                            <a:srgbClr val="0000FF"/>
                          </a:solidFill>
                          <a:effectLst/>
                          <a:latin typeface="+mn-lt"/>
                          <a:ea typeface="+mn-ea"/>
                          <a:cs typeface="+mn-cs"/>
                        </a:rPr>
                        <a:t>°F</a:t>
                      </a:r>
                      <a:r>
                        <a:rPr kumimoji="0" lang="en-US" sz="1800" b="1" kern="1200" dirty="0" smtClean="0">
                          <a:solidFill>
                            <a:srgbClr val="000000"/>
                          </a:solidFill>
                          <a:effectLst/>
                          <a:latin typeface="+mn-lt"/>
                          <a:ea typeface="+mn-ea"/>
                          <a:cs typeface="+mn-cs"/>
                        </a:rPr>
                        <a:t>,</a:t>
                      </a:r>
                      <a:r>
                        <a:rPr kumimoji="0" lang="en-US" sz="1800" b="1" kern="1200" baseline="0" dirty="0" smtClean="0">
                          <a:solidFill>
                            <a:srgbClr val="000000"/>
                          </a:solidFill>
                          <a:effectLst/>
                          <a:latin typeface="+mn-lt"/>
                          <a:ea typeface="+mn-ea"/>
                          <a:cs typeface="+mn-cs"/>
                        </a:rPr>
                        <a:t> the time of harvest to cooling requirement is:</a:t>
                      </a:r>
                      <a:endParaRPr lang="en-US" sz="1800" dirty="0" smtClean="0">
                        <a:solidFill>
                          <a:srgbClr val="000000"/>
                        </a:solidFill>
                        <a:effectLst/>
                      </a:endParaRPr>
                    </a:p>
                    <a:p>
                      <a:pPr marL="0" marR="0" algn="l">
                        <a:lnSpc>
                          <a:spcPct val="115000"/>
                        </a:lnSpc>
                        <a:spcBef>
                          <a:spcPts val="0"/>
                        </a:spcBef>
                        <a:spcAft>
                          <a:spcPts val="0"/>
                        </a:spcAft>
                      </a:pPr>
                      <a:endParaRPr lang="en-US" sz="1800" dirty="0">
                        <a:solidFill>
                          <a:srgbClr val="000000"/>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pPr marL="0" marR="0" algn="l">
                        <a:lnSpc>
                          <a:spcPct val="115000"/>
                        </a:lnSpc>
                        <a:spcBef>
                          <a:spcPts val="0"/>
                        </a:spcBef>
                        <a:spcAft>
                          <a:spcPts val="0"/>
                        </a:spcAft>
                      </a:pPr>
                      <a:r>
                        <a:rPr lang="en-US" sz="1800" dirty="0" smtClean="0">
                          <a:solidFill>
                            <a:srgbClr val="0000FF"/>
                          </a:solidFill>
                          <a:effectLst/>
                          <a:latin typeface="+mn-lt"/>
                        </a:rPr>
                        <a:t>7 hours</a:t>
                      </a:r>
                      <a:endParaRPr lang="en-US" sz="1800" dirty="0">
                        <a:solidFill>
                          <a:srgbClr val="0000FF"/>
                        </a:solidFill>
                        <a:effectLst/>
                        <a:latin typeface="+mn-lt"/>
                        <a:ea typeface="Calibri"/>
                        <a:cs typeface="Times New Roman"/>
                      </a:endParaRPr>
                    </a:p>
                  </a:txBody>
                  <a:tcPr marL="68580" marR="68580" marT="0" marB="0">
                    <a:solidFill>
                      <a:schemeClr val="accent1">
                        <a:lumMod val="20000"/>
                        <a:lumOff val="80000"/>
                      </a:schemeClr>
                    </a:solidFill>
                  </a:tcPr>
                </a:tc>
              </a:tr>
              <a:tr h="83775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smtClean="0">
                          <a:solidFill>
                            <a:srgbClr val="000000"/>
                          </a:solidFill>
                          <a:effectLst/>
                          <a:latin typeface="+mn-lt"/>
                        </a:rPr>
                        <a:t>When harvest</a:t>
                      </a:r>
                      <a:r>
                        <a:rPr lang="en-US" sz="1800" baseline="0" dirty="0" smtClean="0">
                          <a:solidFill>
                            <a:srgbClr val="000000"/>
                          </a:solidFill>
                          <a:effectLst/>
                          <a:latin typeface="+mn-lt"/>
                        </a:rPr>
                        <a:t> temperature is between </a:t>
                      </a:r>
                      <a:r>
                        <a:rPr lang="en-US" sz="1800" baseline="0" dirty="0" smtClean="0">
                          <a:solidFill>
                            <a:srgbClr val="0000FF"/>
                          </a:solidFill>
                          <a:effectLst/>
                          <a:latin typeface="+mn-lt"/>
                        </a:rPr>
                        <a:t>68</a:t>
                      </a:r>
                      <a:r>
                        <a:rPr kumimoji="0" lang="en-US" sz="1800" b="1" kern="1200" dirty="0" smtClean="0">
                          <a:solidFill>
                            <a:srgbClr val="0000FF"/>
                          </a:solidFill>
                          <a:effectLst/>
                          <a:latin typeface="+mn-lt"/>
                          <a:ea typeface="+mn-ea"/>
                          <a:cs typeface="+mn-cs"/>
                        </a:rPr>
                        <a:t>°F</a:t>
                      </a:r>
                      <a:r>
                        <a:rPr kumimoji="0" lang="en-US" sz="1800" b="1" kern="1200" baseline="0" dirty="0" smtClean="0">
                          <a:solidFill>
                            <a:srgbClr val="0000FF"/>
                          </a:solidFill>
                          <a:effectLst/>
                          <a:latin typeface="+mn-lt"/>
                          <a:ea typeface="+mn-ea"/>
                          <a:cs typeface="+mn-cs"/>
                        </a:rPr>
                        <a:t> and 70</a:t>
                      </a:r>
                      <a:r>
                        <a:rPr kumimoji="0" lang="en-US" sz="1800" b="1" kern="1200" dirty="0" smtClean="0">
                          <a:solidFill>
                            <a:srgbClr val="0000FF"/>
                          </a:solidFill>
                          <a:effectLst/>
                          <a:latin typeface="+mn-lt"/>
                          <a:ea typeface="+mn-ea"/>
                          <a:cs typeface="+mn-cs"/>
                        </a:rPr>
                        <a:t>°F</a:t>
                      </a:r>
                      <a:r>
                        <a:rPr kumimoji="0" lang="en-US" sz="1800" b="1" kern="1200" baseline="0" dirty="0" smtClean="0">
                          <a:solidFill>
                            <a:srgbClr val="0000FF"/>
                          </a:solidFill>
                          <a:effectLst/>
                          <a:latin typeface="+mn-lt"/>
                          <a:ea typeface="+mn-ea"/>
                          <a:cs typeface="+mn-cs"/>
                        </a:rPr>
                        <a:t> </a:t>
                      </a:r>
                      <a:r>
                        <a:rPr kumimoji="0" lang="en-US" sz="1800" b="1" kern="1200" baseline="0" dirty="0" smtClean="0">
                          <a:solidFill>
                            <a:srgbClr val="000000"/>
                          </a:solidFill>
                          <a:effectLst/>
                          <a:latin typeface="+mn-lt"/>
                          <a:ea typeface="+mn-ea"/>
                          <a:cs typeface="+mn-cs"/>
                        </a:rPr>
                        <a:t>from July 1</a:t>
                      </a:r>
                      <a:r>
                        <a:rPr kumimoji="0" lang="en-US" sz="1800" b="1" kern="1200" baseline="30000" dirty="0" smtClean="0">
                          <a:solidFill>
                            <a:srgbClr val="000000"/>
                          </a:solidFill>
                          <a:effectLst/>
                          <a:latin typeface="+mn-lt"/>
                          <a:ea typeface="+mn-ea"/>
                          <a:cs typeface="+mn-cs"/>
                        </a:rPr>
                        <a:t>st</a:t>
                      </a:r>
                      <a:r>
                        <a:rPr kumimoji="0" lang="en-US" sz="1800" b="1" kern="1200" baseline="0" dirty="0" smtClean="0">
                          <a:solidFill>
                            <a:srgbClr val="000000"/>
                          </a:solidFill>
                          <a:effectLst/>
                          <a:latin typeface="+mn-lt"/>
                          <a:ea typeface="+mn-ea"/>
                          <a:cs typeface="+mn-cs"/>
                        </a:rPr>
                        <a:t> to August 31</a:t>
                      </a:r>
                      <a:r>
                        <a:rPr kumimoji="0" lang="en-US" sz="1800" b="1" kern="1200" baseline="30000" dirty="0" smtClean="0">
                          <a:solidFill>
                            <a:srgbClr val="000000"/>
                          </a:solidFill>
                          <a:effectLst/>
                          <a:latin typeface="+mn-lt"/>
                          <a:ea typeface="+mn-ea"/>
                          <a:cs typeface="+mn-cs"/>
                        </a:rPr>
                        <a:t>st</a:t>
                      </a:r>
                      <a:r>
                        <a:rPr kumimoji="0" lang="en-US" sz="1800" b="1" kern="1200" baseline="0" dirty="0" smtClean="0">
                          <a:solidFill>
                            <a:srgbClr val="000000"/>
                          </a:solidFill>
                          <a:effectLst/>
                          <a:latin typeface="+mn-lt"/>
                          <a:ea typeface="+mn-ea"/>
                          <a:cs typeface="+mn-cs"/>
                        </a:rPr>
                        <a:t>, the time of harvest to cooling requirement is:</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800" dirty="0" smtClean="0">
                        <a:solidFill>
                          <a:srgbClr val="000000"/>
                        </a:solidFill>
                        <a:effectLst/>
                      </a:endParaRPr>
                    </a:p>
                  </a:txBody>
                  <a:tcPr marL="68580" marR="68580" marT="0" marB="0">
                    <a:solidFill>
                      <a:schemeClr val="accent1">
                        <a:lumMod val="40000"/>
                        <a:lumOff val="60000"/>
                      </a:schemeClr>
                    </a:solidFill>
                  </a:tcPr>
                </a:tc>
                <a:tc>
                  <a:txBody>
                    <a:bodyPr/>
                    <a:lstStyle/>
                    <a:p>
                      <a:pPr marL="0" marR="0" algn="l">
                        <a:lnSpc>
                          <a:spcPct val="115000"/>
                        </a:lnSpc>
                        <a:spcBef>
                          <a:spcPts val="0"/>
                        </a:spcBef>
                        <a:spcAft>
                          <a:spcPts val="0"/>
                        </a:spcAft>
                      </a:pPr>
                      <a:r>
                        <a:rPr lang="en-US" sz="1800" dirty="0" smtClean="0">
                          <a:solidFill>
                            <a:srgbClr val="0000FF"/>
                          </a:solidFill>
                          <a:effectLst/>
                          <a:latin typeface="+mn-lt"/>
                          <a:ea typeface="+mn-ea"/>
                          <a:cs typeface="+mn-cs"/>
                        </a:rPr>
                        <a:t>5</a:t>
                      </a:r>
                      <a:r>
                        <a:rPr lang="en-US" sz="1800" baseline="0" dirty="0" smtClean="0">
                          <a:solidFill>
                            <a:srgbClr val="0000FF"/>
                          </a:solidFill>
                          <a:effectLst/>
                          <a:latin typeface="+mn-lt"/>
                          <a:ea typeface="+mn-ea"/>
                          <a:cs typeface="+mn-cs"/>
                        </a:rPr>
                        <a:t> hours</a:t>
                      </a:r>
                      <a:endParaRPr lang="en-US" sz="1800" dirty="0">
                        <a:solidFill>
                          <a:srgbClr val="0000FF"/>
                        </a:solidFill>
                        <a:effectLst/>
                        <a:latin typeface="+mn-lt"/>
                        <a:ea typeface="Calibri"/>
                        <a:cs typeface="Times New Roman"/>
                      </a:endParaRPr>
                    </a:p>
                  </a:txBody>
                  <a:tcPr marL="68580" marR="68580" marT="0" marB="0">
                    <a:solidFill>
                      <a:schemeClr val="accent1">
                        <a:lumMod val="40000"/>
                        <a:lumOff val="60000"/>
                      </a:schemeClr>
                    </a:solidFill>
                  </a:tcPr>
                </a:tc>
              </a:tr>
              <a:tr h="1101061">
                <a:tc grid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smtClean="0">
                          <a:solidFill>
                            <a:srgbClr val="000000"/>
                          </a:solidFill>
                          <a:effectLst/>
                          <a:latin typeface="+mn-lt"/>
                        </a:rPr>
                        <a:t>Harvest Control: From July 1</a:t>
                      </a:r>
                      <a:r>
                        <a:rPr lang="en-US" sz="1800" baseline="30000" dirty="0" smtClean="0">
                          <a:solidFill>
                            <a:srgbClr val="000000"/>
                          </a:solidFill>
                          <a:effectLst/>
                          <a:latin typeface="+mn-lt"/>
                        </a:rPr>
                        <a:t>st</a:t>
                      </a:r>
                      <a:r>
                        <a:rPr lang="en-US" sz="1800" baseline="0" dirty="0" smtClean="0">
                          <a:solidFill>
                            <a:srgbClr val="000000"/>
                          </a:solidFill>
                          <a:effectLst/>
                          <a:latin typeface="+mn-lt"/>
                        </a:rPr>
                        <a:t> to </a:t>
                      </a:r>
                      <a:r>
                        <a:rPr lang="en-US" sz="1800" dirty="0" smtClean="0">
                          <a:solidFill>
                            <a:srgbClr val="000000"/>
                          </a:solidFill>
                          <a:effectLst/>
                          <a:latin typeface="+mn-lt"/>
                        </a:rPr>
                        <a:t>August 31</a:t>
                      </a:r>
                      <a:r>
                        <a:rPr lang="en-US" sz="1800" baseline="30000" dirty="0" smtClean="0">
                          <a:solidFill>
                            <a:srgbClr val="000000"/>
                          </a:solidFill>
                          <a:effectLst/>
                          <a:latin typeface="+mn-lt"/>
                        </a:rPr>
                        <a:t>st</a:t>
                      </a:r>
                      <a:r>
                        <a:rPr lang="en-US" sz="1800" dirty="0" smtClean="0">
                          <a:solidFill>
                            <a:srgbClr val="000000"/>
                          </a:solidFill>
                          <a:effectLst/>
                          <a:latin typeface="+mn-lt"/>
                        </a:rPr>
                        <a:t>, harvest is not allowed for 24</a:t>
                      </a:r>
                      <a:r>
                        <a:rPr lang="en-US" sz="1800" baseline="0" dirty="0" smtClean="0">
                          <a:solidFill>
                            <a:srgbClr val="000000"/>
                          </a:solidFill>
                          <a:effectLst/>
                          <a:latin typeface="+mn-lt"/>
                        </a:rPr>
                        <a:t> hours when harvest temperature is </a:t>
                      </a:r>
                      <a:r>
                        <a:rPr lang="en-US" sz="1800" baseline="0" dirty="0" smtClean="0">
                          <a:solidFill>
                            <a:srgbClr val="0000FF"/>
                          </a:solidFill>
                          <a:effectLst/>
                          <a:latin typeface="+mn-lt"/>
                        </a:rPr>
                        <a:t>above 70</a:t>
                      </a:r>
                      <a:r>
                        <a:rPr kumimoji="0" lang="en-US" sz="1800" b="1" kern="1200" dirty="0" smtClean="0">
                          <a:solidFill>
                            <a:srgbClr val="0000FF"/>
                          </a:solidFill>
                          <a:effectLst/>
                          <a:latin typeface="+mn-lt"/>
                          <a:ea typeface="+mn-ea"/>
                          <a:cs typeface="+mn-cs"/>
                        </a:rPr>
                        <a:t>°F.</a:t>
                      </a:r>
                      <a:endParaRPr lang="en-US" sz="1800" dirty="0" smtClean="0">
                        <a:solidFill>
                          <a:srgbClr val="0000FF"/>
                        </a:solidFill>
                        <a:effectLst/>
                      </a:endParaRPr>
                    </a:p>
                  </a:txBody>
                  <a:tcPr marL="68580" marR="68580" marT="0" marB="0">
                    <a:solidFill>
                      <a:schemeClr val="accent1">
                        <a:lumMod val="20000"/>
                        <a:lumOff val="80000"/>
                      </a:schemeClr>
                    </a:solidFill>
                  </a:tcPr>
                </a:tc>
                <a:tc hMerge="1">
                  <a:txBody>
                    <a:bodyPr/>
                    <a:lstStyle/>
                    <a:p>
                      <a:endParaRPr lang="en-US" dirty="0"/>
                    </a:p>
                  </a:txBody>
                  <a:tcPr marL="68580" marR="68580" marT="0" marB="0"/>
                </a:tc>
              </a:tr>
            </a:tbl>
          </a:graphicData>
        </a:graphic>
      </p:graphicFrame>
    </p:spTree>
    <p:extLst>
      <p:ext uri="{BB962C8B-B14F-4D97-AF65-F5344CB8AC3E}">
        <p14:creationId xmlns:p14="http://schemas.microsoft.com/office/powerpoint/2010/main" val="250294410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549275" y="0"/>
            <a:ext cx="8042276" cy="1336956"/>
          </a:xfrm>
        </p:spPr>
        <p:txBody>
          <a:bodyPr/>
          <a:lstStyle/>
          <a:p>
            <a:pPr algn="l"/>
            <a:r>
              <a:rPr lang="en-US" sz="3600" dirty="0" smtClean="0"/>
              <a:t>Risk Category 3</a:t>
            </a:r>
            <a:endParaRPr lang="en-US" sz="3600" dirty="0"/>
          </a:p>
        </p:txBody>
      </p:sp>
      <p:sp>
        <p:nvSpPr>
          <p:cNvPr id="4" name="Slide Number Placeholder 3"/>
          <p:cNvSpPr>
            <a:spLocks noGrp="1"/>
          </p:cNvSpPr>
          <p:nvPr>
            <p:ph type="sldNum" sz="quarter" idx="11"/>
          </p:nvPr>
        </p:nvSpPr>
        <p:spPr/>
        <p:txBody>
          <a:bodyPr/>
          <a:lstStyle/>
          <a:p>
            <a:fld id="{D5BBC35B-A44B-4119-B8DA-DE9E3DFADA20}" type="slidenum">
              <a:rPr lang="en-US" smtClean="0"/>
              <a:pPr/>
              <a:t>21</a:t>
            </a:fld>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2107176957"/>
              </p:ext>
            </p:extLst>
          </p:nvPr>
        </p:nvGraphicFramePr>
        <p:xfrm>
          <a:off x="447672" y="1377484"/>
          <a:ext cx="8295187" cy="4945586"/>
        </p:xfrm>
        <a:graphic>
          <a:graphicData uri="http://schemas.openxmlformats.org/drawingml/2006/table">
            <a:tbl>
              <a:tblPr firstRow="1" firstCol="1" bandRow="1">
                <a:tableStyleId>{5C22544A-7EE6-4342-B048-85BDC9FD1C3A}</a:tableStyleId>
              </a:tblPr>
              <a:tblGrid>
                <a:gridCol w="5993242"/>
                <a:gridCol w="2301945"/>
              </a:tblGrid>
              <a:tr h="374377">
                <a:tc>
                  <a:txBody>
                    <a:bodyPr/>
                    <a:lstStyle/>
                    <a:p>
                      <a:pPr marL="0" marR="0" algn="l">
                        <a:lnSpc>
                          <a:spcPct val="115000"/>
                        </a:lnSpc>
                        <a:spcBef>
                          <a:spcPts val="0"/>
                        </a:spcBef>
                        <a:spcAft>
                          <a:spcPts val="1000"/>
                        </a:spcAft>
                      </a:pPr>
                      <a:r>
                        <a:rPr lang="en-US" sz="1800" dirty="0" smtClean="0">
                          <a:effectLst/>
                          <a:latin typeface="+mn-lt"/>
                        </a:rPr>
                        <a:t>Requirements</a:t>
                      </a:r>
                      <a:endParaRPr lang="en-US" sz="1800" dirty="0">
                        <a:effectLst/>
                        <a:latin typeface="+mn-lt"/>
                        <a:ea typeface="Calibri"/>
                        <a:cs typeface="Times New Roman"/>
                      </a:endParaRPr>
                    </a:p>
                  </a:txBody>
                  <a:tcPr marL="68580" marR="68580" marT="0" marB="0"/>
                </a:tc>
                <a:tc>
                  <a:txBody>
                    <a:bodyPr/>
                    <a:lstStyle/>
                    <a:p>
                      <a:pPr marL="0" marR="0" algn="l">
                        <a:lnSpc>
                          <a:spcPct val="115000"/>
                        </a:lnSpc>
                        <a:spcBef>
                          <a:spcPts val="0"/>
                        </a:spcBef>
                        <a:spcAft>
                          <a:spcPts val="1000"/>
                        </a:spcAft>
                      </a:pPr>
                      <a:r>
                        <a:rPr lang="en-US" sz="1800" dirty="0" smtClean="0">
                          <a:effectLst/>
                          <a:latin typeface="+mn-lt"/>
                          <a:ea typeface="+mn-ea"/>
                          <a:cs typeface="+mn-cs"/>
                        </a:rPr>
                        <a:t>Time</a:t>
                      </a:r>
                      <a:r>
                        <a:rPr lang="en-US" sz="1800" baseline="0" dirty="0" smtClean="0">
                          <a:effectLst/>
                          <a:latin typeface="+mn-lt"/>
                          <a:ea typeface="+mn-ea"/>
                          <a:cs typeface="+mn-cs"/>
                        </a:rPr>
                        <a:t> to Cooling</a:t>
                      </a:r>
                      <a:endParaRPr lang="en-US" sz="1800" dirty="0">
                        <a:effectLst/>
                        <a:latin typeface="+mn-lt"/>
                        <a:ea typeface="Calibri"/>
                        <a:cs typeface="Times New Roman"/>
                      </a:endParaRPr>
                    </a:p>
                  </a:txBody>
                  <a:tcPr marL="68580" marR="68580" marT="0" marB="0"/>
                </a:tc>
              </a:tr>
              <a:tr h="546006">
                <a:tc>
                  <a:txBody>
                    <a:bodyPr/>
                    <a:lstStyle/>
                    <a:p>
                      <a:pPr marL="0" marR="0" algn="l">
                        <a:lnSpc>
                          <a:spcPct val="115000"/>
                        </a:lnSpc>
                        <a:spcBef>
                          <a:spcPts val="0"/>
                        </a:spcBef>
                        <a:spcAft>
                          <a:spcPts val="0"/>
                        </a:spcAft>
                      </a:pPr>
                      <a:r>
                        <a:rPr lang="en-US" sz="1800" dirty="0" smtClean="0">
                          <a:solidFill>
                            <a:srgbClr val="000000"/>
                          </a:solidFill>
                          <a:effectLst/>
                          <a:latin typeface="+mn-lt"/>
                          <a:ea typeface="Calibri"/>
                          <a:cs typeface="Times New Roman"/>
                        </a:rPr>
                        <a:t>Except</a:t>
                      </a:r>
                      <a:r>
                        <a:rPr lang="en-US" sz="1800" baseline="0" dirty="0" smtClean="0">
                          <a:solidFill>
                            <a:srgbClr val="000000"/>
                          </a:solidFill>
                          <a:effectLst/>
                          <a:latin typeface="+mn-lt"/>
                          <a:ea typeface="Calibri"/>
                          <a:cs typeface="Times New Roman"/>
                        </a:rPr>
                        <a:t> as noted below, the time of harvest to cooling requirement from </a:t>
                      </a:r>
                      <a:r>
                        <a:rPr lang="en-US" sz="1800" baseline="0" dirty="0" smtClean="0">
                          <a:solidFill>
                            <a:srgbClr val="0000FF"/>
                          </a:solidFill>
                          <a:effectLst/>
                          <a:latin typeface="+mn-lt"/>
                          <a:ea typeface="Calibri"/>
                          <a:cs typeface="Times New Roman"/>
                        </a:rPr>
                        <a:t>May</a:t>
                      </a:r>
                      <a:r>
                        <a:rPr lang="en-US" sz="1800" baseline="0" dirty="0" smtClean="0">
                          <a:solidFill>
                            <a:srgbClr val="000000"/>
                          </a:solidFill>
                          <a:effectLst/>
                          <a:latin typeface="+mn-lt"/>
                          <a:ea typeface="Calibri"/>
                          <a:cs typeface="Times New Roman"/>
                        </a:rPr>
                        <a:t> 1</a:t>
                      </a:r>
                      <a:r>
                        <a:rPr lang="en-US" sz="1800" baseline="30000" dirty="0" smtClean="0">
                          <a:solidFill>
                            <a:srgbClr val="000000"/>
                          </a:solidFill>
                          <a:effectLst/>
                          <a:latin typeface="+mn-lt"/>
                          <a:ea typeface="Calibri"/>
                          <a:cs typeface="Times New Roman"/>
                        </a:rPr>
                        <a:t>st</a:t>
                      </a:r>
                      <a:r>
                        <a:rPr lang="en-US" sz="1800" baseline="0" dirty="0" smtClean="0">
                          <a:solidFill>
                            <a:srgbClr val="000000"/>
                          </a:solidFill>
                          <a:effectLst/>
                          <a:latin typeface="+mn-lt"/>
                          <a:ea typeface="Calibri"/>
                          <a:cs typeface="Times New Roman"/>
                        </a:rPr>
                        <a:t> to September 30</a:t>
                      </a:r>
                      <a:r>
                        <a:rPr lang="en-US" sz="1800" baseline="30000" dirty="0" smtClean="0">
                          <a:solidFill>
                            <a:srgbClr val="000000"/>
                          </a:solidFill>
                          <a:effectLst/>
                          <a:latin typeface="+mn-lt"/>
                          <a:ea typeface="Calibri"/>
                          <a:cs typeface="Times New Roman"/>
                        </a:rPr>
                        <a:t>th</a:t>
                      </a:r>
                      <a:r>
                        <a:rPr lang="en-US" sz="1800" baseline="0" dirty="0" smtClean="0">
                          <a:solidFill>
                            <a:srgbClr val="000000"/>
                          </a:solidFill>
                          <a:effectLst/>
                          <a:latin typeface="+mn-lt"/>
                          <a:ea typeface="Calibri"/>
                          <a:cs typeface="Times New Roman"/>
                        </a:rPr>
                        <a:t> is:</a:t>
                      </a:r>
                    </a:p>
                    <a:p>
                      <a:pPr marL="0" marR="0" algn="l">
                        <a:lnSpc>
                          <a:spcPct val="115000"/>
                        </a:lnSpc>
                        <a:spcBef>
                          <a:spcPts val="0"/>
                        </a:spcBef>
                        <a:spcAft>
                          <a:spcPts val="0"/>
                        </a:spcAft>
                      </a:pPr>
                      <a:endParaRPr lang="en-US" sz="1800" dirty="0">
                        <a:solidFill>
                          <a:srgbClr val="000000"/>
                        </a:solidFill>
                        <a:effectLst/>
                        <a:latin typeface="+mn-lt"/>
                        <a:ea typeface="Calibri"/>
                        <a:cs typeface="Times New Roman"/>
                      </a:endParaRPr>
                    </a:p>
                  </a:txBody>
                  <a:tcPr marL="68580" marR="68580" marT="0" marB="0">
                    <a:solidFill>
                      <a:schemeClr val="accent1">
                        <a:lumMod val="40000"/>
                        <a:lumOff val="60000"/>
                      </a:schemeClr>
                    </a:solidFill>
                  </a:tcPr>
                </a:tc>
                <a:tc>
                  <a:txBody>
                    <a:bodyPr/>
                    <a:lstStyle/>
                    <a:p>
                      <a:pPr marL="0" marR="0" algn="l">
                        <a:lnSpc>
                          <a:spcPct val="115000"/>
                        </a:lnSpc>
                        <a:spcBef>
                          <a:spcPts val="0"/>
                        </a:spcBef>
                        <a:spcAft>
                          <a:spcPts val="0"/>
                        </a:spcAft>
                      </a:pPr>
                      <a:r>
                        <a:rPr lang="en-US" sz="1800" dirty="0" smtClean="0">
                          <a:solidFill>
                            <a:srgbClr val="0000FF"/>
                          </a:solidFill>
                          <a:effectLst/>
                          <a:latin typeface="+mn-lt"/>
                          <a:ea typeface="Calibri"/>
                          <a:cs typeface="Times New Roman"/>
                        </a:rPr>
                        <a:t>5 hours</a:t>
                      </a:r>
                      <a:endParaRPr lang="en-US" sz="1800" dirty="0">
                        <a:solidFill>
                          <a:srgbClr val="0000FF"/>
                        </a:solidFill>
                        <a:effectLst/>
                        <a:latin typeface="+mn-lt"/>
                        <a:ea typeface="Calibri"/>
                        <a:cs typeface="Times New Roman"/>
                      </a:endParaRPr>
                    </a:p>
                  </a:txBody>
                  <a:tcPr marL="68580" marR="68580" marT="0" marB="0">
                    <a:solidFill>
                      <a:schemeClr val="accent1">
                        <a:lumMod val="40000"/>
                        <a:lumOff val="60000"/>
                      </a:schemeClr>
                    </a:solidFill>
                  </a:tcPr>
                </a:tc>
              </a:tr>
              <a:tr h="77569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smtClean="0">
                          <a:solidFill>
                            <a:srgbClr val="000000"/>
                          </a:solidFill>
                          <a:effectLst/>
                          <a:latin typeface="+mn-lt"/>
                        </a:rPr>
                        <a:t>When ambient</a:t>
                      </a:r>
                      <a:r>
                        <a:rPr lang="en-US" sz="1800" baseline="0" dirty="0" smtClean="0">
                          <a:solidFill>
                            <a:srgbClr val="000000"/>
                          </a:solidFill>
                          <a:effectLst/>
                          <a:latin typeface="+mn-lt"/>
                        </a:rPr>
                        <a:t> air temperature at harvest is greater than </a:t>
                      </a:r>
                      <a:r>
                        <a:rPr lang="en-US" sz="1800" baseline="0" dirty="0" smtClean="0">
                          <a:solidFill>
                            <a:srgbClr val="0000FF"/>
                          </a:solidFill>
                          <a:effectLst/>
                          <a:latin typeface="+mn-lt"/>
                        </a:rPr>
                        <a:t>80</a:t>
                      </a:r>
                      <a:r>
                        <a:rPr kumimoji="0" lang="en-US" sz="1800" b="1" kern="1200" dirty="0" smtClean="0">
                          <a:solidFill>
                            <a:srgbClr val="0000FF"/>
                          </a:solidFill>
                          <a:effectLst/>
                          <a:latin typeface="+mn-lt"/>
                          <a:ea typeface="+mn-ea"/>
                          <a:cs typeface="+mn-cs"/>
                        </a:rPr>
                        <a:t>°F,</a:t>
                      </a:r>
                      <a:r>
                        <a:rPr kumimoji="0" lang="en-US" sz="1800" b="1" kern="1200" baseline="0" dirty="0" smtClean="0">
                          <a:solidFill>
                            <a:srgbClr val="0000FF"/>
                          </a:solidFill>
                          <a:effectLst/>
                          <a:latin typeface="+mn-lt"/>
                          <a:ea typeface="+mn-ea"/>
                          <a:cs typeface="+mn-cs"/>
                        </a:rPr>
                        <a:t> </a:t>
                      </a:r>
                      <a:r>
                        <a:rPr kumimoji="0" lang="en-US" sz="1800" b="1" kern="1200" baseline="0" dirty="0" smtClean="0">
                          <a:solidFill>
                            <a:srgbClr val="000000"/>
                          </a:solidFill>
                          <a:effectLst/>
                          <a:latin typeface="+mn-lt"/>
                          <a:ea typeface="+mn-ea"/>
                          <a:cs typeface="+mn-cs"/>
                        </a:rPr>
                        <a:t>the time of harvest to cooling requirement is:</a:t>
                      </a:r>
                      <a:endParaRPr lang="en-US" sz="1800" dirty="0" smtClean="0">
                        <a:solidFill>
                          <a:srgbClr val="000000"/>
                        </a:solidFill>
                        <a:effectLst/>
                      </a:endParaRPr>
                    </a:p>
                    <a:p>
                      <a:pPr marL="0" marR="0" algn="l">
                        <a:lnSpc>
                          <a:spcPct val="115000"/>
                        </a:lnSpc>
                        <a:spcBef>
                          <a:spcPts val="0"/>
                        </a:spcBef>
                        <a:spcAft>
                          <a:spcPts val="0"/>
                        </a:spcAft>
                      </a:pPr>
                      <a:endParaRPr lang="en-US" sz="1800" dirty="0">
                        <a:solidFill>
                          <a:srgbClr val="000000"/>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pPr marL="0" marR="0" algn="l">
                        <a:lnSpc>
                          <a:spcPct val="115000"/>
                        </a:lnSpc>
                        <a:spcBef>
                          <a:spcPts val="0"/>
                        </a:spcBef>
                        <a:spcAft>
                          <a:spcPts val="0"/>
                        </a:spcAft>
                      </a:pPr>
                      <a:r>
                        <a:rPr lang="en-US" sz="1800" dirty="0" smtClean="0">
                          <a:solidFill>
                            <a:srgbClr val="0000FF"/>
                          </a:solidFill>
                          <a:effectLst/>
                          <a:latin typeface="+mn-lt"/>
                        </a:rPr>
                        <a:t>3 hours</a:t>
                      </a:r>
                      <a:endParaRPr lang="en-US" sz="1800" dirty="0">
                        <a:solidFill>
                          <a:srgbClr val="0000FF"/>
                        </a:solidFill>
                        <a:effectLst/>
                        <a:latin typeface="+mn-lt"/>
                        <a:ea typeface="Calibri"/>
                        <a:cs typeface="Times New Roman"/>
                      </a:endParaRPr>
                    </a:p>
                  </a:txBody>
                  <a:tcPr marL="68580" marR="68580" marT="0" marB="0">
                    <a:solidFill>
                      <a:schemeClr val="accent1">
                        <a:lumMod val="20000"/>
                        <a:lumOff val="80000"/>
                      </a:schemeClr>
                    </a:solidFill>
                  </a:tcPr>
                </a:tc>
              </a:tr>
              <a:tr h="83775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smtClean="0">
                          <a:solidFill>
                            <a:srgbClr val="000000"/>
                          </a:solidFill>
                          <a:effectLst/>
                          <a:latin typeface="+mn-lt"/>
                        </a:rPr>
                        <a:t>When harvest</a:t>
                      </a:r>
                      <a:r>
                        <a:rPr lang="en-US" sz="1800" baseline="0" dirty="0" smtClean="0">
                          <a:solidFill>
                            <a:srgbClr val="000000"/>
                          </a:solidFill>
                          <a:effectLst/>
                          <a:latin typeface="+mn-lt"/>
                        </a:rPr>
                        <a:t> temperature is between </a:t>
                      </a:r>
                      <a:r>
                        <a:rPr lang="en-US" sz="1800" baseline="0" dirty="0" smtClean="0">
                          <a:solidFill>
                            <a:srgbClr val="0000FF"/>
                          </a:solidFill>
                          <a:effectLst/>
                          <a:latin typeface="+mn-lt"/>
                        </a:rPr>
                        <a:t>64</a:t>
                      </a:r>
                      <a:r>
                        <a:rPr kumimoji="0" lang="en-US" sz="1800" b="1" kern="1200" dirty="0" smtClean="0">
                          <a:solidFill>
                            <a:srgbClr val="0000FF"/>
                          </a:solidFill>
                          <a:effectLst/>
                          <a:latin typeface="+mn-lt"/>
                          <a:ea typeface="+mn-ea"/>
                          <a:cs typeface="+mn-cs"/>
                        </a:rPr>
                        <a:t>°F</a:t>
                      </a:r>
                      <a:r>
                        <a:rPr kumimoji="0" lang="en-US" sz="1800" b="1" kern="1200" baseline="0" dirty="0" smtClean="0">
                          <a:solidFill>
                            <a:srgbClr val="0000FF"/>
                          </a:solidFill>
                          <a:effectLst/>
                          <a:latin typeface="+mn-lt"/>
                          <a:ea typeface="+mn-ea"/>
                          <a:cs typeface="+mn-cs"/>
                        </a:rPr>
                        <a:t> and 66</a:t>
                      </a:r>
                      <a:r>
                        <a:rPr kumimoji="0" lang="en-US" sz="1800" b="1" kern="1200" dirty="0" smtClean="0">
                          <a:solidFill>
                            <a:srgbClr val="0000FF"/>
                          </a:solidFill>
                          <a:effectLst/>
                          <a:latin typeface="+mn-lt"/>
                          <a:ea typeface="+mn-ea"/>
                          <a:cs typeface="+mn-cs"/>
                        </a:rPr>
                        <a:t>°F</a:t>
                      </a:r>
                      <a:r>
                        <a:rPr kumimoji="0" lang="en-US" sz="1800" b="1" kern="1200" baseline="0" dirty="0" smtClean="0">
                          <a:solidFill>
                            <a:srgbClr val="0000FF"/>
                          </a:solidFill>
                          <a:effectLst/>
                          <a:latin typeface="+mn-lt"/>
                          <a:ea typeface="+mn-ea"/>
                          <a:cs typeface="+mn-cs"/>
                        </a:rPr>
                        <a:t> </a:t>
                      </a:r>
                      <a:r>
                        <a:rPr kumimoji="0" lang="en-US" sz="1800" b="1" kern="1200" baseline="0" dirty="0" smtClean="0">
                          <a:solidFill>
                            <a:srgbClr val="000000"/>
                          </a:solidFill>
                          <a:effectLst/>
                          <a:latin typeface="+mn-lt"/>
                          <a:ea typeface="+mn-ea"/>
                          <a:cs typeface="+mn-cs"/>
                        </a:rPr>
                        <a:t>from July 1</a:t>
                      </a:r>
                      <a:r>
                        <a:rPr kumimoji="0" lang="en-US" sz="1800" b="1" kern="1200" baseline="30000" dirty="0" smtClean="0">
                          <a:solidFill>
                            <a:srgbClr val="000000"/>
                          </a:solidFill>
                          <a:effectLst/>
                          <a:latin typeface="+mn-lt"/>
                          <a:ea typeface="+mn-ea"/>
                          <a:cs typeface="+mn-cs"/>
                        </a:rPr>
                        <a:t>st</a:t>
                      </a:r>
                      <a:r>
                        <a:rPr kumimoji="0" lang="en-US" sz="1800" b="1" kern="1200" baseline="0" dirty="0" smtClean="0">
                          <a:solidFill>
                            <a:srgbClr val="000000"/>
                          </a:solidFill>
                          <a:effectLst/>
                          <a:latin typeface="+mn-lt"/>
                          <a:ea typeface="+mn-ea"/>
                          <a:cs typeface="+mn-cs"/>
                        </a:rPr>
                        <a:t> to August 31</a:t>
                      </a:r>
                      <a:r>
                        <a:rPr kumimoji="0" lang="en-US" sz="1800" b="1" kern="1200" baseline="30000" dirty="0" smtClean="0">
                          <a:solidFill>
                            <a:srgbClr val="000000"/>
                          </a:solidFill>
                          <a:effectLst/>
                          <a:latin typeface="+mn-lt"/>
                          <a:ea typeface="+mn-ea"/>
                          <a:cs typeface="+mn-cs"/>
                        </a:rPr>
                        <a:t>st</a:t>
                      </a:r>
                      <a:r>
                        <a:rPr kumimoji="0" lang="en-US" sz="1800" b="1" kern="1200" baseline="0" dirty="0" smtClean="0">
                          <a:solidFill>
                            <a:srgbClr val="000000"/>
                          </a:solidFill>
                          <a:effectLst/>
                          <a:latin typeface="+mn-lt"/>
                          <a:ea typeface="+mn-ea"/>
                          <a:cs typeface="+mn-cs"/>
                        </a:rPr>
                        <a:t>, the time of harvest to cooling requirement is:</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800" dirty="0" smtClean="0">
                        <a:solidFill>
                          <a:srgbClr val="000000"/>
                        </a:solidFill>
                        <a:effectLst/>
                      </a:endParaRPr>
                    </a:p>
                  </a:txBody>
                  <a:tcPr marL="68580" marR="68580" marT="0" marB="0">
                    <a:solidFill>
                      <a:schemeClr val="accent1">
                        <a:lumMod val="40000"/>
                        <a:lumOff val="60000"/>
                      </a:schemeClr>
                    </a:solidFill>
                  </a:tcPr>
                </a:tc>
                <a:tc>
                  <a:txBody>
                    <a:bodyPr/>
                    <a:lstStyle/>
                    <a:p>
                      <a:pPr marL="0" marR="0" algn="l">
                        <a:lnSpc>
                          <a:spcPct val="115000"/>
                        </a:lnSpc>
                        <a:spcBef>
                          <a:spcPts val="0"/>
                        </a:spcBef>
                        <a:spcAft>
                          <a:spcPts val="0"/>
                        </a:spcAft>
                      </a:pPr>
                      <a:r>
                        <a:rPr lang="en-US" sz="1800" baseline="0" dirty="0" smtClean="0">
                          <a:solidFill>
                            <a:srgbClr val="0000FF"/>
                          </a:solidFill>
                          <a:effectLst/>
                          <a:latin typeface="+mn-lt"/>
                          <a:ea typeface="+mn-ea"/>
                          <a:cs typeface="+mn-cs"/>
                        </a:rPr>
                        <a:t>1 hour</a:t>
                      </a:r>
                      <a:endParaRPr lang="en-US" sz="1800" dirty="0">
                        <a:solidFill>
                          <a:srgbClr val="0000FF"/>
                        </a:solidFill>
                        <a:effectLst/>
                        <a:latin typeface="+mn-lt"/>
                        <a:ea typeface="Calibri"/>
                        <a:cs typeface="Times New Roman"/>
                      </a:endParaRPr>
                    </a:p>
                  </a:txBody>
                  <a:tcPr marL="68580" marR="68580" marT="0" marB="0">
                    <a:solidFill>
                      <a:schemeClr val="accent1">
                        <a:lumMod val="40000"/>
                        <a:lumOff val="60000"/>
                      </a:schemeClr>
                    </a:solidFill>
                  </a:tcPr>
                </a:tc>
              </a:tr>
              <a:tr h="1101061">
                <a:tc grid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smtClean="0">
                          <a:solidFill>
                            <a:srgbClr val="000000"/>
                          </a:solidFill>
                          <a:effectLst/>
                          <a:latin typeface="+mn-lt"/>
                        </a:rPr>
                        <a:t>Harvest Control: From July 1</a:t>
                      </a:r>
                      <a:r>
                        <a:rPr lang="en-US" sz="1800" baseline="30000" dirty="0" smtClean="0">
                          <a:solidFill>
                            <a:srgbClr val="000000"/>
                          </a:solidFill>
                          <a:effectLst/>
                          <a:latin typeface="+mn-lt"/>
                        </a:rPr>
                        <a:t>st</a:t>
                      </a:r>
                      <a:r>
                        <a:rPr lang="en-US" sz="1800" dirty="0" smtClean="0">
                          <a:solidFill>
                            <a:srgbClr val="000000"/>
                          </a:solidFill>
                          <a:effectLst/>
                          <a:latin typeface="+mn-lt"/>
                        </a:rPr>
                        <a:t> to August 31</a:t>
                      </a:r>
                      <a:r>
                        <a:rPr lang="en-US" sz="1800" baseline="30000" dirty="0" smtClean="0">
                          <a:solidFill>
                            <a:srgbClr val="000000"/>
                          </a:solidFill>
                          <a:effectLst/>
                          <a:latin typeface="+mn-lt"/>
                        </a:rPr>
                        <a:t>st</a:t>
                      </a:r>
                      <a:r>
                        <a:rPr lang="en-US" sz="1800" dirty="0" smtClean="0">
                          <a:solidFill>
                            <a:srgbClr val="000000"/>
                          </a:solidFill>
                          <a:effectLst/>
                          <a:latin typeface="+mn-lt"/>
                        </a:rPr>
                        <a:t>, harvest is not allowed for 24</a:t>
                      </a:r>
                      <a:r>
                        <a:rPr lang="en-US" sz="1800" baseline="0" dirty="0" smtClean="0">
                          <a:solidFill>
                            <a:srgbClr val="000000"/>
                          </a:solidFill>
                          <a:effectLst/>
                          <a:latin typeface="+mn-lt"/>
                        </a:rPr>
                        <a:t>-hours when harvest temperature is </a:t>
                      </a:r>
                      <a:r>
                        <a:rPr lang="en-US" sz="1800" baseline="0" dirty="0" smtClean="0">
                          <a:solidFill>
                            <a:srgbClr val="0000FF"/>
                          </a:solidFill>
                          <a:effectLst/>
                          <a:latin typeface="+mn-lt"/>
                        </a:rPr>
                        <a:t>above 66</a:t>
                      </a:r>
                      <a:r>
                        <a:rPr kumimoji="0" lang="en-US" sz="1800" b="1" kern="1200" dirty="0" smtClean="0">
                          <a:solidFill>
                            <a:srgbClr val="0000FF"/>
                          </a:solidFill>
                          <a:effectLst/>
                          <a:latin typeface="+mn-lt"/>
                          <a:ea typeface="+mn-ea"/>
                          <a:cs typeface="+mn-cs"/>
                        </a:rPr>
                        <a:t>°F</a:t>
                      </a:r>
                      <a:r>
                        <a:rPr kumimoji="0" lang="en-US" sz="1800" b="1" kern="1200" dirty="0" smtClean="0">
                          <a:solidFill>
                            <a:srgbClr val="000000"/>
                          </a:solidFill>
                          <a:effectLst/>
                          <a:latin typeface="+mn-lt"/>
                          <a:ea typeface="+mn-ea"/>
                          <a:cs typeface="+mn-cs"/>
                        </a:rPr>
                        <a:t>.</a:t>
                      </a:r>
                      <a:endParaRPr lang="en-US" sz="1800" dirty="0" smtClean="0">
                        <a:solidFill>
                          <a:srgbClr val="000000"/>
                        </a:solidFill>
                        <a:effectLst/>
                      </a:endParaRPr>
                    </a:p>
                  </a:txBody>
                  <a:tcPr marL="68580" marR="68580" marT="0" marB="0">
                    <a:solidFill>
                      <a:schemeClr val="accent1">
                        <a:lumMod val="20000"/>
                        <a:lumOff val="80000"/>
                      </a:schemeClr>
                    </a:solidFill>
                  </a:tcPr>
                </a:tc>
                <a:tc hMerge="1">
                  <a:txBody>
                    <a:bodyPr/>
                    <a:lstStyle/>
                    <a:p>
                      <a:endParaRPr lang="en-US" dirty="0"/>
                    </a:p>
                  </a:txBody>
                  <a:tcPr marL="68580" marR="68580" marT="0" marB="0"/>
                </a:tc>
              </a:tr>
            </a:tbl>
          </a:graphicData>
        </a:graphic>
      </p:graphicFrame>
    </p:spTree>
    <p:extLst>
      <p:ext uri="{BB962C8B-B14F-4D97-AF65-F5344CB8AC3E}">
        <p14:creationId xmlns:p14="http://schemas.microsoft.com/office/powerpoint/2010/main" val="199272306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D5BBC35B-A44B-4119-B8DA-DE9E3DFADA20}" type="slidenum">
              <a:rPr lang="en-US" smtClean="0"/>
              <a:pPr/>
              <a:t>22</a:t>
            </a:fld>
            <a:endParaRPr lang="en-US" dirty="0"/>
          </a:p>
        </p:txBody>
      </p:sp>
      <p:sp>
        <p:nvSpPr>
          <p:cNvPr id="2" name="Title 1"/>
          <p:cNvSpPr>
            <a:spLocks noGrp="1"/>
          </p:cNvSpPr>
          <p:nvPr>
            <p:ph type="title"/>
          </p:nvPr>
        </p:nvSpPr>
        <p:spPr/>
        <p:txBody>
          <a:bodyPr>
            <a:noAutofit/>
          </a:bodyPr>
          <a:lstStyle/>
          <a:p>
            <a:pPr algn="l">
              <a:defRPr sz="1800" b="1" i="0" u="none" strike="noStrike" kern="1200" baseline="0">
                <a:solidFill>
                  <a:prstClr val="black"/>
                </a:solidFill>
                <a:latin typeface="+mn-lt"/>
                <a:ea typeface="+mn-ea"/>
                <a:cs typeface="+mn-cs"/>
              </a:defRPr>
            </a:pPr>
            <a:r>
              <a:rPr lang="en-US" sz="2500" dirty="0">
                <a:solidFill>
                  <a:schemeClr val="accent1">
                    <a:lumMod val="75000"/>
                  </a:schemeClr>
                </a:solidFill>
                <a:latin typeface="Arial"/>
                <a:cs typeface="Arial"/>
              </a:rPr>
              <a:t>Total </a:t>
            </a:r>
            <a:r>
              <a:rPr lang="en-US" sz="2500" dirty="0" err="1" smtClean="0">
                <a:solidFill>
                  <a:schemeClr val="accent1">
                    <a:lumMod val="75000"/>
                  </a:schemeClr>
                </a:solidFill>
                <a:latin typeface="Arial"/>
                <a:cs typeface="Arial"/>
              </a:rPr>
              <a:t>Vp</a:t>
            </a:r>
            <a:r>
              <a:rPr lang="en-US" sz="2500" dirty="0" smtClean="0">
                <a:solidFill>
                  <a:schemeClr val="accent1">
                    <a:lumMod val="75000"/>
                  </a:schemeClr>
                </a:solidFill>
                <a:latin typeface="Arial"/>
                <a:cs typeface="Arial"/>
              </a:rPr>
              <a:t> </a:t>
            </a:r>
            <a:r>
              <a:rPr lang="en-US" sz="2500" dirty="0">
                <a:solidFill>
                  <a:schemeClr val="accent1">
                    <a:lumMod val="75000"/>
                  </a:schemeClr>
                </a:solidFill>
                <a:latin typeface="Arial"/>
                <a:cs typeface="Arial"/>
              </a:rPr>
              <a:t>Illnesses from Oyster Consumption</a:t>
            </a:r>
            <a:br>
              <a:rPr lang="en-US" sz="2500" dirty="0">
                <a:solidFill>
                  <a:schemeClr val="accent1">
                    <a:lumMod val="75000"/>
                  </a:schemeClr>
                </a:solidFill>
                <a:latin typeface="Arial"/>
                <a:cs typeface="Arial"/>
              </a:rPr>
            </a:br>
            <a:r>
              <a:rPr lang="en-US" sz="2500" dirty="0">
                <a:solidFill>
                  <a:schemeClr val="accent1">
                    <a:lumMod val="75000"/>
                  </a:schemeClr>
                </a:solidFill>
                <a:latin typeface="Arial"/>
                <a:cs typeface="Arial"/>
              </a:rPr>
              <a:t>(Attributed to Washington </a:t>
            </a:r>
            <a:r>
              <a:rPr lang="en-US" sz="2500" dirty="0" smtClean="0">
                <a:solidFill>
                  <a:schemeClr val="accent1">
                    <a:lumMod val="75000"/>
                  </a:schemeClr>
                </a:solidFill>
                <a:latin typeface="Arial"/>
                <a:cs typeface="Arial"/>
              </a:rPr>
              <a:t>Growing </a:t>
            </a:r>
            <a:r>
              <a:rPr lang="en-US" sz="2500" dirty="0">
                <a:solidFill>
                  <a:schemeClr val="accent1">
                    <a:lumMod val="75000"/>
                  </a:schemeClr>
                </a:solidFill>
                <a:latin typeface="Arial"/>
                <a:cs typeface="Arial"/>
              </a:rPr>
              <a:t>Areas by Year)</a:t>
            </a:r>
            <a:br>
              <a:rPr lang="en-US" sz="2500" dirty="0">
                <a:solidFill>
                  <a:schemeClr val="accent1">
                    <a:lumMod val="75000"/>
                  </a:schemeClr>
                </a:solidFill>
                <a:latin typeface="Arial"/>
                <a:cs typeface="Arial"/>
              </a:rPr>
            </a:br>
            <a:endParaRPr lang="en-US" sz="2500" dirty="0">
              <a:solidFill>
                <a:schemeClr val="accent1">
                  <a:lumMod val="75000"/>
                </a:schemeClr>
              </a:solidFill>
              <a:latin typeface="Arial"/>
              <a:cs typeface="Arial"/>
            </a:endParaRPr>
          </a:p>
        </p:txBody>
      </p:sp>
      <p:sp>
        <p:nvSpPr>
          <p:cNvPr id="3" name="TextBox 2"/>
          <p:cNvSpPr txBox="1"/>
          <p:nvPr/>
        </p:nvSpPr>
        <p:spPr>
          <a:xfrm>
            <a:off x="6159545" y="6566870"/>
            <a:ext cx="2593075" cy="246221"/>
          </a:xfrm>
          <a:prstGeom prst="rect">
            <a:avLst/>
          </a:prstGeom>
          <a:noFill/>
        </p:spPr>
        <p:txBody>
          <a:bodyPr wrap="square" rtlCol="0">
            <a:spAutoFit/>
          </a:bodyPr>
          <a:lstStyle/>
          <a:p>
            <a:pPr algn="r"/>
            <a:r>
              <a:rPr lang="en-US" sz="1000" dirty="0" smtClean="0"/>
              <a:t>* data as of 9/4/17</a:t>
            </a:r>
            <a:endParaRPr lang="en-US" sz="1000" dirty="0"/>
          </a:p>
        </p:txBody>
      </p:sp>
      <p:graphicFrame>
        <p:nvGraphicFramePr>
          <p:cNvPr id="7" name="Chart 6"/>
          <p:cNvGraphicFramePr>
            <a:graphicFrameLocks/>
          </p:cNvGraphicFramePr>
          <p:nvPr>
            <p:extLst>
              <p:ext uri="{D42A27DB-BD31-4B8C-83A1-F6EECF244321}">
                <p14:modId xmlns:p14="http://schemas.microsoft.com/office/powerpoint/2010/main" val="2922993697"/>
              </p:ext>
            </p:extLst>
          </p:nvPr>
        </p:nvGraphicFramePr>
        <p:xfrm>
          <a:off x="631825" y="1278907"/>
          <a:ext cx="7626350" cy="5287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033445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47272" y="6425700"/>
            <a:ext cx="365760" cy="365125"/>
          </a:xfrm>
          <a:prstGeom prst="rect">
            <a:avLst/>
          </a:prstGeom>
        </p:spPr>
        <p:txBody>
          <a:bodyPr/>
          <a:lstStyle/>
          <a:p>
            <a:fld id="{D5BBC35B-A44B-4119-B8DA-DE9E3DFADA20}" type="slidenum">
              <a:rPr lang="en-US" smtClean="0"/>
              <a:pPr/>
              <a:t>23</a:t>
            </a:fld>
            <a:endParaRPr lang="en-US" dirty="0"/>
          </a:p>
        </p:txBody>
      </p:sp>
      <p:graphicFrame>
        <p:nvGraphicFramePr>
          <p:cNvPr id="6" name="Chart 5"/>
          <p:cNvGraphicFramePr>
            <a:graphicFrameLocks noGrp="1"/>
          </p:cNvGraphicFramePr>
          <p:nvPr>
            <p:extLst>
              <p:ext uri="{D42A27DB-BD31-4B8C-83A1-F6EECF244321}">
                <p14:modId xmlns:p14="http://schemas.microsoft.com/office/powerpoint/2010/main" val="198730041"/>
              </p:ext>
            </p:extLst>
          </p:nvPr>
        </p:nvGraphicFramePr>
        <p:xfrm>
          <a:off x="0" y="614454"/>
          <a:ext cx="9144000" cy="6132109"/>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2"/>
          <p:cNvSpPr txBox="1">
            <a:spLocks/>
          </p:cNvSpPr>
          <p:nvPr/>
        </p:nvSpPr>
        <p:spPr>
          <a:xfrm>
            <a:off x="457200" y="203388"/>
            <a:ext cx="8229600" cy="1143000"/>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b="0" dirty="0">
                <a:solidFill>
                  <a:schemeClr val="tx2">
                    <a:lumMod val="75000"/>
                    <a:lumOff val="25000"/>
                  </a:schemeClr>
                </a:solidFill>
                <a:latin typeface="Arial"/>
                <a:cs typeface="Arial"/>
              </a:rPr>
              <a:t>O</a:t>
            </a:r>
            <a:r>
              <a:rPr lang="en-US" sz="2400" b="0" dirty="0" smtClean="0">
                <a:solidFill>
                  <a:schemeClr val="tx2">
                    <a:lumMod val="75000"/>
                    <a:lumOff val="25000"/>
                  </a:schemeClr>
                </a:solidFill>
                <a:latin typeface="Arial"/>
                <a:cs typeface="Arial"/>
              </a:rPr>
              <a:t>ysters harvested from May-Sep 2015</a:t>
            </a:r>
            <a:endParaRPr lang="en-US" sz="2400" b="0" dirty="0">
              <a:solidFill>
                <a:schemeClr val="tx2">
                  <a:lumMod val="75000"/>
                  <a:lumOff val="25000"/>
                </a:schemeClr>
              </a:solidFill>
              <a:latin typeface="Arial"/>
              <a:cs typeface="Arial"/>
            </a:endParaRPr>
          </a:p>
        </p:txBody>
      </p:sp>
    </p:spTree>
    <p:extLst>
      <p:ext uri="{BB962C8B-B14F-4D97-AF65-F5344CB8AC3E}">
        <p14:creationId xmlns:p14="http://schemas.microsoft.com/office/powerpoint/2010/main" val="384661669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26010" y="6553812"/>
            <a:ext cx="1106393" cy="276999"/>
          </a:xfrm>
          <a:prstGeom prst="rect">
            <a:avLst/>
          </a:prstGeom>
          <a:noFill/>
        </p:spPr>
        <p:txBody>
          <a:bodyPr wrap="none" rtlCol="0">
            <a:spAutoFit/>
          </a:bodyPr>
          <a:lstStyle/>
          <a:p>
            <a:r>
              <a:rPr lang="en-US" sz="1200" dirty="0" smtClean="0"/>
              <a:t>*as of 6/30/17</a:t>
            </a:r>
            <a:endParaRPr lang="en-US" sz="1200" dirty="0"/>
          </a:p>
        </p:txBody>
      </p:sp>
      <p:graphicFrame>
        <p:nvGraphicFramePr>
          <p:cNvPr id="4" name="Chart 3"/>
          <p:cNvGraphicFramePr>
            <a:graphicFrameLocks/>
          </p:cNvGraphicFramePr>
          <p:nvPr>
            <p:extLst/>
          </p:nvPr>
        </p:nvGraphicFramePr>
        <p:xfrm>
          <a:off x="76200" y="130731"/>
          <a:ext cx="8686800" cy="669631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820914" y="338620"/>
            <a:ext cx="6142727" cy="461665"/>
          </a:xfrm>
          <a:prstGeom prst="rect">
            <a:avLst/>
          </a:prstGeom>
          <a:noFill/>
        </p:spPr>
        <p:txBody>
          <a:bodyPr wrap="none" rtlCol="0">
            <a:spAutoFit/>
          </a:bodyPr>
          <a:lstStyle/>
          <a:p>
            <a:r>
              <a:rPr lang="en-US" sz="2400" dirty="0" smtClean="0">
                <a:solidFill>
                  <a:srgbClr val="0F3661"/>
                </a:solidFill>
              </a:rPr>
              <a:t>2015 and 2016 Harvest Totals by Region</a:t>
            </a:r>
            <a:endParaRPr lang="en-US" sz="2400" dirty="0">
              <a:solidFill>
                <a:srgbClr val="0F3661"/>
              </a:solidFill>
            </a:endParaRPr>
          </a:p>
        </p:txBody>
      </p:sp>
    </p:spTree>
    <p:extLst>
      <p:ext uri="{BB962C8B-B14F-4D97-AF65-F5344CB8AC3E}">
        <p14:creationId xmlns:p14="http://schemas.microsoft.com/office/powerpoint/2010/main" val="258345815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1557949"/>
            <a:ext cx="1078939" cy="441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hart 7"/>
          <p:cNvGraphicFramePr>
            <a:graphicFrameLocks/>
          </p:cNvGraphicFramePr>
          <p:nvPr>
            <p:extLst/>
          </p:nvPr>
        </p:nvGraphicFramePr>
        <p:xfrm>
          <a:off x="76200" y="1524000"/>
          <a:ext cx="8737112"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D5BBC35B-A44B-4119-B8DA-DE9E3DFADA20}" type="slidenum">
              <a:rPr lang="en-US" smtClean="0">
                <a:solidFill>
                  <a:prstClr val="black"/>
                </a:solidFill>
              </a:rPr>
              <a:pPr/>
              <a:t>25</a:t>
            </a:fld>
            <a:endParaRPr lang="en-US" dirty="0">
              <a:solidFill>
                <a:prstClr val="black"/>
              </a:solidFill>
            </a:endParaRPr>
          </a:p>
        </p:txBody>
      </p:sp>
      <p:sp>
        <p:nvSpPr>
          <p:cNvPr id="3" name="Title 2"/>
          <p:cNvSpPr>
            <a:spLocks noGrp="1"/>
          </p:cNvSpPr>
          <p:nvPr>
            <p:ph type="title"/>
          </p:nvPr>
        </p:nvSpPr>
        <p:spPr>
          <a:xfrm>
            <a:off x="810204" y="228600"/>
            <a:ext cx="8229600" cy="1143000"/>
          </a:xfrm>
        </p:spPr>
        <p:txBody>
          <a:bodyPr>
            <a:normAutofit/>
          </a:bodyPr>
          <a:lstStyle/>
          <a:p>
            <a:pPr algn="l"/>
            <a:r>
              <a:rPr lang="en-US" sz="3200" dirty="0" smtClean="0"/>
              <a:t>Overall Regional </a:t>
            </a:r>
            <a:r>
              <a:rPr lang="en-US" sz="3200" dirty="0"/>
              <a:t>Average Risk </a:t>
            </a:r>
            <a:r>
              <a:rPr lang="en-US" sz="3200" dirty="0" smtClean="0"/>
              <a:t>Comparison (2012-2016)</a:t>
            </a:r>
            <a:endParaRPr lang="en-US" sz="3200" dirty="0"/>
          </a:p>
        </p:txBody>
      </p:sp>
      <p:sp>
        <p:nvSpPr>
          <p:cNvPr id="6" name="TextBox 1"/>
          <p:cNvSpPr txBox="1"/>
          <p:nvPr/>
        </p:nvSpPr>
        <p:spPr>
          <a:xfrm>
            <a:off x="8076079" y="6611779"/>
            <a:ext cx="963725" cy="246221"/>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smtClean="0"/>
              <a:t>*As of 6/30/17</a:t>
            </a:r>
            <a:endParaRPr lang="en-US" sz="1000" dirty="0"/>
          </a:p>
        </p:txBody>
      </p:sp>
      <p:sp>
        <p:nvSpPr>
          <p:cNvPr id="14" name="TextBox 13"/>
          <p:cNvSpPr txBox="1"/>
          <p:nvPr/>
        </p:nvSpPr>
        <p:spPr>
          <a:xfrm>
            <a:off x="1143000" y="5383152"/>
            <a:ext cx="1545116" cy="276999"/>
          </a:xfrm>
          <a:prstGeom prst="rect">
            <a:avLst/>
          </a:prstGeom>
          <a:solidFill>
            <a:schemeClr val="bg1"/>
          </a:solidFill>
          <a:ln>
            <a:solidFill>
              <a:schemeClr val="tx1"/>
            </a:solidFill>
          </a:ln>
        </p:spPr>
        <p:txBody>
          <a:bodyPr wrap="square" rtlCol="0">
            <a:spAutoFit/>
          </a:bodyPr>
          <a:lstStyle/>
          <a:p>
            <a:r>
              <a:rPr lang="en-US" sz="1200" dirty="0" smtClean="0"/>
              <a:t>1 in 18.5 million</a:t>
            </a:r>
            <a:endParaRPr lang="en-US" sz="1200" dirty="0"/>
          </a:p>
        </p:txBody>
      </p:sp>
      <p:sp>
        <p:nvSpPr>
          <p:cNvPr id="15" name="TextBox 14"/>
          <p:cNvSpPr txBox="1"/>
          <p:nvPr/>
        </p:nvSpPr>
        <p:spPr>
          <a:xfrm>
            <a:off x="7117161" y="2628739"/>
            <a:ext cx="1211591" cy="276999"/>
          </a:xfrm>
          <a:prstGeom prst="rect">
            <a:avLst/>
          </a:prstGeom>
          <a:solidFill>
            <a:schemeClr val="bg1"/>
          </a:solidFill>
          <a:ln>
            <a:solidFill>
              <a:schemeClr val="tx1"/>
            </a:solidFill>
          </a:ln>
        </p:spPr>
        <p:txBody>
          <a:bodyPr wrap="square" rtlCol="0">
            <a:spAutoFit/>
          </a:bodyPr>
          <a:lstStyle/>
          <a:p>
            <a:r>
              <a:rPr lang="en-US" sz="1200" dirty="0" smtClean="0"/>
              <a:t>1 in 900,000</a:t>
            </a:r>
            <a:endParaRPr lang="en-US" sz="1200" dirty="0"/>
          </a:p>
        </p:txBody>
      </p:sp>
      <p:sp>
        <p:nvSpPr>
          <p:cNvPr id="16" name="TextBox 15"/>
          <p:cNvSpPr txBox="1"/>
          <p:nvPr/>
        </p:nvSpPr>
        <p:spPr>
          <a:xfrm>
            <a:off x="3117774" y="2493149"/>
            <a:ext cx="1189822" cy="276999"/>
          </a:xfrm>
          <a:prstGeom prst="rect">
            <a:avLst/>
          </a:prstGeom>
          <a:solidFill>
            <a:schemeClr val="bg1"/>
          </a:solidFill>
          <a:ln>
            <a:solidFill>
              <a:schemeClr val="tx1"/>
            </a:solidFill>
          </a:ln>
        </p:spPr>
        <p:txBody>
          <a:bodyPr wrap="square" rtlCol="0">
            <a:spAutoFit/>
          </a:bodyPr>
          <a:lstStyle/>
          <a:p>
            <a:r>
              <a:rPr lang="en-US" sz="1200" dirty="0" smtClean="0"/>
              <a:t>1 in 850,000</a:t>
            </a:r>
            <a:endParaRPr lang="en-US" sz="1200" dirty="0"/>
          </a:p>
        </p:txBody>
      </p:sp>
      <p:sp>
        <p:nvSpPr>
          <p:cNvPr id="17" name="TextBox 16"/>
          <p:cNvSpPr txBox="1"/>
          <p:nvPr/>
        </p:nvSpPr>
        <p:spPr>
          <a:xfrm>
            <a:off x="5181600" y="4841674"/>
            <a:ext cx="1219200" cy="276999"/>
          </a:xfrm>
          <a:prstGeom prst="rect">
            <a:avLst/>
          </a:prstGeom>
          <a:solidFill>
            <a:schemeClr val="bg1"/>
          </a:solidFill>
          <a:ln>
            <a:solidFill>
              <a:schemeClr val="tx1"/>
            </a:solidFill>
          </a:ln>
        </p:spPr>
        <p:txBody>
          <a:bodyPr wrap="square" rtlCol="0">
            <a:spAutoFit/>
          </a:bodyPr>
          <a:lstStyle/>
          <a:p>
            <a:r>
              <a:rPr lang="en-US" sz="1200" dirty="0" smtClean="0"/>
              <a:t>1 in 4 million</a:t>
            </a:r>
            <a:endParaRPr lang="en-US" sz="1200" dirty="0"/>
          </a:p>
        </p:txBody>
      </p:sp>
      <p:sp>
        <p:nvSpPr>
          <p:cNvPr id="4" name="TextBox 3"/>
          <p:cNvSpPr txBox="1"/>
          <p:nvPr/>
        </p:nvSpPr>
        <p:spPr>
          <a:xfrm>
            <a:off x="31687" y="6503189"/>
            <a:ext cx="3918317" cy="276999"/>
          </a:xfrm>
          <a:prstGeom prst="rect">
            <a:avLst/>
          </a:prstGeom>
          <a:noFill/>
        </p:spPr>
        <p:txBody>
          <a:bodyPr wrap="none" rtlCol="0">
            <a:spAutoFit/>
          </a:bodyPr>
          <a:lstStyle/>
          <a:p>
            <a:r>
              <a:rPr lang="en-US" sz="1200" dirty="0" smtClean="0"/>
              <a:t>*Regional average calculations include 0 risk growing areas</a:t>
            </a:r>
            <a:endParaRPr lang="en-US" sz="1200" dirty="0"/>
          </a:p>
        </p:txBody>
      </p:sp>
    </p:spTree>
    <p:extLst>
      <p:ext uri="{BB962C8B-B14F-4D97-AF65-F5344CB8AC3E}">
        <p14:creationId xmlns:p14="http://schemas.microsoft.com/office/powerpoint/2010/main" val="56881475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70334" y="635102"/>
            <a:ext cx="8018462" cy="762000"/>
          </a:xfrm>
        </p:spPr>
        <p:txBody>
          <a:bodyPr/>
          <a:lstStyle/>
          <a:p>
            <a:pPr algn="l"/>
            <a:r>
              <a:rPr lang="en-US" sz="3600" dirty="0" smtClean="0"/>
              <a:t>Environmental Monitoring</a:t>
            </a:r>
          </a:p>
        </p:txBody>
      </p:sp>
      <p:sp>
        <p:nvSpPr>
          <p:cNvPr id="13315" name="Content Placeholder 2"/>
          <p:cNvSpPr>
            <a:spLocks noGrp="1"/>
          </p:cNvSpPr>
          <p:nvPr>
            <p:ph idx="1"/>
          </p:nvPr>
        </p:nvSpPr>
        <p:spPr>
          <a:xfrm>
            <a:off x="479860" y="1419452"/>
            <a:ext cx="5307508" cy="4619765"/>
          </a:xfrm>
        </p:spPr>
        <p:txBody>
          <a:bodyPr>
            <a:normAutofit/>
          </a:bodyPr>
          <a:lstStyle/>
          <a:p>
            <a:r>
              <a:rPr lang="en-US" dirty="0" smtClean="0"/>
              <a:t>Sampling oysters:</a:t>
            </a:r>
          </a:p>
          <a:p>
            <a:pPr lvl="1">
              <a:buFont typeface="Arial" pitchFamily="34" charset="0"/>
              <a:buChar char="•"/>
            </a:pPr>
            <a:r>
              <a:rPr lang="en-US" dirty="0" smtClean="0"/>
              <a:t>Water, air and tissue temperature</a:t>
            </a:r>
          </a:p>
          <a:p>
            <a:pPr lvl="1">
              <a:buFont typeface="Arial" pitchFamily="34" charset="0"/>
              <a:buChar char="•"/>
            </a:pPr>
            <a:r>
              <a:rPr lang="en-US" dirty="0" smtClean="0"/>
              <a:t>Salinity</a:t>
            </a:r>
          </a:p>
          <a:p>
            <a:r>
              <a:rPr lang="en-US" dirty="0" smtClean="0"/>
              <a:t>Public Health Lab tests oysters for:</a:t>
            </a:r>
          </a:p>
          <a:p>
            <a:pPr lvl="1">
              <a:buFont typeface="Arial" pitchFamily="34" charset="0"/>
              <a:buChar char="•"/>
            </a:pPr>
            <a:r>
              <a:rPr lang="en-US" i="1" dirty="0" err="1"/>
              <a:t>tlh</a:t>
            </a:r>
            <a:r>
              <a:rPr lang="en-US" dirty="0"/>
              <a:t> (species marker) </a:t>
            </a:r>
          </a:p>
          <a:p>
            <a:pPr lvl="1">
              <a:buFont typeface="Arial" pitchFamily="34" charset="0"/>
              <a:buChar char="•"/>
            </a:pPr>
            <a:r>
              <a:rPr lang="en-US" i="1" dirty="0" err="1"/>
              <a:t>tdh</a:t>
            </a:r>
            <a:r>
              <a:rPr lang="en-US" dirty="0"/>
              <a:t> (pathogenicity marker)</a:t>
            </a:r>
          </a:p>
          <a:p>
            <a:pPr lvl="1">
              <a:buFont typeface="Arial" pitchFamily="34" charset="0"/>
              <a:buChar char="•"/>
            </a:pPr>
            <a:r>
              <a:rPr lang="en-US" i="1" dirty="0" err="1"/>
              <a:t>trh</a:t>
            </a:r>
            <a:r>
              <a:rPr lang="en-US" dirty="0"/>
              <a:t> (pathogenicity marker</a:t>
            </a:r>
            <a:r>
              <a:rPr lang="en-US" dirty="0" smtClean="0"/>
              <a:t>) </a:t>
            </a:r>
          </a:p>
          <a:p>
            <a:r>
              <a:rPr lang="en-US" dirty="0"/>
              <a:t>T</a:t>
            </a:r>
            <a:r>
              <a:rPr lang="en-US" dirty="0" smtClean="0"/>
              <a:t>emperature </a:t>
            </a:r>
            <a:r>
              <a:rPr lang="en-US" dirty="0" err="1" smtClean="0"/>
              <a:t>dataloggers</a:t>
            </a:r>
            <a:endParaRPr lang="en-US" dirty="0" smtClean="0"/>
          </a:p>
          <a:p>
            <a:pPr lvl="1"/>
            <a:endParaRPr lang="en-US" dirty="0" smtClean="0"/>
          </a:p>
          <a:p>
            <a:pPr lvl="1"/>
            <a:endParaRPr lang="en-US" dirty="0" smtClean="0"/>
          </a:p>
        </p:txBody>
      </p:sp>
      <p:pic>
        <p:nvPicPr>
          <p:cNvPr id="7" name="Picture 25" descr="092005 03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754522" y="3937086"/>
            <a:ext cx="2184732" cy="1615170"/>
          </a:xfrm>
          <a:prstGeom prst="rect">
            <a:avLst/>
          </a:prstGeom>
          <a:noFill/>
          <a:ln>
            <a:solidFill>
              <a:schemeClr val="tx2">
                <a:lumMod val="50000"/>
              </a:schemeClr>
            </a:solidFill>
          </a:ln>
        </p:spPr>
      </p:pic>
      <p:pic>
        <p:nvPicPr>
          <p:cNvPr id="8" name="Picture 36" descr="092005 066"/>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238999" y="5056021"/>
            <a:ext cx="1503593" cy="1128475"/>
          </a:xfrm>
          <a:prstGeom prst="rect">
            <a:avLst/>
          </a:prstGeom>
          <a:noFill/>
          <a:ln w="9525">
            <a:solidFill>
              <a:schemeClr val="tx2">
                <a:lumMod val="50000"/>
              </a:schemeClr>
            </a:solidFill>
            <a:miter lim="800000"/>
            <a:headEnd/>
            <a:tailEnd/>
          </a:ln>
        </p:spPr>
      </p:pic>
      <p:sp>
        <p:nvSpPr>
          <p:cNvPr id="9" name="Slide Number Placeholder 3"/>
          <p:cNvSpPr>
            <a:spLocks noGrp="1"/>
          </p:cNvSpPr>
          <p:nvPr>
            <p:ph type="sldNum" sz="quarter" idx="11"/>
          </p:nvPr>
        </p:nvSpPr>
        <p:spPr>
          <a:xfrm>
            <a:off x="8647272" y="6425700"/>
            <a:ext cx="365760" cy="365125"/>
          </a:xfrm>
        </p:spPr>
        <p:txBody>
          <a:bodyPr/>
          <a:lstStyle/>
          <a:p>
            <a:fld id="{D5BBC35B-A44B-4119-B8DA-DE9E3DFADA20}" type="slidenum">
              <a:rPr lang="en-US" smtClean="0"/>
              <a:pPr/>
              <a:t>26</a:t>
            </a:fld>
            <a:endParaRPr lang="en-US" dirty="0"/>
          </a:p>
        </p:txBody>
      </p:sp>
      <p:pic>
        <p:nvPicPr>
          <p:cNvPr id="1026" name="Picture 2" descr="S:\EPH\SF\Photo_Gallery\Vibrio Sampling\2015\Peik shucking an oyster.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150" r="13167"/>
          <a:stretch/>
        </p:blipFill>
        <p:spPr bwMode="auto">
          <a:xfrm>
            <a:off x="6418809" y="1483741"/>
            <a:ext cx="1640379" cy="2263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17082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noGrp="1"/>
          </p:cNvGraphicFramePr>
          <p:nvPr>
            <p:ph idx="1"/>
            <p:extLst>
              <p:ext uri="{D42A27DB-BD31-4B8C-83A1-F6EECF244321}">
                <p14:modId xmlns:p14="http://schemas.microsoft.com/office/powerpoint/2010/main" val="3368624008"/>
              </p:ext>
            </p:extLst>
          </p:nvPr>
        </p:nvGraphicFramePr>
        <p:xfrm>
          <a:off x="293233" y="859782"/>
          <a:ext cx="8459880" cy="5645131"/>
        </p:xfrm>
        <a:graphic>
          <a:graphicData uri="http://schemas.openxmlformats.org/drawingml/2006/table">
            <a:tbl>
              <a:tblPr bandRow="1">
                <a:tableStyleId>{69CF1AB2-1976-4502-BF36-3FF5EA218861}</a:tableStyleId>
              </a:tblPr>
              <a:tblGrid>
                <a:gridCol w="1382461"/>
                <a:gridCol w="564693"/>
                <a:gridCol w="1933456"/>
                <a:gridCol w="2289635"/>
                <a:gridCol w="2289635"/>
              </a:tblGrid>
              <a:tr h="369128">
                <a:tc>
                  <a:txBody>
                    <a:bodyPr/>
                    <a:lstStyle/>
                    <a:p>
                      <a:pPr algn="ctr"/>
                      <a:endParaRPr lang="en-US" sz="1800" b="1" dirty="0">
                        <a:solidFill>
                          <a:schemeClr val="tx1"/>
                        </a:solidFill>
                      </a:endParaRPr>
                    </a:p>
                  </a:txBody>
                  <a:tcPr marL="91432" marR="91432" marT="45732" marB="45732" anchor="ctr">
                    <a:solidFill>
                      <a:schemeClr val="accent1"/>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smtClean="0"/>
                        <a:t>      2015</a:t>
                      </a:r>
                      <a:endParaRPr lang="en-US" sz="1500" b="1" dirty="0" smtClean="0">
                        <a:solidFill>
                          <a:schemeClr val="tx1"/>
                        </a:solidFill>
                      </a:endParaRPr>
                    </a:p>
                  </a:txBody>
                  <a:tcPr marL="91432" marR="91432" marT="45732" marB="45732" anchor="ctr">
                    <a:solidFill>
                      <a:schemeClr val="accent1"/>
                    </a:solidFill>
                  </a:tcPr>
                </a:tc>
                <a:tc hMerge="1">
                  <a:txBody>
                    <a:bodyPr/>
                    <a:lstStyle/>
                    <a:p>
                      <a:endParaRPr lang="en-US" dirty="0"/>
                    </a:p>
                  </a:txBody>
                  <a:tcPr/>
                </a:tc>
                <a:tc>
                  <a:txBody>
                    <a:bodyPr/>
                    <a:lstStyle/>
                    <a:p>
                      <a:pPr algn="ctr"/>
                      <a:r>
                        <a:rPr lang="en-US" sz="1500" b="1" dirty="0" smtClean="0"/>
                        <a:t>2016</a:t>
                      </a:r>
                      <a:endParaRPr lang="en-US" sz="1500" b="1" dirty="0"/>
                    </a:p>
                  </a:txBody>
                  <a:tcPr marL="91432" marR="91432" marT="45732" marB="45732" anchor="ctr">
                    <a:solidFill>
                      <a:schemeClr val="accent1"/>
                    </a:solidFill>
                  </a:tcPr>
                </a:tc>
                <a:tc>
                  <a:txBody>
                    <a:bodyPr/>
                    <a:lstStyle/>
                    <a:p>
                      <a:pPr algn="ctr"/>
                      <a:r>
                        <a:rPr lang="en-US" sz="1500" b="1" dirty="0" smtClean="0"/>
                        <a:t>2017</a:t>
                      </a:r>
                      <a:endParaRPr lang="en-US" sz="1500" b="1" dirty="0"/>
                    </a:p>
                  </a:txBody>
                  <a:tcPr marL="91432" marR="91432" marT="45732" marB="45732" anchor="ctr">
                    <a:solidFill>
                      <a:schemeClr val="accent1"/>
                    </a:solidFill>
                  </a:tcPr>
                </a:tc>
              </a:tr>
              <a:tr h="447514">
                <a:tc gridSpan="2">
                  <a:txBody>
                    <a:bodyPr/>
                    <a:lstStyle/>
                    <a:p>
                      <a:r>
                        <a:rPr lang="en-US" sz="1400" baseline="0" dirty="0" smtClean="0">
                          <a:solidFill>
                            <a:schemeClr val="tx1"/>
                          </a:solidFill>
                          <a:latin typeface="Calibri" panose="020F0502020204030204" pitchFamily="34" charset="0"/>
                          <a:cs typeface="Calibri" panose="020F0502020204030204" pitchFamily="34" charset="0"/>
                        </a:rPr>
                        <a:t>Samples taken</a:t>
                      </a:r>
                    </a:p>
                  </a:txBody>
                  <a:tcPr marL="91432" marR="91432" marT="45732" marB="45732" anchor="ct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tx1"/>
                          </a:solidFill>
                          <a:latin typeface="Calibri" panose="020F0502020204030204" pitchFamily="34" charset="0"/>
                          <a:cs typeface="Calibri" panose="020F0502020204030204" pitchFamily="34" charset="0"/>
                        </a:rPr>
                        <a:t>271</a:t>
                      </a:r>
                    </a:p>
                  </a:txBody>
                  <a:tcPr marL="91432" marR="91432" marT="45732" marB="457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tx1"/>
                          </a:solidFill>
                          <a:latin typeface="Calibri" panose="020F0502020204030204" pitchFamily="34" charset="0"/>
                          <a:cs typeface="Calibri" panose="020F0502020204030204" pitchFamily="34" charset="0"/>
                        </a:rPr>
                        <a:t>248</a:t>
                      </a:r>
                    </a:p>
                  </a:txBody>
                  <a:tcPr marL="91432" marR="91432" marT="45732" marB="457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tx1"/>
                          </a:solidFill>
                          <a:latin typeface="Calibri" panose="020F0502020204030204" pitchFamily="34" charset="0"/>
                          <a:cs typeface="Calibri" panose="020F0502020204030204" pitchFamily="34" charset="0"/>
                        </a:rPr>
                        <a:t>147*</a:t>
                      </a:r>
                    </a:p>
                  </a:txBody>
                  <a:tcPr marL="91432" marR="91432" marT="45732" marB="45732" anchor="ctr"/>
                </a:tc>
              </a:tr>
              <a:tr h="447514">
                <a:tc gridSpan="2">
                  <a:txBody>
                    <a:bodyPr/>
                    <a:lstStyle/>
                    <a:p>
                      <a:r>
                        <a:rPr lang="en-US" sz="1400" dirty="0" smtClean="0">
                          <a:solidFill>
                            <a:schemeClr val="tx1"/>
                          </a:solidFill>
                          <a:latin typeface="Calibri" panose="020F0502020204030204" pitchFamily="34" charset="0"/>
                          <a:cs typeface="Calibri" panose="020F0502020204030204" pitchFamily="34" charset="0"/>
                        </a:rPr>
                        <a:t>Sampling locations</a:t>
                      </a:r>
                    </a:p>
                  </a:txBody>
                  <a:tcPr marL="91432" marR="91432" marT="45732" marB="45732" anchor="ct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Calibri" panose="020F0502020204030204" pitchFamily="34" charset="0"/>
                          <a:cs typeface="Calibri" panose="020F0502020204030204" pitchFamily="34" charset="0"/>
                        </a:rPr>
                        <a:t>22</a:t>
                      </a:r>
                    </a:p>
                  </a:txBody>
                  <a:tcPr marL="91432" marR="91432" marT="45732" marB="457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Calibri" panose="020F0502020204030204" pitchFamily="34" charset="0"/>
                          <a:cs typeface="Calibri" panose="020F0502020204030204" pitchFamily="34" charset="0"/>
                        </a:rPr>
                        <a:t>19</a:t>
                      </a:r>
                    </a:p>
                  </a:txBody>
                  <a:tcPr marL="91432" marR="91432" marT="45732" marB="457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Calibri" panose="020F0502020204030204" pitchFamily="34" charset="0"/>
                          <a:cs typeface="Calibri" panose="020F0502020204030204" pitchFamily="34" charset="0"/>
                        </a:rPr>
                        <a:t>12</a:t>
                      </a:r>
                    </a:p>
                  </a:txBody>
                  <a:tcPr marL="91432" marR="91432" marT="45732" marB="45732" anchor="ctr"/>
                </a:tc>
              </a:tr>
              <a:tr h="447514">
                <a:tc gridSpan="2">
                  <a:txBody>
                    <a:bodyPr/>
                    <a:lstStyle/>
                    <a:p>
                      <a:r>
                        <a:rPr lang="en-US" sz="1400" dirty="0" smtClean="0">
                          <a:solidFill>
                            <a:schemeClr val="tx1"/>
                          </a:solidFill>
                          <a:latin typeface="Calibri" panose="020F0502020204030204" pitchFamily="34" charset="0"/>
                          <a:cs typeface="Calibri" panose="020F0502020204030204" pitchFamily="34" charset="0"/>
                        </a:rPr>
                        <a:t>Sampling dates</a:t>
                      </a:r>
                      <a:endParaRPr lang="en-US" sz="1400" dirty="0">
                        <a:solidFill>
                          <a:schemeClr val="tx1"/>
                        </a:solidFill>
                        <a:latin typeface="Calibri" panose="020F0502020204030204" pitchFamily="34" charset="0"/>
                        <a:cs typeface="Calibri" panose="020F0502020204030204" pitchFamily="34" charset="0"/>
                      </a:endParaRPr>
                    </a:p>
                  </a:txBody>
                  <a:tcPr marL="91432" marR="91432" marT="45732" marB="45732" anchor="ctr"/>
                </a:tc>
                <a:tc hMerge="1">
                  <a:txBody>
                    <a:bodyPr/>
                    <a:lstStyle/>
                    <a:p>
                      <a:endParaRPr lang="en-US"/>
                    </a:p>
                  </a:txBody>
                  <a:tcPr/>
                </a:tc>
                <a:tc>
                  <a:txBody>
                    <a:bodyPr/>
                    <a:lstStyle/>
                    <a:p>
                      <a:r>
                        <a:rPr lang="en-US" sz="1400" dirty="0" smtClean="0">
                          <a:solidFill>
                            <a:schemeClr val="tx1"/>
                          </a:solidFill>
                          <a:latin typeface="Calibri" panose="020F0502020204030204" pitchFamily="34" charset="0"/>
                          <a:cs typeface="Calibri" panose="020F0502020204030204" pitchFamily="34" charset="0"/>
                        </a:rPr>
                        <a:t>6/2/15 - 9/29/15</a:t>
                      </a:r>
                      <a:endParaRPr lang="en-US" sz="1400" dirty="0">
                        <a:solidFill>
                          <a:schemeClr val="tx1"/>
                        </a:solidFill>
                        <a:latin typeface="Calibri" panose="020F0502020204030204" pitchFamily="34" charset="0"/>
                        <a:cs typeface="Calibri" panose="020F0502020204030204" pitchFamily="34" charset="0"/>
                      </a:endParaRPr>
                    </a:p>
                  </a:txBody>
                  <a:tcPr marL="91432" marR="91432" marT="45732" marB="45732" anchor="ctr"/>
                </a:tc>
                <a:tc>
                  <a:txBody>
                    <a:bodyPr/>
                    <a:lstStyle/>
                    <a:p>
                      <a:r>
                        <a:rPr lang="en-US" sz="1400" dirty="0" smtClean="0">
                          <a:solidFill>
                            <a:schemeClr val="tx1"/>
                          </a:solidFill>
                          <a:latin typeface="Calibri" panose="020F0502020204030204" pitchFamily="34" charset="0"/>
                          <a:cs typeface="Calibri" panose="020F0502020204030204" pitchFamily="34" charset="0"/>
                        </a:rPr>
                        <a:t>6/4/16- 9/28/16</a:t>
                      </a:r>
                      <a:endParaRPr lang="en-US" sz="1400" dirty="0">
                        <a:solidFill>
                          <a:schemeClr val="tx1"/>
                        </a:solidFill>
                        <a:latin typeface="Calibri" panose="020F0502020204030204" pitchFamily="34" charset="0"/>
                        <a:cs typeface="Calibri" panose="020F0502020204030204" pitchFamily="34" charset="0"/>
                      </a:endParaRPr>
                    </a:p>
                  </a:txBody>
                  <a:tcPr marL="91432" marR="91432" marT="45732" marB="45732" anchor="ctr"/>
                </a:tc>
                <a:tc>
                  <a:txBody>
                    <a:bodyPr/>
                    <a:lstStyle/>
                    <a:p>
                      <a:r>
                        <a:rPr lang="en-US" sz="1400" dirty="0" smtClean="0">
                          <a:solidFill>
                            <a:schemeClr val="tx1"/>
                          </a:solidFill>
                          <a:latin typeface="Calibri" panose="020F0502020204030204" pitchFamily="34" charset="0"/>
                          <a:cs typeface="Calibri" panose="020F0502020204030204" pitchFamily="34" charset="0"/>
                        </a:rPr>
                        <a:t>6/6/17-8/31/17*</a:t>
                      </a:r>
                      <a:endParaRPr lang="en-US" sz="1400" dirty="0">
                        <a:solidFill>
                          <a:schemeClr val="tx1"/>
                        </a:solidFill>
                        <a:latin typeface="Calibri" panose="020F0502020204030204" pitchFamily="34" charset="0"/>
                        <a:cs typeface="Calibri" panose="020F0502020204030204" pitchFamily="34" charset="0"/>
                      </a:endParaRPr>
                    </a:p>
                  </a:txBody>
                  <a:tcPr marL="91432" marR="91432" marT="45732" marB="45732" anchor="ctr"/>
                </a:tc>
              </a:tr>
              <a:tr h="447514">
                <a:tc gridSpan="2">
                  <a:txBody>
                    <a:bodyPr/>
                    <a:lstStyle/>
                    <a:p>
                      <a:r>
                        <a:rPr lang="en-US" sz="1400" dirty="0" err="1" smtClean="0">
                          <a:solidFill>
                            <a:schemeClr val="tx1"/>
                          </a:solidFill>
                          <a:latin typeface="Calibri" panose="020F0502020204030204" pitchFamily="34" charset="0"/>
                          <a:cs typeface="Calibri" panose="020F0502020204030204" pitchFamily="34" charset="0"/>
                        </a:rPr>
                        <a:t>tlh</a:t>
                      </a:r>
                      <a:r>
                        <a:rPr lang="en-US" sz="1400" dirty="0" smtClean="0">
                          <a:solidFill>
                            <a:schemeClr val="tx1"/>
                          </a:solidFill>
                          <a:latin typeface="Calibri" panose="020F0502020204030204" pitchFamily="34" charset="0"/>
                          <a:cs typeface="Calibri" panose="020F0502020204030204" pitchFamily="34" charset="0"/>
                        </a:rPr>
                        <a:t> </a:t>
                      </a:r>
                      <a:endParaRPr lang="en-US" sz="1400" i="1" dirty="0">
                        <a:solidFill>
                          <a:schemeClr val="tx1"/>
                        </a:solidFill>
                        <a:latin typeface="Calibri" panose="020F0502020204030204" pitchFamily="34" charset="0"/>
                        <a:cs typeface="Calibri" panose="020F0502020204030204" pitchFamily="34" charset="0"/>
                      </a:endParaRPr>
                    </a:p>
                  </a:txBody>
                  <a:tcPr marL="91432" marR="91432" marT="45732" marB="45732" anchor="ctr"/>
                </a:tc>
                <a:tc hMerge="1">
                  <a:txBody>
                    <a:bodyPr/>
                    <a:lstStyle/>
                    <a:p>
                      <a:endParaRPr lang="en-US"/>
                    </a:p>
                  </a:txBody>
                  <a:tcPr/>
                </a:tc>
                <a:tc>
                  <a:txBody>
                    <a:bodyPr/>
                    <a:lstStyle/>
                    <a:p>
                      <a:r>
                        <a:rPr lang="en-US" sz="1400" dirty="0" smtClean="0">
                          <a:solidFill>
                            <a:schemeClr val="tx1"/>
                          </a:solidFill>
                          <a:latin typeface="Calibri" panose="020F0502020204030204" pitchFamily="34" charset="0"/>
                          <a:cs typeface="Calibri" panose="020F0502020204030204" pitchFamily="34" charset="0"/>
                        </a:rPr>
                        <a:t>&lt;0.30  -  &gt;110,000  MPN/g</a:t>
                      </a:r>
                      <a:endParaRPr lang="en-US" sz="1400" dirty="0">
                        <a:solidFill>
                          <a:schemeClr val="tx1"/>
                        </a:solidFill>
                        <a:latin typeface="Calibri" panose="020F0502020204030204" pitchFamily="34" charset="0"/>
                        <a:cs typeface="Calibri" panose="020F0502020204030204" pitchFamily="34" charset="0"/>
                      </a:endParaRPr>
                    </a:p>
                  </a:txBody>
                  <a:tcPr marL="91432" marR="91432" marT="45732" marB="457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Calibri" panose="020F0502020204030204" pitchFamily="34" charset="0"/>
                          <a:cs typeface="Calibri" panose="020F0502020204030204" pitchFamily="34" charset="0"/>
                        </a:rPr>
                        <a:t>&lt;0.30  -  &gt;110,000  MPN/g</a:t>
                      </a:r>
                    </a:p>
                  </a:txBody>
                  <a:tcPr marL="91432" marR="91432" marT="45732" marB="457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Calibri" panose="020F0502020204030204" pitchFamily="34" charset="0"/>
                          <a:cs typeface="Calibri" panose="020F0502020204030204" pitchFamily="34" charset="0"/>
                        </a:rPr>
                        <a:t>&lt;0.30  -  &gt;110,000  MPN/g</a:t>
                      </a:r>
                    </a:p>
                  </a:txBody>
                  <a:tcPr marL="91432" marR="91432" marT="45732" marB="45732" anchor="ctr"/>
                </a:tc>
              </a:tr>
              <a:tr h="447514">
                <a:tc gridSpan="2">
                  <a:txBody>
                    <a:bodyPr/>
                    <a:lstStyle/>
                    <a:p>
                      <a:r>
                        <a:rPr lang="en-US" sz="1400" dirty="0" err="1" smtClean="0">
                          <a:solidFill>
                            <a:schemeClr val="tx1"/>
                          </a:solidFill>
                          <a:latin typeface="Calibri" panose="020F0502020204030204" pitchFamily="34" charset="0"/>
                          <a:cs typeface="Calibri" panose="020F0502020204030204" pitchFamily="34" charset="0"/>
                        </a:rPr>
                        <a:t>tdh</a:t>
                      </a:r>
                      <a:r>
                        <a:rPr lang="en-US" sz="1400" dirty="0" smtClean="0">
                          <a:solidFill>
                            <a:schemeClr val="tx1"/>
                          </a:solidFill>
                          <a:latin typeface="Calibri" panose="020F0502020204030204" pitchFamily="34" charset="0"/>
                          <a:cs typeface="Calibri" panose="020F0502020204030204" pitchFamily="34" charset="0"/>
                        </a:rPr>
                        <a:t> </a:t>
                      </a:r>
                      <a:endParaRPr lang="en-US" sz="1400" i="1" dirty="0">
                        <a:solidFill>
                          <a:schemeClr val="tx1"/>
                        </a:solidFill>
                        <a:latin typeface="Calibri" panose="020F0502020204030204" pitchFamily="34" charset="0"/>
                        <a:cs typeface="Calibri" panose="020F0502020204030204" pitchFamily="34" charset="0"/>
                      </a:endParaRPr>
                    </a:p>
                  </a:txBody>
                  <a:tcPr marL="91432" marR="91432" marT="45732" marB="45732" anchor="ctr"/>
                </a:tc>
                <a:tc hMerge="1">
                  <a:txBody>
                    <a:bodyPr/>
                    <a:lstStyle/>
                    <a:p>
                      <a:endParaRPr lang="en-US"/>
                    </a:p>
                  </a:txBody>
                  <a:tcPr/>
                </a:tc>
                <a:tc>
                  <a:txBody>
                    <a:bodyPr/>
                    <a:lstStyle/>
                    <a:p>
                      <a:r>
                        <a:rPr lang="en-US" sz="1400" dirty="0" smtClean="0">
                          <a:solidFill>
                            <a:schemeClr val="tx1"/>
                          </a:solidFill>
                          <a:latin typeface="Calibri" panose="020F0502020204030204" pitchFamily="34" charset="0"/>
                          <a:cs typeface="Calibri" panose="020F0502020204030204" pitchFamily="34" charset="0"/>
                        </a:rPr>
                        <a:t>&lt;0.03 – 430 MPN/g</a:t>
                      </a:r>
                      <a:endParaRPr lang="en-US" sz="1400" dirty="0">
                        <a:solidFill>
                          <a:schemeClr val="tx1"/>
                        </a:solidFill>
                        <a:latin typeface="Calibri" panose="020F0502020204030204" pitchFamily="34" charset="0"/>
                        <a:cs typeface="Calibri" panose="020F0502020204030204" pitchFamily="34" charset="0"/>
                      </a:endParaRPr>
                    </a:p>
                  </a:txBody>
                  <a:tcPr marL="91432" marR="91432" marT="45732" marB="45732" anchor="ctr"/>
                </a:tc>
                <a:tc>
                  <a:txBody>
                    <a:bodyPr/>
                    <a:lstStyle/>
                    <a:p>
                      <a:r>
                        <a:rPr lang="en-US" sz="1400" dirty="0" smtClean="0">
                          <a:solidFill>
                            <a:schemeClr val="tx1"/>
                          </a:solidFill>
                          <a:latin typeface="Calibri" panose="020F0502020204030204" pitchFamily="34" charset="0"/>
                          <a:cs typeface="Calibri" panose="020F0502020204030204" pitchFamily="34" charset="0"/>
                        </a:rPr>
                        <a:t>&lt;0.3 - 230</a:t>
                      </a:r>
                      <a:r>
                        <a:rPr lang="en-US" sz="1400" baseline="0" dirty="0" smtClean="0">
                          <a:solidFill>
                            <a:schemeClr val="tx1"/>
                          </a:solidFill>
                          <a:latin typeface="Calibri" panose="020F0502020204030204" pitchFamily="34" charset="0"/>
                          <a:cs typeface="Calibri" panose="020F0502020204030204" pitchFamily="34" charset="0"/>
                        </a:rPr>
                        <a:t> MPN/g</a:t>
                      </a:r>
                      <a:endParaRPr lang="en-US" sz="1400" dirty="0">
                        <a:solidFill>
                          <a:schemeClr val="tx1"/>
                        </a:solidFill>
                        <a:latin typeface="Calibri" panose="020F0502020204030204" pitchFamily="34" charset="0"/>
                        <a:cs typeface="Calibri" panose="020F0502020204030204" pitchFamily="34" charset="0"/>
                      </a:endParaRPr>
                    </a:p>
                  </a:txBody>
                  <a:tcPr marL="91432" marR="91432" marT="45732" marB="45732" anchor="ctr"/>
                </a:tc>
                <a:tc>
                  <a:txBody>
                    <a:bodyPr/>
                    <a:lstStyle/>
                    <a:p>
                      <a:r>
                        <a:rPr lang="en-US" sz="1400" dirty="0" smtClean="0">
                          <a:solidFill>
                            <a:schemeClr val="tx1"/>
                          </a:solidFill>
                          <a:latin typeface="Calibri" panose="020F0502020204030204" pitchFamily="34" charset="0"/>
                          <a:cs typeface="Calibri" panose="020F0502020204030204" pitchFamily="34" charset="0"/>
                        </a:rPr>
                        <a:t>&lt;0.3 - 430</a:t>
                      </a:r>
                      <a:r>
                        <a:rPr lang="en-US" sz="1400" baseline="0" dirty="0" smtClean="0">
                          <a:solidFill>
                            <a:schemeClr val="tx1"/>
                          </a:solidFill>
                          <a:latin typeface="Calibri" panose="020F0502020204030204" pitchFamily="34" charset="0"/>
                          <a:cs typeface="Calibri" panose="020F0502020204030204" pitchFamily="34" charset="0"/>
                        </a:rPr>
                        <a:t> MPN/g</a:t>
                      </a:r>
                      <a:endParaRPr lang="en-US" sz="1400" dirty="0">
                        <a:solidFill>
                          <a:schemeClr val="tx1"/>
                        </a:solidFill>
                        <a:latin typeface="Calibri" panose="020F0502020204030204" pitchFamily="34" charset="0"/>
                        <a:cs typeface="Calibri" panose="020F0502020204030204" pitchFamily="34" charset="0"/>
                      </a:endParaRPr>
                    </a:p>
                  </a:txBody>
                  <a:tcPr marL="91432" marR="91432" marT="45732" marB="45732" anchor="ctr"/>
                </a:tc>
              </a:tr>
              <a:tr h="447514">
                <a:tc gridSpan="2">
                  <a:txBody>
                    <a:bodyPr/>
                    <a:lstStyle/>
                    <a:p>
                      <a:r>
                        <a:rPr lang="en-US" sz="1400" dirty="0" err="1" smtClean="0">
                          <a:solidFill>
                            <a:schemeClr val="tx1"/>
                          </a:solidFill>
                          <a:latin typeface="Calibri" panose="020F0502020204030204" pitchFamily="34" charset="0"/>
                          <a:cs typeface="Calibri" panose="020F0502020204030204" pitchFamily="34" charset="0"/>
                        </a:rPr>
                        <a:t>trh</a:t>
                      </a:r>
                      <a:endParaRPr lang="en-US" sz="1400" i="1" dirty="0">
                        <a:solidFill>
                          <a:schemeClr val="tx1"/>
                        </a:solidFill>
                        <a:latin typeface="Calibri" panose="020F0502020204030204" pitchFamily="34" charset="0"/>
                        <a:cs typeface="Calibri" panose="020F0502020204030204" pitchFamily="34" charset="0"/>
                      </a:endParaRPr>
                    </a:p>
                  </a:txBody>
                  <a:tcPr marL="91432" marR="91432" marT="45732" marB="45732" anchor="ct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Calibri" panose="020F0502020204030204" pitchFamily="34" charset="0"/>
                          <a:cs typeface="Calibri" panose="020F0502020204030204" pitchFamily="34" charset="0"/>
                        </a:rPr>
                        <a:t>&lt;0.03 - 46,000 MPN/g</a:t>
                      </a:r>
                    </a:p>
                  </a:txBody>
                  <a:tcPr marL="91432" marR="91432" marT="45732" marB="457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Calibri" panose="020F0502020204030204" pitchFamily="34" charset="0"/>
                          <a:cs typeface="Calibri" panose="020F0502020204030204" pitchFamily="34" charset="0"/>
                        </a:rPr>
                        <a:t>&lt;0.3 - 7,500</a:t>
                      </a:r>
                      <a:r>
                        <a:rPr lang="en-US" sz="1400" baseline="0" dirty="0" smtClean="0">
                          <a:solidFill>
                            <a:schemeClr val="tx1"/>
                          </a:solidFill>
                          <a:latin typeface="Calibri" panose="020F0502020204030204" pitchFamily="34" charset="0"/>
                          <a:cs typeface="Calibri" panose="020F0502020204030204" pitchFamily="34" charset="0"/>
                        </a:rPr>
                        <a:t> MPN/g</a:t>
                      </a:r>
                      <a:endParaRPr lang="en-US" sz="1400" dirty="0" smtClean="0">
                        <a:solidFill>
                          <a:schemeClr val="tx1"/>
                        </a:solidFill>
                        <a:latin typeface="Calibri" panose="020F0502020204030204" pitchFamily="34" charset="0"/>
                        <a:cs typeface="Calibri" panose="020F0502020204030204" pitchFamily="34" charset="0"/>
                      </a:endParaRPr>
                    </a:p>
                  </a:txBody>
                  <a:tcPr marL="91432" marR="91432" marT="45732" marB="457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Calibri" panose="020F0502020204030204" pitchFamily="34" charset="0"/>
                          <a:cs typeface="Calibri" panose="020F0502020204030204" pitchFamily="34" charset="0"/>
                        </a:rPr>
                        <a:t>&lt;0.3 – 110,000</a:t>
                      </a:r>
                      <a:r>
                        <a:rPr lang="en-US" sz="1400" baseline="0" dirty="0" smtClean="0">
                          <a:solidFill>
                            <a:schemeClr val="tx1"/>
                          </a:solidFill>
                          <a:latin typeface="Calibri" panose="020F0502020204030204" pitchFamily="34" charset="0"/>
                          <a:cs typeface="Calibri" panose="020F0502020204030204" pitchFamily="34" charset="0"/>
                        </a:rPr>
                        <a:t> MPN/g</a:t>
                      </a:r>
                      <a:endParaRPr lang="en-US" sz="1400" dirty="0" smtClean="0">
                        <a:solidFill>
                          <a:schemeClr val="tx1"/>
                        </a:solidFill>
                        <a:latin typeface="Calibri" panose="020F0502020204030204" pitchFamily="34" charset="0"/>
                        <a:cs typeface="Calibri" panose="020F0502020204030204" pitchFamily="34" charset="0"/>
                      </a:endParaRPr>
                    </a:p>
                  </a:txBody>
                  <a:tcPr marL="91432" marR="91432" marT="45732" marB="45732" anchor="ctr"/>
                </a:tc>
              </a:tr>
              <a:tr h="447514">
                <a:tc gridSpan="2">
                  <a:txBody>
                    <a:bodyPr/>
                    <a:lstStyle/>
                    <a:p>
                      <a:r>
                        <a:rPr lang="en-US" sz="1400" dirty="0" smtClean="0">
                          <a:solidFill>
                            <a:schemeClr val="tx1"/>
                          </a:solidFill>
                          <a:latin typeface="Calibri" panose="020F0502020204030204" pitchFamily="34" charset="0"/>
                          <a:cs typeface="Calibri" panose="020F0502020204030204" pitchFamily="34" charset="0"/>
                        </a:rPr>
                        <a:t>Salinity</a:t>
                      </a:r>
                      <a:endParaRPr lang="en-US" sz="1400" dirty="0">
                        <a:solidFill>
                          <a:schemeClr val="tx1"/>
                        </a:solidFill>
                        <a:latin typeface="Calibri" panose="020F0502020204030204" pitchFamily="34" charset="0"/>
                        <a:cs typeface="Calibri" panose="020F0502020204030204" pitchFamily="34" charset="0"/>
                      </a:endParaRPr>
                    </a:p>
                  </a:txBody>
                  <a:tcPr marL="91432" marR="91432" marT="45732" marB="45732" anchor="ctr"/>
                </a:tc>
                <a:tc hMerge="1">
                  <a:txBody>
                    <a:bodyPr/>
                    <a:lstStyle/>
                    <a:p>
                      <a:endParaRPr lang="en-US"/>
                    </a:p>
                  </a:txBody>
                  <a:tcPr/>
                </a:tc>
                <a:tc>
                  <a:txBody>
                    <a:bodyPr/>
                    <a:lstStyle/>
                    <a:p>
                      <a:r>
                        <a:rPr lang="en-US" sz="1400" dirty="0" smtClean="0">
                          <a:solidFill>
                            <a:schemeClr val="tx1"/>
                          </a:solidFill>
                          <a:latin typeface="Calibri" panose="020F0502020204030204" pitchFamily="34" charset="0"/>
                          <a:cs typeface="Calibri" panose="020F0502020204030204" pitchFamily="34" charset="0"/>
                        </a:rPr>
                        <a:t>4.0 - 35 </a:t>
                      </a:r>
                      <a:r>
                        <a:rPr lang="en-US" sz="1400" dirty="0" err="1" smtClean="0">
                          <a:solidFill>
                            <a:schemeClr val="tx1"/>
                          </a:solidFill>
                          <a:latin typeface="Calibri" panose="020F0502020204030204" pitchFamily="34" charset="0"/>
                          <a:cs typeface="Calibri" panose="020F0502020204030204" pitchFamily="34" charset="0"/>
                        </a:rPr>
                        <a:t>ppt</a:t>
                      </a:r>
                      <a:r>
                        <a:rPr lang="en-US" sz="1400" dirty="0" smtClean="0">
                          <a:solidFill>
                            <a:schemeClr val="tx1"/>
                          </a:solidFill>
                          <a:latin typeface="Calibri" panose="020F0502020204030204" pitchFamily="34" charset="0"/>
                          <a:cs typeface="Calibri" panose="020F0502020204030204" pitchFamily="34" charset="0"/>
                        </a:rPr>
                        <a:t> (</a:t>
                      </a:r>
                      <a:r>
                        <a:rPr lang="en-US" sz="1400" dirty="0" err="1" smtClean="0">
                          <a:solidFill>
                            <a:schemeClr val="tx1"/>
                          </a:solidFill>
                          <a:latin typeface="Calibri" panose="020F0502020204030204" pitchFamily="34" charset="0"/>
                          <a:cs typeface="Calibri" panose="020F0502020204030204" pitchFamily="34" charset="0"/>
                        </a:rPr>
                        <a:t>Avg</a:t>
                      </a:r>
                      <a:r>
                        <a:rPr lang="en-US" sz="1400" baseline="0" dirty="0" smtClean="0">
                          <a:solidFill>
                            <a:schemeClr val="tx1"/>
                          </a:solidFill>
                          <a:latin typeface="Calibri" panose="020F0502020204030204" pitchFamily="34" charset="0"/>
                          <a:cs typeface="Calibri" panose="020F0502020204030204" pitchFamily="34" charset="0"/>
                        </a:rPr>
                        <a:t>: 27.5)</a:t>
                      </a:r>
                      <a:endParaRPr lang="en-US" sz="1400" dirty="0">
                        <a:solidFill>
                          <a:schemeClr val="tx1"/>
                        </a:solidFill>
                        <a:latin typeface="Calibri" panose="020F0502020204030204" pitchFamily="34" charset="0"/>
                        <a:cs typeface="Calibri" panose="020F0502020204030204" pitchFamily="34" charset="0"/>
                      </a:endParaRPr>
                    </a:p>
                  </a:txBody>
                  <a:tcPr marL="91432" marR="91432" marT="45732" marB="45732" anchor="ctr"/>
                </a:tc>
                <a:tc>
                  <a:txBody>
                    <a:bodyPr/>
                    <a:lstStyle/>
                    <a:p>
                      <a:r>
                        <a:rPr lang="en-US" sz="1400" dirty="0" smtClean="0">
                          <a:solidFill>
                            <a:schemeClr val="tx1"/>
                          </a:solidFill>
                          <a:latin typeface="Calibri" panose="020F0502020204030204" pitchFamily="34" charset="0"/>
                          <a:cs typeface="Calibri" panose="020F0502020204030204" pitchFamily="34" charset="0"/>
                        </a:rPr>
                        <a:t>4.2-30.8 </a:t>
                      </a:r>
                      <a:r>
                        <a:rPr lang="en-US" sz="1400" dirty="0" err="1" smtClean="0">
                          <a:solidFill>
                            <a:schemeClr val="tx1"/>
                          </a:solidFill>
                          <a:latin typeface="Calibri" panose="020F0502020204030204" pitchFamily="34" charset="0"/>
                          <a:cs typeface="Calibri" panose="020F0502020204030204" pitchFamily="34" charset="0"/>
                        </a:rPr>
                        <a:t>ppt</a:t>
                      </a:r>
                      <a:r>
                        <a:rPr lang="en-US" sz="1400" dirty="0" smtClean="0">
                          <a:solidFill>
                            <a:schemeClr val="tx1"/>
                          </a:solidFill>
                          <a:latin typeface="Calibri" panose="020F0502020204030204" pitchFamily="34" charset="0"/>
                          <a:cs typeface="Calibri" panose="020F0502020204030204" pitchFamily="34" charset="0"/>
                        </a:rPr>
                        <a:t>  (</a:t>
                      </a:r>
                      <a:r>
                        <a:rPr lang="en-US" sz="1400" dirty="0" err="1" smtClean="0">
                          <a:solidFill>
                            <a:schemeClr val="tx1"/>
                          </a:solidFill>
                          <a:latin typeface="Calibri" panose="020F0502020204030204" pitchFamily="34" charset="0"/>
                          <a:cs typeface="Calibri" panose="020F0502020204030204" pitchFamily="34" charset="0"/>
                        </a:rPr>
                        <a:t>Avg</a:t>
                      </a:r>
                      <a:r>
                        <a:rPr lang="en-US" sz="1400" dirty="0" smtClean="0">
                          <a:solidFill>
                            <a:schemeClr val="tx1"/>
                          </a:solidFill>
                          <a:latin typeface="Calibri" panose="020F0502020204030204" pitchFamily="34" charset="0"/>
                          <a:cs typeface="Calibri" panose="020F0502020204030204" pitchFamily="34" charset="0"/>
                        </a:rPr>
                        <a:t>:</a:t>
                      </a:r>
                      <a:r>
                        <a:rPr lang="en-US" sz="1400" baseline="0" dirty="0" smtClean="0">
                          <a:solidFill>
                            <a:schemeClr val="tx1"/>
                          </a:solidFill>
                          <a:latin typeface="Calibri" panose="020F0502020204030204" pitchFamily="34" charset="0"/>
                          <a:cs typeface="Calibri" panose="020F0502020204030204" pitchFamily="34" charset="0"/>
                        </a:rPr>
                        <a:t> </a:t>
                      </a:r>
                      <a:r>
                        <a:rPr lang="en-US" sz="1400" dirty="0" smtClean="0">
                          <a:solidFill>
                            <a:schemeClr val="tx1"/>
                          </a:solidFill>
                          <a:latin typeface="Calibri" panose="020F0502020204030204" pitchFamily="34" charset="0"/>
                          <a:cs typeface="Calibri" panose="020F0502020204030204" pitchFamily="34" charset="0"/>
                        </a:rPr>
                        <a:t>25.5</a:t>
                      </a:r>
                      <a:r>
                        <a:rPr lang="en-US" sz="1400" baseline="0" dirty="0" smtClean="0">
                          <a:solidFill>
                            <a:schemeClr val="tx1"/>
                          </a:solidFill>
                          <a:latin typeface="Calibri" panose="020F0502020204030204" pitchFamily="34" charset="0"/>
                          <a:cs typeface="Calibri" panose="020F0502020204030204" pitchFamily="34" charset="0"/>
                        </a:rPr>
                        <a:t> </a:t>
                      </a:r>
                      <a:r>
                        <a:rPr lang="en-US" sz="1400" baseline="0" dirty="0" err="1" smtClean="0">
                          <a:solidFill>
                            <a:schemeClr val="tx1"/>
                          </a:solidFill>
                          <a:latin typeface="Calibri" panose="020F0502020204030204" pitchFamily="34" charset="0"/>
                          <a:cs typeface="Calibri" panose="020F0502020204030204" pitchFamily="34" charset="0"/>
                        </a:rPr>
                        <a:t>ppt</a:t>
                      </a:r>
                      <a:r>
                        <a:rPr lang="en-US" sz="1400" baseline="0" dirty="0" smtClean="0">
                          <a:solidFill>
                            <a:schemeClr val="tx1"/>
                          </a:solidFill>
                          <a:latin typeface="Calibri" panose="020F0502020204030204" pitchFamily="34" charset="0"/>
                          <a:cs typeface="Calibri" panose="020F0502020204030204" pitchFamily="34" charset="0"/>
                        </a:rPr>
                        <a:t>)</a:t>
                      </a:r>
                      <a:endParaRPr lang="en-US" sz="1400" dirty="0">
                        <a:solidFill>
                          <a:schemeClr val="tx1"/>
                        </a:solidFill>
                        <a:latin typeface="Calibri" panose="020F0502020204030204" pitchFamily="34" charset="0"/>
                        <a:cs typeface="Calibri" panose="020F0502020204030204" pitchFamily="34" charset="0"/>
                      </a:endParaRPr>
                    </a:p>
                  </a:txBody>
                  <a:tcPr marL="91432" marR="91432" marT="45732" marB="45732" anchor="ctr"/>
                </a:tc>
                <a:tc>
                  <a:txBody>
                    <a:bodyPr/>
                    <a:lstStyle/>
                    <a:p>
                      <a:r>
                        <a:rPr lang="en-US" sz="1400" dirty="0" smtClean="0">
                          <a:solidFill>
                            <a:schemeClr val="tx1"/>
                          </a:solidFill>
                          <a:latin typeface="Calibri" panose="020F0502020204030204" pitchFamily="34" charset="0"/>
                          <a:cs typeface="Calibri" panose="020F0502020204030204" pitchFamily="34" charset="0"/>
                        </a:rPr>
                        <a:t>5-32 </a:t>
                      </a:r>
                      <a:r>
                        <a:rPr lang="en-US" sz="1400" dirty="0" err="1" smtClean="0">
                          <a:solidFill>
                            <a:schemeClr val="tx1"/>
                          </a:solidFill>
                          <a:latin typeface="Calibri" panose="020F0502020204030204" pitchFamily="34" charset="0"/>
                          <a:cs typeface="Calibri" panose="020F0502020204030204" pitchFamily="34" charset="0"/>
                        </a:rPr>
                        <a:t>ppt</a:t>
                      </a:r>
                      <a:endParaRPr lang="en-US" sz="1400" dirty="0">
                        <a:solidFill>
                          <a:schemeClr val="tx1"/>
                        </a:solidFill>
                        <a:latin typeface="Calibri" panose="020F0502020204030204" pitchFamily="34" charset="0"/>
                        <a:cs typeface="Calibri" panose="020F0502020204030204" pitchFamily="34" charset="0"/>
                      </a:endParaRPr>
                    </a:p>
                  </a:txBody>
                  <a:tcPr marL="91432" marR="91432" marT="45732" marB="45732" anchor="ctr"/>
                </a:tc>
              </a:tr>
              <a:tr h="447514">
                <a:tc gridSpan="2">
                  <a:txBody>
                    <a:bodyPr/>
                    <a:lstStyle/>
                    <a:p>
                      <a:r>
                        <a:rPr lang="en-US" sz="1400" dirty="0" smtClean="0">
                          <a:solidFill>
                            <a:schemeClr val="tx1"/>
                          </a:solidFill>
                          <a:latin typeface="Calibri" panose="020F0502020204030204" pitchFamily="34" charset="0"/>
                          <a:cs typeface="Calibri" panose="020F0502020204030204" pitchFamily="34" charset="0"/>
                        </a:rPr>
                        <a:t>Ambient</a:t>
                      </a:r>
                      <a:r>
                        <a:rPr lang="en-US" sz="1400" baseline="0" dirty="0" smtClean="0">
                          <a:solidFill>
                            <a:schemeClr val="tx1"/>
                          </a:solidFill>
                          <a:latin typeface="Calibri" panose="020F0502020204030204" pitchFamily="34" charset="0"/>
                          <a:cs typeface="Calibri" panose="020F0502020204030204" pitchFamily="34" charset="0"/>
                        </a:rPr>
                        <a:t> air temperature</a:t>
                      </a:r>
                      <a:endParaRPr lang="en-US" sz="1400" dirty="0">
                        <a:solidFill>
                          <a:schemeClr val="tx1"/>
                        </a:solidFill>
                        <a:latin typeface="Calibri" panose="020F0502020204030204" pitchFamily="34" charset="0"/>
                        <a:cs typeface="Calibri" panose="020F0502020204030204" pitchFamily="34" charset="0"/>
                      </a:endParaRPr>
                    </a:p>
                  </a:txBody>
                  <a:tcPr marL="91432" marR="91432" marT="45732" marB="45732" anchor="ctr"/>
                </a:tc>
                <a:tc hMerge="1">
                  <a:txBody>
                    <a:bodyPr/>
                    <a:lstStyle/>
                    <a:p>
                      <a:endParaRPr lang="en-US"/>
                    </a:p>
                  </a:txBody>
                  <a:tcPr/>
                </a:tc>
                <a:tc>
                  <a:txBody>
                    <a:bodyPr/>
                    <a:lstStyle/>
                    <a:p>
                      <a:r>
                        <a:rPr lang="en-US" sz="1400" dirty="0" smtClean="0">
                          <a:solidFill>
                            <a:schemeClr val="tx1"/>
                          </a:solidFill>
                          <a:latin typeface="Calibri" panose="020F0502020204030204" pitchFamily="34" charset="0"/>
                          <a:cs typeface="Calibri" panose="020F0502020204030204" pitchFamily="34" charset="0"/>
                        </a:rPr>
                        <a:t>42- 95⁰F</a:t>
                      </a:r>
                      <a:r>
                        <a:rPr lang="en-US" sz="1400" baseline="0" dirty="0" smtClean="0">
                          <a:solidFill>
                            <a:schemeClr val="tx1"/>
                          </a:solidFill>
                          <a:latin typeface="Calibri" panose="020F0502020204030204" pitchFamily="34" charset="0"/>
                          <a:cs typeface="Calibri" panose="020F0502020204030204" pitchFamily="34" charset="0"/>
                        </a:rPr>
                        <a:t>  (</a:t>
                      </a:r>
                      <a:r>
                        <a:rPr lang="en-US" sz="1400" baseline="0" dirty="0" err="1" smtClean="0">
                          <a:solidFill>
                            <a:schemeClr val="tx1"/>
                          </a:solidFill>
                          <a:latin typeface="Calibri" panose="020F0502020204030204" pitchFamily="34" charset="0"/>
                          <a:cs typeface="Calibri" panose="020F0502020204030204" pitchFamily="34" charset="0"/>
                        </a:rPr>
                        <a:t>Avg</a:t>
                      </a:r>
                      <a:r>
                        <a:rPr lang="en-US" sz="1400" baseline="0" dirty="0" smtClean="0">
                          <a:solidFill>
                            <a:schemeClr val="tx1"/>
                          </a:solidFill>
                          <a:latin typeface="Calibri" panose="020F0502020204030204" pitchFamily="34" charset="0"/>
                          <a:cs typeface="Calibri" panose="020F0502020204030204" pitchFamily="34" charset="0"/>
                        </a:rPr>
                        <a:t>: 68.3</a:t>
                      </a:r>
                      <a:r>
                        <a:rPr lang="en-US" sz="1400" dirty="0" smtClean="0">
                          <a:solidFill>
                            <a:schemeClr val="tx1"/>
                          </a:solidFill>
                          <a:latin typeface="Calibri" panose="020F0502020204030204" pitchFamily="34" charset="0"/>
                          <a:cs typeface="Calibri" panose="020F0502020204030204" pitchFamily="34" charset="0"/>
                        </a:rPr>
                        <a:t>⁰F)</a:t>
                      </a:r>
                      <a:endParaRPr lang="en-US" sz="1400" dirty="0">
                        <a:solidFill>
                          <a:schemeClr val="tx1"/>
                        </a:solidFill>
                        <a:latin typeface="Calibri" panose="020F0502020204030204" pitchFamily="34" charset="0"/>
                        <a:cs typeface="Calibri" panose="020F0502020204030204" pitchFamily="34" charset="0"/>
                      </a:endParaRPr>
                    </a:p>
                  </a:txBody>
                  <a:tcPr marL="91432" marR="91432" marT="45732" marB="45732" anchor="ctr"/>
                </a:tc>
                <a:tc>
                  <a:txBody>
                    <a:bodyPr/>
                    <a:lstStyle/>
                    <a:p>
                      <a:r>
                        <a:rPr lang="en-US" sz="1400" dirty="0" smtClean="0">
                          <a:solidFill>
                            <a:schemeClr val="tx1"/>
                          </a:solidFill>
                          <a:latin typeface="Calibri" panose="020F0502020204030204" pitchFamily="34" charset="0"/>
                          <a:cs typeface="Calibri" panose="020F0502020204030204" pitchFamily="34" charset="0"/>
                        </a:rPr>
                        <a:t>49.5-88.9⁰F (</a:t>
                      </a:r>
                      <a:r>
                        <a:rPr lang="en-US" sz="1400" dirty="0" err="1" smtClean="0">
                          <a:solidFill>
                            <a:schemeClr val="tx1"/>
                          </a:solidFill>
                          <a:latin typeface="Calibri" panose="020F0502020204030204" pitchFamily="34" charset="0"/>
                          <a:cs typeface="Calibri" panose="020F0502020204030204" pitchFamily="34" charset="0"/>
                        </a:rPr>
                        <a:t>Avg</a:t>
                      </a:r>
                      <a:r>
                        <a:rPr lang="en-US" sz="1400" dirty="0" smtClean="0">
                          <a:solidFill>
                            <a:schemeClr val="tx1"/>
                          </a:solidFill>
                          <a:latin typeface="Calibri" panose="020F0502020204030204" pitchFamily="34" charset="0"/>
                          <a:cs typeface="Calibri" panose="020F0502020204030204" pitchFamily="34" charset="0"/>
                        </a:rPr>
                        <a:t>:</a:t>
                      </a:r>
                      <a:r>
                        <a:rPr lang="en-US" sz="1400" baseline="0" dirty="0" smtClean="0">
                          <a:solidFill>
                            <a:schemeClr val="tx1"/>
                          </a:solidFill>
                          <a:latin typeface="Calibri" panose="020F0502020204030204" pitchFamily="34" charset="0"/>
                          <a:cs typeface="Calibri" panose="020F0502020204030204" pitchFamily="34" charset="0"/>
                        </a:rPr>
                        <a:t> 64.7</a:t>
                      </a:r>
                      <a:r>
                        <a:rPr lang="en-US" sz="1400" dirty="0" smtClean="0">
                          <a:solidFill>
                            <a:schemeClr val="tx1"/>
                          </a:solidFill>
                          <a:latin typeface="Calibri" panose="020F0502020204030204" pitchFamily="34" charset="0"/>
                          <a:cs typeface="Calibri" panose="020F0502020204030204" pitchFamily="34" charset="0"/>
                        </a:rPr>
                        <a:t>⁰F)</a:t>
                      </a:r>
                      <a:endParaRPr lang="en-US" sz="1400" dirty="0">
                        <a:solidFill>
                          <a:schemeClr val="tx1"/>
                        </a:solidFill>
                        <a:latin typeface="Calibri" panose="020F0502020204030204" pitchFamily="34" charset="0"/>
                        <a:cs typeface="Calibri" panose="020F0502020204030204" pitchFamily="34" charset="0"/>
                      </a:endParaRPr>
                    </a:p>
                  </a:txBody>
                  <a:tcPr marL="91432" marR="91432" marT="45732" marB="45732" anchor="ctr"/>
                </a:tc>
                <a:tc>
                  <a:txBody>
                    <a:bodyPr/>
                    <a:lstStyle/>
                    <a:p>
                      <a:r>
                        <a:rPr lang="en-US" sz="1400" dirty="0" smtClean="0">
                          <a:solidFill>
                            <a:schemeClr val="tx1"/>
                          </a:solidFill>
                          <a:latin typeface="Calibri" panose="020F0502020204030204" pitchFamily="34" charset="0"/>
                          <a:cs typeface="Calibri" panose="020F0502020204030204" pitchFamily="34" charset="0"/>
                        </a:rPr>
                        <a:t>51.8-83.3⁰F</a:t>
                      </a:r>
                      <a:endParaRPr lang="en-US" sz="1400" dirty="0">
                        <a:solidFill>
                          <a:schemeClr val="tx1"/>
                        </a:solidFill>
                        <a:latin typeface="Calibri" panose="020F0502020204030204" pitchFamily="34" charset="0"/>
                        <a:cs typeface="Calibri" panose="020F0502020204030204" pitchFamily="34" charset="0"/>
                      </a:endParaRPr>
                    </a:p>
                  </a:txBody>
                  <a:tcPr marL="91432" marR="91432" marT="45732" marB="45732" anchor="ctr"/>
                </a:tc>
              </a:tr>
              <a:tr h="447514">
                <a:tc gridSpan="2">
                  <a:txBody>
                    <a:bodyPr/>
                    <a:lstStyle/>
                    <a:p>
                      <a:r>
                        <a:rPr lang="en-US" sz="1400" dirty="0" smtClean="0">
                          <a:solidFill>
                            <a:schemeClr val="tx1"/>
                          </a:solidFill>
                          <a:latin typeface="Calibri" panose="020F0502020204030204" pitchFamily="34" charset="0"/>
                          <a:cs typeface="Calibri" panose="020F0502020204030204" pitchFamily="34" charset="0"/>
                        </a:rPr>
                        <a:t>Surface water temperature</a:t>
                      </a:r>
                      <a:endParaRPr lang="en-US" sz="1400" dirty="0">
                        <a:solidFill>
                          <a:schemeClr val="tx1"/>
                        </a:solidFill>
                        <a:latin typeface="Calibri" panose="020F0502020204030204" pitchFamily="34" charset="0"/>
                        <a:cs typeface="Calibri" panose="020F0502020204030204" pitchFamily="34" charset="0"/>
                      </a:endParaRPr>
                    </a:p>
                  </a:txBody>
                  <a:tcPr marL="91432" marR="91432" marT="45732" marB="45732" anchor="ctr"/>
                </a:tc>
                <a:tc hMerge="1">
                  <a:txBody>
                    <a:bodyPr/>
                    <a:lstStyle/>
                    <a:p>
                      <a:endParaRPr lang="en-US"/>
                    </a:p>
                  </a:txBody>
                  <a:tcPr/>
                </a:tc>
                <a:tc>
                  <a:txBody>
                    <a:bodyPr/>
                    <a:lstStyle/>
                    <a:p>
                      <a:r>
                        <a:rPr lang="en-US" sz="1400" dirty="0" smtClean="0">
                          <a:solidFill>
                            <a:schemeClr val="tx1"/>
                          </a:solidFill>
                          <a:latin typeface="Calibri" panose="020F0502020204030204" pitchFamily="34" charset="0"/>
                          <a:cs typeface="Calibri" panose="020F0502020204030204" pitchFamily="34" charset="0"/>
                        </a:rPr>
                        <a:t>53- 82⁰F</a:t>
                      </a:r>
                      <a:r>
                        <a:rPr lang="en-US" sz="1400" baseline="0" dirty="0" smtClean="0">
                          <a:solidFill>
                            <a:schemeClr val="tx1"/>
                          </a:solidFill>
                          <a:latin typeface="Calibri" panose="020F0502020204030204" pitchFamily="34" charset="0"/>
                          <a:cs typeface="Calibri" panose="020F0502020204030204" pitchFamily="34" charset="0"/>
                        </a:rPr>
                        <a:t>  (</a:t>
                      </a:r>
                      <a:r>
                        <a:rPr lang="en-US" sz="1400" baseline="0" dirty="0" err="1" smtClean="0">
                          <a:solidFill>
                            <a:schemeClr val="tx1"/>
                          </a:solidFill>
                          <a:latin typeface="Calibri" panose="020F0502020204030204" pitchFamily="34" charset="0"/>
                          <a:cs typeface="Calibri" panose="020F0502020204030204" pitchFamily="34" charset="0"/>
                        </a:rPr>
                        <a:t>Avg</a:t>
                      </a:r>
                      <a:r>
                        <a:rPr lang="en-US" sz="1400" baseline="0" dirty="0" smtClean="0">
                          <a:solidFill>
                            <a:schemeClr val="tx1"/>
                          </a:solidFill>
                          <a:latin typeface="Calibri" panose="020F0502020204030204" pitchFamily="34" charset="0"/>
                          <a:cs typeface="Calibri" panose="020F0502020204030204" pitchFamily="34" charset="0"/>
                        </a:rPr>
                        <a:t>: 67.3</a:t>
                      </a:r>
                      <a:r>
                        <a:rPr lang="en-US" sz="1400" dirty="0" smtClean="0">
                          <a:solidFill>
                            <a:schemeClr val="tx1"/>
                          </a:solidFill>
                          <a:latin typeface="Calibri" panose="020F0502020204030204" pitchFamily="34" charset="0"/>
                          <a:cs typeface="Calibri" panose="020F0502020204030204" pitchFamily="34" charset="0"/>
                        </a:rPr>
                        <a:t>⁰F)</a:t>
                      </a:r>
                      <a:endParaRPr lang="en-US" sz="1400" dirty="0">
                        <a:solidFill>
                          <a:schemeClr val="tx1"/>
                        </a:solidFill>
                        <a:latin typeface="Calibri" panose="020F0502020204030204" pitchFamily="34" charset="0"/>
                        <a:cs typeface="Calibri" panose="020F0502020204030204" pitchFamily="34" charset="0"/>
                      </a:endParaRPr>
                    </a:p>
                  </a:txBody>
                  <a:tcPr marL="91432" marR="91432" marT="45732" marB="45732" anchor="ctr"/>
                </a:tc>
                <a:tc>
                  <a:txBody>
                    <a:bodyPr/>
                    <a:lstStyle/>
                    <a:p>
                      <a:r>
                        <a:rPr lang="en-US" sz="1400" dirty="0" smtClean="0">
                          <a:solidFill>
                            <a:schemeClr val="tx1"/>
                          </a:solidFill>
                          <a:latin typeface="Calibri" panose="020F0502020204030204" pitchFamily="34" charset="0"/>
                          <a:cs typeface="Calibri" panose="020F0502020204030204" pitchFamily="34" charset="0"/>
                        </a:rPr>
                        <a:t>55.9-80.4⁰F (</a:t>
                      </a:r>
                      <a:r>
                        <a:rPr lang="en-US" sz="1400" dirty="0" err="1" smtClean="0">
                          <a:solidFill>
                            <a:schemeClr val="tx1"/>
                          </a:solidFill>
                          <a:latin typeface="Calibri" panose="020F0502020204030204" pitchFamily="34" charset="0"/>
                          <a:cs typeface="Calibri" panose="020F0502020204030204" pitchFamily="34" charset="0"/>
                        </a:rPr>
                        <a:t>Avg</a:t>
                      </a:r>
                      <a:r>
                        <a:rPr lang="en-US" sz="1400" dirty="0" smtClean="0">
                          <a:solidFill>
                            <a:schemeClr val="tx1"/>
                          </a:solidFill>
                          <a:latin typeface="Calibri" panose="020F0502020204030204" pitchFamily="34" charset="0"/>
                          <a:cs typeface="Calibri" panose="020F0502020204030204" pitchFamily="34" charset="0"/>
                        </a:rPr>
                        <a:t>: 66.0⁰F)</a:t>
                      </a:r>
                      <a:endParaRPr lang="en-US" sz="1400" dirty="0">
                        <a:solidFill>
                          <a:schemeClr val="tx1"/>
                        </a:solidFill>
                        <a:latin typeface="Calibri" panose="020F0502020204030204" pitchFamily="34" charset="0"/>
                        <a:cs typeface="Calibri" panose="020F0502020204030204" pitchFamily="34" charset="0"/>
                      </a:endParaRPr>
                    </a:p>
                  </a:txBody>
                  <a:tcPr marL="91432" marR="91432" marT="45732" marB="45732" anchor="ctr"/>
                </a:tc>
                <a:tc>
                  <a:txBody>
                    <a:bodyPr/>
                    <a:lstStyle/>
                    <a:p>
                      <a:r>
                        <a:rPr lang="en-US" sz="1400" dirty="0" smtClean="0">
                          <a:solidFill>
                            <a:schemeClr val="tx1"/>
                          </a:solidFill>
                          <a:latin typeface="Calibri" panose="020F0502020204030204" pitchFamily="34" charset="0"/>
                          <a:cs typeface="Calibri" panose="020F0502020204030204" pitchFamily="34" charset="0"/>
                        </a:rPr>
                        <a:t>56.1-95.7⁰F</a:t>
                      </a:r>
                      <a:endParaRPr lang="en-US" sz="1400" dirty="0">
                        <a:solidFill>
                          <a:schemeClr val="tx1"/>
                        </a:solidFill>
                        <a:latin typeface="Calibri" panose="020F0502020204030204" pitchFamily="34" charset="0"/>
                        <a:cs typeface="Calibri" panose="020F0502020204030204" pitchFamily="34" charset="0"/>
                      </a:endParaRPr>
                    </a:p>
                  </a:txBody>
                  <a:tcPr marL="91432" marR="91432" marT="45732" marB="45732" anchor="ctr"/>
                </a:tc>
              </a:tr>
              <a:tr h="447514">
                <a:tc gridSpan="2">
                  <a:txBody>
                    <a:bodyPr/>
                    <a:lstStyle/>
                    <a:p>
                      <a:r>
                        <a:rPr lang="en-US" sz="1400" dirty="0" smtClean="0">
                          <a:solidFill>
                            <a:schemeClr val="tx1"/>
                          </a:solidFill>
                          <a:latin typeface="Calibri" panose="020F0502020204030204" pitchFamily="34" charset="0"/>
                          <a:cs typeface="Calibri" panose="020F0502020204030204" pitchFamily="34" charset="0"/>
                        </a:rPr>
                        <a:t>Shore water temperature</a:t>
                      </a:r>
                      <a:endParaRPr lang="en-US" sz="1400" dirty="0">
                        <a:solidFill>
                          <a:schemeClr val="tx1"/>
                        </a:solidFill>
                        <a:latin typeface="Calibri" panose="020F0502020204030204" pitchFamily="34" charset="0"/>
                        <a:cs typeface="Calibri" panose="020F0502020204030204" pitchFamily="34" charset="0"/>
                      </a:endParaRPr>
                    </a:p>
                  </a:txBody>
                  <a:tcPr marL="91432" marR="91432" marT="45732" marB="45732" anchor="ctr"/>
                </a:tc>
                <a:tc hMerge="1">
                  <a:txBody>
                    <a:bodyPr/>
                    <a:lstStyle/>
                    <a:p>
                      <a:endParaRPr lang="en-US"/>
                    </a:p>
                  </a:txBody>
                  <a:tcPr/>
                </a:tc>
                <a:tc>
                  <a:txBody>
                    <a:bodyPr/>
                    <a:lstStyle/>
                    <a:p>
                      <a:r>
                        <a:rPr lang="en-US" sz="1400" dirty="0" smtClean="0">
                          <a:solidFill>
                            <a:schemeClr val="tx1"/>
                          </a:solidFill>
                          <a:latin typeface="Calibri" panose="020F0502020204030204" pitchFamily="34" charset="0"/>
                          <a:cs typeface="Calibri" panose="020F0502020204030204" pitchFamily="34" charset="0"/>
                        </a:rPr>
                        <a:t>54 - 87 ⁰F</a:t>
                      </a:r>
                      <a:r>
                        <a:rPr lang="en-US" sz="1400" baseline="0" dirty="0" smtClean="0">
                          <a:solidFill>
                            <a:schemeClr val="tx1"/>
                          </a:solidFill>
                          <a:latin typeface="Calibri" panose="020F0502020204030204" pitchFamily="34" charset="0"/>
                          <a:cs typeface="Calibri" panose="020F0502020204030204" pitchFamily="34" charset="0"/>
                        </a:rPr>
                        <a:t> </a:t>
                      </a:r>
                      <a:endParaRPr lang="en-US" sz="1400" dirty="0">
                        <a:solidFill>
                          <a:schemeClr val="tx1"/>
                        </a:solidFill>
                        <a:latin typeface="Calibri" panose="020F0502020204030204" pitchFamily="34" charset="0"/>
                        <a:cs typeface="Calibri" panose="020F0502020204030204" pitchFamily="34" charset="0"/>
                      </a:endParaRPr>
                    </a:p>
                  </a:txBody>
                  <a:tcPr marL="91432" marR="91432" marT="45732" marB="45732" anchor="ctr"/>
                </a:tc>
                <a:tc>
                  <a:txBody>
                    <a:bodyPr/>
                    <a:lstStyle/>
                    <a:p>
                      <a:r>
                        <a:rPr lang="en-US" sz="1400" dirty="0" smtClean="0">
                          <a:solidFill>
                            <a:schemeClr val="tx1"/>
                          </a:solidFill>
                          <a:latin typeface="Calibri" panose="020F0502020204030204" pitchFamily="34" charset="0"/>
                          <a:cs typeface="Calibri" panose="020F0502020204030204" pitchFamily="34" charset="0"/>
                        </a:rPr>
                        <a:t>55.2-81.1⁰F (</a:t>
                      </a:r>
                      <a:r>
                        <a:rPr lang="en-US" sz="1400" dirty="0" err="1" smtClean="0">
                          <a:solidFill>
                            <a:schemeClr val="tx1"/>
                          </a:solidFill>
                          <a:latin typeface="Calibri" panose="020F0502020204030204" pitchFamily="34" charset="0"/>
                          <a:cs typeface="Calibri" panose="020F0502020204030204" pitchFamily="34" charset="0"/>
                        </a:rPr>
                        <a:t>Avg</a:t>
                      </a:r>
                      <a:r>
                        <a:rPr lang="en-US" sz="1400" dirty="0" smtClean="0">
                          <a:solidFill>
                            <a:schemeClr val="tx1"/>
                          </a:solidFill>
                          <a:latin typeface="Calibri" panose="020F0502020204030204" pitchFamily="34" charset="0"/>
                          <a:cs typeface="Calibri" panose="020F0502020204030204" pitchFamily="34" charset="0"/>
                        </a:rPr>
                        <a:t>:</a:t>
                      </a:r>
                      <a:r>
                        <a:rPr lang="en-US" sz="1400" baseline="0" dirty="0" smtClean="0">
                          <a:solidFill>
                            <a:schemeClr val="tx1"/>
                          </a:solidFill>
                          <a:latin typeface="Calibri" panose="020F0502020204030204" pitchFamily="34" charset="0"/>
                          <a:cs typeface="Calibri" panose="020F0502020204030204" pitchFamily="34" charset="0"/>
                        </a:rPr>
                        <a:t> 67.1</a:t>
                      </a:r>
                      <a:r>
                        <a:rPr lang="en-US" sz="1400" dirty="0" smtClean="0">
                          <a:solidFill>
                            <a:schemeClr val="tx1"/>
                          </a:solidFill>
                          <a:latin typeface="Calibri" panose="020F0502020204030204" pitchFamily="34" charset="0"/>
                          <a:cs typeface="Calibri" panose="020F0502020204030204" pitchFamily="34" charset="0"/>
                        </a:rPr>
                        <a:t>⁰F)</a:t>
                      </a:r>
                      <a:endParaRPr lang="en-US" sz="1400" dirty="0">
                        <a:solidFill>
                          <a:schemeClr val="tx1"/>
                        </a:solidFill>
                        <a:latin typeface="Calibri" panose="020F0502020204030204" pitchFamily="34" charset="0"/>
                        <a:cs typeface="Calibri" panose="020F0502020204030204" pitchFamily="34" charset="0"/>
                      </a:endParaRPr>
                    </a:p>
                  </a:txBody>
                  <a:tcPr marL="91432" marR="91432" marT="45732" marB="45732" anchor="ctr"/>
                </a:tc>
                <a:tc>
                  <a:txBody>
                    <a:bodyPr/>
                    <a:lstStyle/>
                    <a:p>
                      <a:r>
                        <a:rPr lang="en-US" sz="1400" dirty="0" smtClean="0">
                          <a:solidFill>
                            <a:schemeClr val="tx1"/>
                          </a:solidFill>
                          <a:latin typeface="Calibri" panose="020F0502020204030204" pitchFamily="34" charset="0"/>
                          <a:cs typeface="Calibri" panose="020F0502020204030204" pitchFamily="34" charset="0"/>
                        </a:rPr>
                        <a:t>57.2-88.4⁰F</a:t>
                      </a:r>
                      <a:endParaRPr lang="en-US" sz="1400" dirty="0">
                        <a:solidFill>
                          <a:schemeClr val="tx1"/>
                        </a:solidFill>
                        <a:latin typeface="Calibri" panose="020F0502020204030204" pitchFamily="34" charset="0"/>
                        <a:cs typeface="Calibri" panose="020F0502020204030204" pitchFamily="34" charset="0"/>
                      </a:endParaRPr>
                    </a:p>
                  </a:txBody>
                  <a:tcPr marL="91432" marR="91432" marT="45732" marB="45732" anchor="ctr"/>
                </a:tc>
              </a:tr>
              <a:tr h="447514">
                <a:tc gridSpan="2">
                  <a:txBody>
                    <a:bodyPr/>
                    <a:lstStyle/>
                    <a:p>
                      <a:r>
                        <a:rPr lang="en-US" sz="1400" dirty="0" smtClean="0">
                          <a:solidFill>
                            <a:schemeClr val="tx1"/>
                          </a:solidFill>
                          <a:latin typeface="Calibri" panose="020F0502020204030204" pitchFamily="34" charset="0"/>
                          <a:cs typeface="Calibri" panose="020F0502020204030204" pitchFamily="34" charset="0"/>
                        </a:rPr>
                        <a:t>Oyster tissue temperature</a:t>
                      </a:r>
                      <a:endParaRPr lang="en-US" sz="1400" dirty="0">
                        <a:solidFill>
                          <a:schemeClr val="tx1"/>
                        </a:solidFill>
                        <a:latin typeface="Calibri" panose="020F0502020204030204" pitchFamily="34" charset="0"/>
                        <a:cs typeface="Calibri" panose="020F0502020204030204" pitchFamily="34" charset="0"/>
                      </a:endParaRPr>
                    </a:p>
                  </a:txBody>
                  <a:tcPr marL="91432" marR="91432" marT="45732" marB="45732" anchor="ctr"/>
                </a:tc>
                <a:tc hMerge="1">
                  <a:txBody>
                    <a:bodyPr/>
                    <a:lstStyle/>
                    <a:p>
                      <a:endParaRPr lang="en-US"/>
                    </a:p>
                  </a:txBody>
                  <a:tcPr/>
                </a:tc>
                <a:tc>
                  <a:txBody>
                    <a:bodyPr/>
                    <a:lstStyle/>
                    <a:p>
                      <a:r>
                        <a:rPr lang="en-US" sz="1400" dirty="0" smtClean="0">
                          <a:solidFill>
                            <a:schemeClr val="tx1"/>
                          </a:solidFill>
                          <a:latin typeface="Calibri" panose="020F0502020204030204" pitchFamily="34" charset="0"/>
                          <a:cs typeface="Calibri" panose="020F0502020204030204" pitchFamily="34" charset="0"/>
                        </a:rPr>
                        <a:t>47 - 98 ⁰F</a:t>
                      </a:r>
                      <a:r>
                        <a:rPr lang="en-US" sz="1400" baseline="0" dirty="0" smtClean="0">
                          <a:solidFill>
                            <a:schemeClr val="tx1"/>
                          </a:solidFill>
                          <a:latin typeface="Calibri" panose="020F0502020204030204" pitchFamily="34" charset="0"/>
                          <a:cs typeface="Calibri" panose="020F0502020204030204" pitchFamily="34" charset="0"/>
                        </a:rPr>
                        <a:t> (</a:t>
                      </a:r>
                      <a:r>
                        <a:rPr lang="en-US" sz="1400" baseline="0" dirty="0" err="1" smtClean="0">
                          <a:solidFill>
                            <a:schemeClr val="tx1"/>
                          </a:solidFill>
                          <a:latin typeface="Calibri" panose="020F0502020204030204" pitchFamily="34" charset="0"/>
                          <a:cs typeface="Calibri" panose="020F0502020204030204" pitchFamily="34" charset="0"/>
                        </a:rPr>
                        <a:t>Avg</a:t>
                      </a:r>
                      <a:r>
                        <a:rPr lang="en-US" sz="1400" baseline="0" dirty="0" smtClean="0">
                          <a:solidFill>
                            <a:schemeClr val="tx1"/>
                          </a:solidFill>
                          <a:latin typeface="Calibri" panose="020F0502020204030204" pitchFamily="34" charset="0"/>
                          <a:cs typeface="Calibri" panose="020F0502020204030204" pitchFamily="34" charset="0"/>
                        </a:rPr>
                        <a:t>: 72.7</a:t>
                      </a:r>
                      <a:r>
                        <a:rPr lang="en-US" sz="1400" dirty="0" smtClean="0">
                          <a:solidFill>
                            <a:schemeClr val="tx1"/>
                          </a:solidFill>
                          <a:latin typeface="Calibri" panose="020F0502020204030204" pitchFamily="34" charset="0"/>
                          <a:cs typeface="Calibri" panose="020F0502020204030204" pitchFamily="34" charset="0"/>
                        </a:rPr>
                        <a:t>⁰F)</a:t>
                      </a:r>
                      <a:endParaRPr lang="en-US" sz="1400" baseline="0" dirty="0" smtClean="0">
                        <a:solidFill>
                          <a:schemeClr val="tx1"/>
                        </a:solidFill>
                        <a:latin typeface="Calibri" panose="020F0502020204030204" pitchFamily="34" charset="0"/>
                        <a:cs typeface="Calibri" panose="020F0502020204030204" pitchFamily="34" charset="0"/>
                      </a:endParaRPr>
                    </a:p>
                  </a:txBody>
                  <a:tcPr marL="91432" marR="91432" marT="45732" marB="45732" anchor="ctr"/>
                </a:tc>
                <a:tc>
                  <a:txBody>
                    <a:bodyPr/>
                    <a:lstStyle/>
                    <a:p>
                      <a:r>
                        <a:rPr lang="en-US" sz="1400" baseline="0" dirty="0" smtClean="0">
                          <a:solidFill>
                            <a:schemeClr val="tx1"/>
                          </a:solidFill>
                          <a:latin typeface="Calibri" panose="020F0502020204030204" pitchFamily="34" charset="0"/>
                          <a:cs typeface="Calibri" panose="020F0502020204030204" pitchFamily="34" charset="0"/>
                        </a:rPr>
                        <a:t>49.5-101.1</a:t>
                      </a:r>
                      <a:r>
                        <a:rPr lang="en-US" sz="1400" dirty="0" smtClean="0">
                          <a:solidFill>
                            <a:schemeClr val="tx1"/>
                          </a:solidFill>
                          <a:latin typeface="Calibri" panose="020F0502020204030204" pitchFamily="34" charset="0"/>
                          <a:cs typeface="Calibri" panose="020F0502020204030204" pitchFamily="34" charset="0"/>
                        </a:rPr>
                        <a:t>⁰F (</a:t>
                      </a:r>
                      <a:r>
                        <a:rPr lang="en-US" sz="1400" dirty="0" err="1" smtClean="0">
                          <a:solidFill>
                            <a:schemeClr val="tx1"/>
                          </a:solidFill>
                          <a:latin typeface="Calibri" panose="020F0502020204030204" pitchFamily="34" charset="0"/>
                          <a:cs typeface="Calibri" panose="020F0502020204030204" pitchFamily="34" charset="0"/>
                        </a:rPr>
                        <a:t>Avg</a:t>
                      </a:r>
                      <a:r>
                        <a:rPr lang="en-US" sz="1400" dirty="0" smtClean="0">
                          <a:solidFill>
                            <a:schemeClr val="tx1"/>
                          </a:solidFill>
                          <a:latin typeface="Calibri" panose="020F0502020204030204" pitchFamily="34" charset="0"/>
                          <a:cs typeface="Calibri" panose="020F0502020204030204" pitchFamily="34" charset="0"/>
                        </a:rPr>
                        <a:t>: 70.0⁰F)</a:t>
                      </a:r>
                      <a:endParaRPr lang="en-US" sz="1400" baseline="0" dirty="0" smtClean="0">
                        <a:solidFill>
                          <a:schemeClr val="tx1"/>
                        </a:solidFill>
                        <a:latin typeface="Calibri" panose="020F0502020204030204" pitchFamily="34" charset="0"/>
                        <a:cs typeface="Calibri" panose="020F0502020204030204" pitchFamily="34" charset="0"/>
                      </a:endParaRPr>
                    </a:p>
                  </a:txBody>
                  <a:tcPr marL="91432" marR="91432" marT="45732" marB="45732" anchor="ctr"/>
                </a:tc>
                <a:tc>
                  <a:txBody>
                    <a:bodyPr/>
                    <a:lstStyle/>
                    <a:p>
                      <a:r>
                        <a:rPr lang="en-US" sz="1400" baseline="0" dirty="0" smtClean="0">
                          <a:solidFill>
                            <a:schemeClr val="tx1"/>
                          </a:solidFill>
                          <a:latin typeface="Calibri" panose="020F0502020204030204" pitchFamily="34" charset="0"/>
                          <a:cs typeface="Calibri" panose="020F0502020204030204" pitchFamily="34" charset="0"/>
                        </a:rPr>
                        <a:t>53.6-96.1</a:t>
                      </a:r>
                      <a:r>
                        <a:rPr lang="en-US" sz="1400" dirty="0" smtClean="0">
                          <a:solidFill>
                            <a:schemeClr val="tx1"/>
                          </a:solidFill>
                          <a:latin typeface="Calibri" panose="020F0502020204030204" pitchFamily="34" charset="0"/>
                          <a:cs typeface="Calibri" panose="020F0502020204030204" pitchFamily="34" charset="0"/>
                        </a:rPr>
                        <a:t>⁰F</a:t>
                      </a:r>
                      <a:endParaRPr lang="en-US" sz="1400" baseline="0" dirty="0" smtClean="0">
                        <a:solidFill>
                          <a:schemeClr val="tx1"/>
                        </a:solidFill>
                        <a:latin typeface="Calibri" panose="020F0502020204030204" pitchFamily="34" charset="0"/>
                        <a:cs typeface="Calibri" panose="020F0502020204030204" pitchFamily="34" charset="0"/>
                      </a:endParaRPr>
                    </a:p>
                  </a:txBody>
                  <a:tcPr marL="91432" marR="91432" marT="45732" marB="45732" anchor="ctr"/>
                </a:tc>
              </a:tr>
            </a:tbl>
          </a:graphicData>
        </a:graphic>
      </p:graphicFrame>
      <p:sp>
        <p:nvSpPr>
          <p:cNvPr id="8" name="Title 2"/>
          <p:cNvSpPr txBox="1">
            <a:spLocks/>
          </p:cNvSpPr>
          <p:nvPr/>
        </p:nvSpPr>
        <p:spPr>
          <a:xfrm>
            <a:off x="479778" y="119417"/>
            <a:ext cx="8229600" cy="794983"/>
          </a:xfrm>
          <a:prstGeom prst="rect">
            <a:avLst/>
          </a:prstGeom>
        </p:spPr>
        <p:txBody>
          <a:bodyPr vert="horz" anchor="ctr">
            <a:normAutofit fontScale="925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rgbClr val="1F497D"/>
                </a:solidFill>
                <a:effectLst>
                  <a:outerShdw blurRad="31750" dist="25400" dir="5400000" algn="tl" rotWithShape="0">
                    <a:srgbClr val="000000">
                      <a:alpha val="25000"/>
                    </a:srgbClr>
                  </a:outerShdw>
                </a:effectLst>
                <a:uLnTx/>
                <a:uFillTx/>
                <a:latin typeface="Lucida Sans Unicode"/>
                <a:ea typeface="+mj-ea"/>
                <a:cs typeface="+mj-cs"/>
              </a:rPr>
              <a:t>Environmental</a:t>
            </a:r>
            <a:r>
              <a:rPr kumimoji="0" lang="en-US" sz="4100" b="1" i="0" u="none" strike="noStrike" kern="1200" cap="none" spc="0" normalizeH="0" noProof="0" dirty="0" smtClean="0">
                <a:ln>
                  <a:noFill/>
                </a:ln>
                <a:solidFill>
                  <a:srgbClr val="1F497D"/>
                </a:solidFill>
                <a:effectLst>
                  <a:outerShdw blurRad="31750" dist="25400" dir="5400000" algn="tl" rotWithShape="0">
                    <a:srgbClr val="000000">
                      <a:alpha val="25000"/>
                    </a:srgbClr>
                  </a:outerShdw>
                </a:effectLst>
                <a:uLnTx/>
                <a:uFillTx/>
                <a:latin typeface="Lucida Sans Unicode"/>
                <a:ea typeface="+mj-ea"/>
                <a:cs typeface="+mj-cs"/>
              </a:rPr>
              <a:t> Sampling Results</a:t>
            </a:r>
            <a:endParaRPr kumimoji="0" lang="en-US" sz="4100" b="1" i="0" u="none" strike="noStrike" kern="1200" cap="none" spc="0" normalizeH="0" baseline="0" noProof="0" dirty="0">
              <a:ln>
                <a:noFill/>
              </a:ln>
              <a:solidFill>
                <a:srgbClr val="1F497D"/>
              </a:solidFill>
              <a:effectLst>
                <a:outerShdw blurRad="31750" dist="25400" dir="5400000" algn="tl" rotWithShape="0">
                  <a:srgbClr val="000000">
                    <a:alpha val="25000"/>
                  </a:srgbClr>
                </a:outerShdw>
              </a:effectLst>
              <a:uLnTx/>
              <a:uFillTx/>
              <a:latin typeface="Lucida Sans Unicode"/>
              <a:ea typeface="+mj-ea"/>
              <a:cs typeface="+mj-cs"/>
            </a:endParaRPr>
          </a:p>
        </p:txBody>
      </p:sp>
      <p:sp>
        <p:nvSpPr>
          <p:cNvPr id="12" name="Slide Number Placeholder 3"/>
          <p:cNvSpPr txBox="1">
            <a:spLocks/>
          </p:cNvSpPr>
          <p:nvPr/>
        </p:nvSpPr>
        <p:spPr>
          <a:xfrm>
            <a:off x="8647272" y="6425700"/>
            <a:ext cx="365760" cy="365125"/>
          </a:xfrm>
          <a:prstGeom prst="rect">
            <a:avLst/>
          </a:prstGeom>
        </p:spPr>
        <p:txBody>
          <a:bodyP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BBC35B-A44B-4119-B8DA-DE9E3DFADA20}" type="slidenum">
              <a:rPr lang="en-US" smtClean="0">
                <a:solidFill>
                  <a:prstClr val="black"/>
                </a:solidFill>
                <a:latin typeface="Lucida Sans Unicode"/>
              </a:rPr>
              <a:pPr/>
              <a:t>27</a:t>
            </a:fld>
            <a:endParaRPr lang="en-US" dirty="0">
              <a:solidFill>
                <a:prstClr val="black"/>
              </a:solidFill>
              <a:latin typeface="Lucida Sans Unicode"/>
            </a:endParaRPr>
          </a:p>
        </p:txBody>
      </p:sp>
    </p:spTree>
    <p:extLst>
      <p:ext uri="{BB962C8B-B14F-4D97-AF65-F5344CB8AC3E}">
        <p14:creationId xmlns:p14="http://schemas.microsoft.com/office/powerpoint/2010/main" val="281357281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647272" y="6425700"/>
            <a:ext cx="365760" cy="365125"/>
          </a:xfrm>
          <a:prstGeom prst="rect">
            <a:avLst/>
          </a:prstGeom>
        </p:spPr>
        <p:txBody>
          <a:bodyPr/>
          <a:lstStyle/>
          <a:p>
            <a:fld id="{D5BBC35B-A44B-4119-B8DA-DE9E3DFADA20}" type="slidenum">
              <a:rPr lang="en-US" smtClean="0"/>
              <a:pPr/>
              <a:t>28</a:t>
            </a:fld>
            <a:endParaRPr lang="en-US" dirty="0"/>
          </a:p>
        </p:txBody>
      </p:sp>
      <p:graphicFrame>
        <p:nvGraphicFramePr>
          <p:cNvPr id="3" name="Chart 2"/>
          <p:cNvGraphicFramePr>
            <a:graphicFrameLocks/>
          </p:cNvGraphicFramePr>
          <p:nvPr>
            <p:extLst>
              <p:ext uri="{D42A27DB-BD31-4B8C-83A1-F6EECF244321}">
                <p14:modId xmlns:p14="http://schemas.microsoft.com/office/powerpoint/2010/main" val="2261182619"/>
              </p:ext>
            </p:extLst>
          </p:nvPr>
        </p:nvGraphicFramePr>
        <p:xfrm>
          <a:off x="298824" y="595223"/>
          <a:ext cx="8621057" cy="5512279"/>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p:cNvCxnSpPr/>
          <p:nvPr/>
        </p:nvCxnSpPr>
        <p:spPr>
          <a:xfrm flipV="1">
            <a:off x="1075765" y="2420471"/>
            <a:ext cx="6962588" cy="149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quot;No&quot; Symbol 4"/>
          <p:cNvSpPr/>
          <p:nvPr/>
        </p:nvSpPr>
        <p:spPr>
          <a:xfrm>
            <a:off x="2952750" y="3786186"/>
            <a:ext cx="95250" cy="85725"/>
          </a:xfrm>
          <a:prstGeom prst="noSmoking">
            <a:avLst/>
          </a:prstGeom>
          <a:solidFill>
            <a:srgbClr val="7030A0"/>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solidFill>
                <a:schemeClr val="tx1"/>
              </a:solidFill>
            </a:endParaRPr>
          </a:p>
        </p:txBody>
      </p:sp>
      <p:sp>
        <p:nvSpPr>
          <p:cNvPr id="6" name="&quot;No&quot; Symbol 5"/>
          <p:cNvSpPr/>
          <p:nvPr/>
        </p:nvSpPr>
        <p:spPr>
          <a:xfrm>
            <a:off x="4086225" y="3452811"/>
            <a:ext cx="95250" cy="85725"/>
          </a:xfrm>
          <a:prstGeom prst="noSmoking">
            <a:avLst/>
          </a:prstGeom>
          <a:solidFill>
            <a:srgbClr val="7030A0"/>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solidFill>
                <a:schemeClr val="tx1"/>
              </a:solidFill>
            </a:endParaRPr>
          </a:p>
        </p:txBody>
      </p:sp>
      <p:sp>
        <p:nvSpPr>
          <p:cNvPr id="7" name="&quot;No&quot; Symbol 6"/>
          <p:cNvSpPr/>
          <p:nvPr/>
        </p:nvSpPr>
        <p:spPr>
          <a:xfrm>
            <a:off x="4086225" y="3367086"/>
            <a:ext cx="95250" cy="85725"/>
          </a:xfrm>
          <a:prstGeom prst="noSmoking">
            <a:avLst/>
          </a:prstGeom>
          <a:solidFill>
            <a:srgbClr val="7030A0"/>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solidFill>
                <a:schemeClr val="tx1"/>
              </a:solidFill>
            </a:endParaRPr>
          </a:p>
        </p:txBody>
      </p:sp>
      <p:sp>
        <p:nvSpPr>
          <p:cNvPr id="8" name="&quot;No&quot; Symbol 7"/>
          <p:cNvSpPr/>
          <p:nvPr/>
        </p:nvSpPr>
        <p:spPr>
          <a:xfrm>
            <a:off x="4493103" y="3948111"/>
            <a:ext cx="95250" cy="85725"/>
          </a:xfrm>
          <a:prstGeom prst="noSmoking">
            <a:avLst/>
          </a:prstGeom>
          <a:solidFill>
            <a:srgbClr val="7030A0"/>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solidFill>
                <a:schemeClr val="tx1"/>
              </a:solidFill>
            </a:endParaRPr>
          </a:p>
        </p:txBody>
      </p:sp>
      <p:sp>
        <p:nvSpPr>
          <p:cNvPr id="9" name="&quot;No&quot; Symbol 8"/>
          <p:cNvSpPr/>
          <p:nvPr/>
        </p:nvSpPr>
        <p:spPr>
          <a:xfrm>
            <a:off x="4490406" y="3862386"/>
            <a:ext cx="95250" cy="85725"/>
          </a:xfrm>
          <a:prstGeom prst="noSmoking">
            <a:avLst/>
          </a:prstGeom>
          <a:solidFill>
            <a:srgbClr val="7030A0"/>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solidFill>
                <a:schemeClr val="tx1"/>
              </a:solidFill>
            </a:endParaRPr>
          </a:p>
        </p:txBody>
      </p:sp>
      <p:sp>
        <p:nvSpPr>
          <p:cNvPr id="10" name="&quot;No&quot; Symbol 9"/>
          <p:cNvSpPr/>
          <p:nvPr/>
        </p:nvSpPr>
        <p:spPr>
          <a:xfrm>
            <a:off x="7541103" y="4405311"/>
            <a:ext cx="95250" cy="85725"/>
          </a:xfrm>
          <a:prstGeom prst="noSmoking">
            <a:avLst/>
          </a:prstGeom>
          <a:solidFill>
            <a:srgbClr val="7030A0"/>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solidFill>
                <a:schemeClr val="tx1"/>
              </a:solidFill>
            </a:endParaRPr>
          </a:p>
        </p:txBody>
      </p:sp>
      <p:sp>
        <p:nvSpPr>
          <p:cNvPr id="11" name="&quot;No&quot; Symbol 10"/>
          <p:cNvSpPr/>
          <p:nvPr/>
        </p:nvSpPr>
        <p:spPr>
          <a:xfrm>
            <a:off x="7541103" y="4305297"/>
            <a:ext cx="95250" cy="85725"/>
          </a:xfrm>
          <a:prstGeom prst="noSmoking">
            <a:avLst/>
          </a:prstGeom>
          <a:solidFill>
            <a:srgbClr val="7030A0"/>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solidFill>
                <a:schemeClr val="tx1"/>
              </a:solidFill>
            </a:endParaRPr>
          </a:p>
        </p:txBody>
      </p:sp>
    </p:spTree>
    <p:extLst>
      <p:ext uri="{BB962C8B-B14F-4D97-AF65-F5344CB8AC3E}">
        <p14:creationId xmlns:p14="http://schemas.microsoft.com/office/powerpoint/2010/main" val="8620612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2324" y="-239834"/>
            <a:ext cx="8042276" cy="1336956"/>
          </a:xfrm>
        </p:spPr>
        <p:txBody>
          <a:bodyPr>
            <a:normAutofit/>
          </a:bodyPr>
          <a:lstStyle/>
          <a:p>
            <a:pPr algn="l"/>
            <a:r>
              <a:rPr lang="en-US" sz="3200" dirty="0" smtClean="0"/>
              <a:t>Oyster size and consumption patterns</a:t>
            </a:r>
            <a:endParaRPr lang="en-US" sz="3200" dirty="0"/>
          </a:p>
        </p:txBody>
      </p:sp>
      <p:sp>
        <p:nvSpPr>
          <p:cNvPr id="4" name="Slide Number Placeholder 3"/>
          <p:cNvSpPr>
            <a:spLocks noGrp="1"/>
          </p:cNvSpPr>
          <p:nvPr>
            <p:ph type="sldNum" sz="quarter" idx="12"/>
          </p:nvPr>
        </p:nvSpPr>
        <p:spPr/>
        <p:txBody>
          <a:bodyPr/>
          <a:lstStyle/>
          <a:p>
            <a:fld id="{D5BBC35B-A44B-4119-B8DA-DE9E3DFADA20}" type="slidenum">
              <a:rPr lang="en-US" smtClean="0"/>
              <a:pPr/>
              <a:t>29</a:t>
            </a:fld>
            <a:endParaRPr lang="en-US" dirty="0"/>
          </a:p>
        </p:txBody>
      </p:sp>
      <p:graphicFrame>
        <p:nvGraphicFramePr>
          <p:cNvPr id="5" name="Chart 4"/>
          <p:cNvGraphicFramePr/>
          <p:nvPr>
            <p:extLst/>
          </p:nvPr>
        </p:nvGraphicFramePr>
        <p:xfrm>
          <a:off x="542324" y="4239492"/>
          <a:ext cx="7902238" cy="2327564"/>
        </p:xfrm>
        <a:graphic>
          <a:graphicData uri="http://schemas.openxmlformats.org/drawingml/2006/chart">
            <c:chart xmlns:c="http://schemas.openxmlformats.org/drawingml/2006/chart" xmlns:r="http://schemas.openxmlformats.org/officeDocument/2006/relationships" r:id="rId3"/>
          </a:graphicData>
        </a:graphic>
      </p:graphicFrame>
      <p:pic>
        <p:nvPicPr>
          <p:cNvPr id="2050" name="Picture 2" descr="S:\EPH\SF\LICENSE &amp; CERTIFICATION SECTION\Vibrio Program\Risk Assessment\Reproducible Research\figure\plotOysters4.png"/>
          <p:cNvPicPr>
            <a:picLocks noChangeAspect="1" noChangeArrowheads="1"/>
          </p:cNvPicPr>
          <p:nvPr/>
        </p:nvPicPr>
        <p:blipFill rotWithShape="1">
          <a:blip r:embed="rId4">
            <a:extLst>
              <a:ext uri="{28A0092B-C50C-407E-A947-70E740481C1C}">
                <a14:useLocalDpi xmlns:a14="http://schemas.microsoft.com/office/drawing/2010/main" val="0"/>
              </a:ext>
            </a:extLst>
          </a:blip>
          <a:srcRect t="11206"/>
          <a:stretch/>
        </p:blipFill>
        <p:spPr bwMode="auto">
          <a:xfrm>
            <a:off x="2335889" y="1233256"/>
            <a:ext cx="3959252" cy="30133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55657" y="6377050"/>
            <a:ext cx="1858949" cy="230832"/>
          </a:xfrm>
          <a:prstGeom prst="rect">
            <a:avLst/>
          </a:prstGeom>
          <a:noFill/>
        </p:spPr>
        <p:txBody>
          <a:bodyPr wrap="square" rtlCol="0">
            <a:spAutoFit/>
          </a:bodyPr>
          <a:lstStyle/>
          <a:p>
            <a:pPr algn="r"/>
            <a:r>
              <a:rPr lang="en-US" sz="900" dirty="0" smtClean="0"/>
              <a:t>Cheney, J. unpublished data.</a:t>
            </a:r>
            <a:endParaRPr lang="en-US" sz="900" dirty="0"/>
          </a:p>
        </p:txBody>
      </p:sp>
    </p:spTree>
    <p:extLst>
      <p:ext uri="{BB962C8B-B14F-4D97-AF65-F5344CB8AC3E}">
        <p14:creationId xmlns:p14="http://schemas.microsoft.com/office/powerpoint/2010/main" val="19796431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762000" y="381000"/>
            <a:ext cx="7772400" cy="1066800"/>
          </a:xfrm>
        </p:spPr>
        <p:txBody>
          <a:bodyPr/>
          <a:lstStyle/>
          <a:p>
            <a:r>
              <a:rPr lang="en-US" sz="2400" dirty="0" smtClean="0">
                <a:latin typeface="Verdana" charset="0"/>
                <a:ea typeface="ヒラギノ角ゴ Pro W3" charset="0"/>
                <a:cs typeface="ヒラギノ角ゴ Pro W3" charset="0"/>
              </a:rPr>
              <a:t>Genetic diversity of </a:t>
            </a:r>
            <a:r>
              <a:rPr lang="en-US" sz="2400" i="1" dirty="0" smtClean="0">
                <a:latin typeface="Verdana" charset="0"/>
                <a:ea typeface="ヒラギノ角ゴ Pro W3" charset="0"/>
                <a:cs typeface="ヒラギノ角ゴ Pro W3" charset="0"/>
              </a:rPr>
              <a:t>V. </a:t>
            </a:r>
            <a:r>
              <a:rPr lang="en-US" sz="2400" i="1" dirty="0" err="1" smtClean="0">
                <a:latin typeface="Verdana" charset="0"/>
                <a:ea typeface="ヒラギノ角ゴ Pro W3" charset="0"/>
                <a:cs typeface="ヒラギノ角ゴ Pro W3" charset="0"/>
              </a:rPr>
              <a:t>parahaemolyticus</a:t>
            </a:r>
            <a:r>
              <a:rPr lang="en-US" sz="2400" dirty="0" smtClean="0">
                <a:latin typeface="Verdana" charset="0"/>
                <a:ea typeface="ヒラギノ角ゴ Pro W3" charset="0"/>
                <a:cs typeface="ヒラギノ角ゴ Pro W3" charset="0"/>
              </a:rPr>
              <a:t> isolates from the PNW</a:t>
            </a:r>
            <a:endParaRPr lang="en-US" sz="2400" dirty="0">
              <a:latin typeface="Verdana" charset="0"/>
              <a:ea typeface="ヒラギノ角ゴ Pro W3" charset="0"/>
              <a:cs typeface="ヒラギノ角ゴ Pro W3" charset="0"/>
            </a:endParaRPr>
          </a:p>
        </p:txBody>
      </p:sp>
      <p:sp>
        <p:nvSpPr>
          <p:cNvPr id="61443" name="Rectangle 3"/>
          <p:cNvSpPr>
            <a:spLocks noGrp="1" noChangeArrowheads="1"/>
          </p:cNvSpPr>
          <p:nvPr>
            <p:ph type="body" sz="half" idx="1"/>
          </p:nvPr>
        </p:nvSpPr>
        <p:spPr>
          <a:xfrm>
            <a:off x="329550" y="1696337"/>
            <a:ext cx="8648670" cy="1028700"/>
          </a:xfrm>
        </p:spPr>
        <p:txBody>
          <a:bodyPr>
            <a:normAutofit fontScale="25000" lnSpcReduction="20000"/>
          </a:bodyPr>
          <a:lstStyle/>
          <a:p>
            <a:pPr marL="342900">
              <a:lnSpc>
                <a:spcPct val="220000"/>
              </a:lnSpc>
              <a:buFont typeface="Verdana" charset="0"/>
              <a:buNone/>
            </a:pPr>
            <a:r>
              <a:rPr lang="en-US" sz="4300" dirty="0">
                <a:latin typeface="Verdana" charset="0"/>
                <a:ea typeface="ヒラギノ角ゴ Pro W3" charset="0"/>
                <a:cs typeface="ヒラギノ角ゴ Pro W3" charset="0"/>
              </a:rPr>
              <a:t>Genotypic comparison of  selected </a:t>
            </a:r>
            <a:r>
              <a:rPr lang="en-US" sz="4300" dirty="0" smtClean="0">
                <a:latin typeface="Verdana" charset="0"/>
                <a:ea typeface="ヒラギノ角ゴ Pro W3" charset="0"/>
                <a:cs typeface="ヒラギノ角ゴ Pro W3" charset="0"/>
              </a:rPr>
              <a:t>environmental isolates (2007-2008) with </a:t>
            </a:r>
            <a:r>
              <a:rPr lang="en-US" sz="4300" dirty="0">
                <a:latin typeface="Verdana" charset="0"/>
                <a:ea typeface="ヒラギノ角ゴ Pro W3" charset="0"/>
                <a:cs typeface="ヒラギノ角ゴ Pro W3" charset="0"/>
              </a:rPr>
              <a:t>clinical isolates from WA state and world-wide</a:t>
            </a:r>
          </a:p>
          <a:p>
            <a:pPr marL="742950" lvl="1">
              <a:lnSpc>
                <a:spcPct val="90000"/>
              </a:lnSpc>
            </a:pPr>
            <a:r>
              <a:rPr lang="en-US" sz="4300" dirty="0" smtClean="0">
                <a:latin typeface="Verdana" charset="0"/>
                <a:ea typeface="ヒラギノ角ゴ Pro W3" charset="0"/>
                <a:cs typeface="ヒラギノ角ゴ Pro W3" charset="0"/>
              </a:rPr>
              <a:t>Two typing methods used</a:t>
            </a:r>
          </a:p>
          <a:p>
            <a:pPr marL="1025525" lvl="2">
              <a:lnSpc>
                <a:spcPct val="90000"/>
              </a:lnSpc>
            </a:pPr>
            <a:r>
              <a:rPr lang="en-US" sz="4300" dirty="0" smtClean="0">
                <a:latin typeface="Verdana" charset="0"/>
                <a:ea typeface="ヒラギノ角ゴ Pro W3" charset="0"/>
                <a:cs typeface="ヒラギノ角ゴ Pro W3" charset="0"/>
              </a:rPr>
              <a:t>Rep</a:t>
            </a:r>
            <a:r>
              <a:rPr lang="en-US" sz="4300" dirty="0">
                <a:latin typeface="Verdana" charset="0"/>
                <a:ea typeface="ヒラギノ角ゴ Pro W3" charset="0"/>
                <a:cs typeface="ヒラギノ角ゴ Pro W3" charset="0"/>
              </a:rPr>
              <a:t>-PCR (Repetitive </a:t>
            </a:r>
            <a:r>
              <a:rPr lang="en-US" sz="4300" dirty="0" err="1">
                <a:latin typeface="Verdana" charset="0"/>
                <a:ea typeface="ヒラギノ角ゴ Pro W3" charset="0"/>
                <a:cs typeface="ヒラギノ角ゴ Pro W3" charset="0"/>
              </a:rPr>
              <a:t>extragenic</a:t>
            </a:r>
            <a:r>
              <a:rPr lang="en-US" sz="4300" dirty="0">
                <a:latin typeface="Verdana" charset="0"/>
                <a:ea typeface="ヒラギノ角ゴ Pro W3" charset="0"/>
                <a:cs typeface="ヒラギノ角ゴ Pro W3" charset="0"/>
              </a:rPr>
              <a:t> palindromic PCR</a:t>
            </a:r>
            <a:r>
              <a:rPr lang="en-US" sz="4300" dirty="0" smtClean="0">
                <a:latin typeface="Verdana" charset="0"/>
                <a:ea typeface="ヒラギノ角ゴ Pro W3" charset="0"/>
                <a:cs typeface="ヒラギノ角ゴ Pro W3" charset="0"/>
              </a:rPr>
              <a:t>)</a:t>
            </a:r>
          </a:p>
          <a:p>
            <a:pPr marL="1025525" lvl="2">
              <a:lnSpc>
                <a:spcPct val="90000"/>
              </a:lnSpc>
            </a:pPr>
            <a:r>
              <a:rPr lang="en-US" sz="4300" dirty="0" smtClean="0">
                <a:latin typeface="Verdana" charset="0"/>
                <a:ea typeface="ヒラギノ角ゴ Pro W3" charset="0"/>
                <a:cs typeface="ヒラギノ角ゴ Pro W3" charset="0"/>
              </a:rPr>
              <a:t>Multi Locus sequence typing</a:t>
            </a:r>
            <a:endParaRPr lang="en-US" sz="4300" dirty="0">
              <a:latin typeface="Verdana" charset="0"/>
              <a:ea typeface="ヒラギノ角ゴ Pro W3" charset="0"/>
              <a:cs typeface="ヒラギノ角ゴ Pro W3" charset="0"/>
            </a:endParaRPr>
          </a:p>
          <a:p>
            <a:pPr marL="742950" lvl="1">
              <a:lnSpc>
                <a:spcPct val="90000"/>
              </a:lnSpc>
            </a:pPr>
            <a:endParaRPr lang="en-US" sz="1800" dirty="0">
              <a:latin typeface="Verdana" charset="0"/>
              <a:ea typeface="ヒラギノ角ゴ Pro W3" charset="0"/>
              <a:cs typeface="ヒラギノ角ゴ Pro W3" charset="0"/>
            </a:endParaRPr>
          </a:p>
          <a:p>
            <a:pPr marL="742950" lvl="1">
              <a:lnSpc>
                <a:spcPct val="90000"/>
              </a:lnSpc>
              <a:buFontTx/>
              <a:buChar char="-"/>
            </a:pPr>
            <a:endParaRPr lang="en-US" sz="1800" dirty="0">
              <a:latin typeface="Verdana" charset="0"/>
              <a:ea typeface="ヒラギノ角ゴ Pro W3" charset="0"/>
              <a:cs typeface="ヒラギノ角ゴ Pro W3" charset="0"/>
            </a:endParaRPr>
          </a:p>
          <a:p>
            <a:pPr marL="742950" lvl="1">
              <a:lnSpc>
                <a:spcPct val="90000"/>
              </a:lnSpc>
              <a:buFontTx/>
              <a:buChar char="-"/>
            </a:pPr>
            <a:endParaRPr lang="en-US" sz="1800" dirty="0">
              <a:latin typeface="Verdana" charset="0"/>
              <a:ea typeface="ヒラギノ角ゴ Pro W3" charset="0"/>
              <a:cs typeface="ヒラギノ角ゴ Pro W3" charset="0"/>
            </a:endParaRPr>
          </a:p>
        </p:txBody>
      </p:sp>
      <p:sp>
        <p:nvSpPr>
          <p:cNvPr id="61444" name="Text Box 7"/>
          <p:cNvSpPr txBox="1">
            <a:spLocks noChangeArrowheads="1"/>
          </p:cNvSpPr>
          <p:nvPr/>
        </p:nvSpPr>
        <p:spPr bwMode="auto">
          <a:xfrm>
            <a:off x="1152525" y="3123605"/>
            <a:ext cx="1285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200" dirty="0">
                <a:latin typeface="Verdana" charset="0"/>
                <a:ea typeface="ＭＳ Ｐゴシック" charset="0"/>
                <a:cs typeface="ＭＳ Ｐゴシック" charset="0"/>
              </a:rPr>
              <a:t>environmental</a:t>
            </a:r>
          </a:p>
        </p:txBody>
      </p:sp>
      <p:sp>
        <p:nvSpPr>
          <p:cNvPr id="61445" name="Text Box 8"/>
          <p:cNvSpPr txBox="1">
            <a:spLocks noChangeArrowheads="1"/>
          </p:cNvSpPr>
          <p:nvPr/>
        </p:nvSpPr>
        <p:spPr bwMode="auto">
          <a:xfrm>
            <a:off x="3111500" y="3123605"/>
            <a:ext cx="698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200" dirty="0">
                <a:latin typeface="Verdana" charset="0"/>
                <a:ea typeface="ＭＳ Ｐゴシック" charset="0"/>
                <a:cs typeface="ＭＳ Ｐゴシック" charset="0"/>
              </a:rPr>
              <a:t>clinical</a:t>
            </a:r>
          </a:p>
        </p:txBody>
      </p:sp>
      <p:sp>
        <p:nvSpPr>
          <p:cNvPr id="61446" name="TextBox 8"/>
          <p:cNvSpPr txBox="1">
            <a:spLocks noChangeArrowheads="1"/>
          </p:cNvSpPr>
          <p:nvPr/>
        </p:nvSpPr>
        <p:spPr bwMode="auto">
          <a:xfrm>
            <a:off x="1600200" y="60198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endParaRPr lang="en-US"/>
          </a:p>
        </p:txBody>
      </p:sp>
      <p:sp>
        <p:nvSpPr>
          <p:cNvPr id="61447" name="TextBox 10"/>
          <p:cNvSpPr txBox="1">
            <a:spLocks noChangeArrowheads="1"/>
          </p:cNvSpPr>
          <p:nvPr/>
        </p:nvSpPr>
        <p:spPr bwMode="auto">
          <a:xfrm>
            <a:off x="784225" y="5602288"/>
            <a:ext cx="7445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a:r>
              <a:rPr lang="en-US" sz="1800" dirty="0">
                <a:latin typeface="Verdana" charset="0"/>
                <a:cs typeface="Verdana" charset="0"/>
              </a:rPr>
              <a:t>The majority of clinical isolates from the PNW have a</a:t>
            </a:r>
          </a:p>
          <a:p>
            <a:pPr algn="ctr"/>
            <a:r>
              <a:rPr lang="en-US" sz="1800" dirty="0">
                <a:latin typeface="Verdana" charset="0"/>
                <a:cs typeface="Verdana" charset="0"/>
              </a:rPr>
              <a:t> similar profile that is distinct from that of the pandemic strain </a:t>
            </a: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968625"/>
            <a:ext cx="3570288"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pic>
        <p:nvPicPr>
          <p:cNvPr id="61449" name="Picture 14" descr="cli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19375" y="3417388"/>
            <a:ext cx="16637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0" name="Picture 15" descr="env.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1400" y="3417388"/>
            <a:ext cx="14859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8"/>
          <p:cNvGrpSpPr>
            <a:grpSpLocks/>
          </p:cNvGrpSpPr>
          <p:nvPr/>
        </p:nvGrpSpPr>
        <p:grpSpPr bwMode="auto">
          <a:xfrm>
            <a:off x="6629400" y="4724400"/>
            <a:ext cx="1611313" cy="690563"/>
            <a:chOff x="6629400" y="4724400"/>
            <a:chExt cx="1611213" cy="690265"/>
          </a:xfrm>
        </p:grpSpPr>
        <p:sp>
          <p:nvSpPr>
            <p:cNvPr id="11" name="TextBox 10"/>
            <p:cNvSpPr txBox="1"/>
            <p:nvPr/>
          </p:nvSpPr>
          <p:spPr>
            <a:xfrm>
              <a:off x="6629400" y="4953000"/>
              <a:ext cx="1611213" cy="461665"/>
            </a:xfrm>
            <a:prstGeom prst="rect">
              <a:avLst/>
            </a:prstGeom>
            <a:noFill/>
          </p:spPr>
          <p:txBody>
            <a:bodyPr wrap="none">
              <a:spAutoFit/>
            </a:bodyPr>
            <a:lstStyle/>
            <a:p>
              <a:pPr>
                <a:defRPr/>
              </a:pPr>
              <a:r>
                <a:rPr lang="en-US" sz="1200" dirty="0">
                  <a:ln>
                    <a:solidFill>
                      <a:srgbClr val="2BCC3B"/>
                    </a:solidFill>
                  </a:ln>
                  <a:solidFill>
                    <a:srgbClr val="FA163C"/>
                  </a:solidFill>
                  <a:latin typeface="+mn-lt"/>
                  <a:ea typeface="+mn-ea"/>
                  <a:cs typeface="+mn-cs"/>
                </a:rPr>
                <a:t>includes pandemic</a:t>
              </a:r>
            </a:p>
            <a:p>
              <a:pPr>
                <a:defRPr/>
              </a:pPr>
              <a:r>
                <a:rPr lang="en-US" sz="1200" dirty="0">
                  <a:ln>
                    <a:solidFill>
                      <a:srgbClr val="2BCC3B"/>
                    </a:solidFill>
                  </a:ln>
                  <a:solidFill>
                    <a:srgbClr val="FA163C"/>
                  </a:solidFill>
                  <a:latin typeface="+mn-lt"/>
                  <a:ea typeface="+mn-ea"/>
                  <a:cs typeface="+mn-cs"/>
                </a:rPr>
                <a:t> isolate</a:t>
              </a:r>
            </a:p>
          </p:txBody>
        </p:sp>
        <p:cxnSp>
          <p:nvCxnSpPr>
            <p:cNvPr id="61453" name="Straight Arrow Connector 17"/>
            <p:cNvCxnSpPr>
              <a:cxnSpLocks noChangeShapeType="1"/>
            </p:cNvCxnSpPr>
            <p:nvPr/>
          </p:nvCxnSpPr>
          <p:spPr bwMode="auto">
            <a:xfrm rot="16200000" flipV="1">
              <a:off x="6917904" y="4664496"/>
              <a:ext cx="228600" cy="348407"/>
            </a:xfrm>
            <a:prstGeom prst="straightConnector1">
              <a:avLst/>
            </a:prstGeom>
            <a:noFill/>
            <a:ln w="38100">
              <a:solidFill>
                <a:srgbClr val="2BCC3B"/>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95397474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Content Placeholder 3"/>
          <p:cNvSpPr>
            <a:spLocks noGrp="1"/>
          </p:cNvSpPr>
          <p:nvPr>
            <p:ph idx="1"/>
          </p:nvPr>
        </p:nvSpPr>
        <p:spPr/>
        <p:txBody>
          <a:bodyPr/>
          <a:lstStyle/>
          <a:p>
            <a:pPr marL="0" indent="0" algn="r">
              <a:lnSpc>
                <a:spcPct val="50000"/>
              </a:lnSpc>
              <a:buNone/>
            </a:pPr>
            <a:endParaRPr lang="en-US" dirty="0" smtClean="0"/>
          </a:p>
          <a:p>
            <a:pPr marL="0" indent="0" algn="r">
              <a:lnSpc>
                <a:spcPct val="50000"/>
              </a:lnSpc>
              <a:buNone/>
            </a:pPr>
            <a:endParaRPr lang="en-US" dirty="0"/>
          </a:p>
          <a:p>
            <a:pPr marL="0" indent="0" algn="r">
              <a:lnSpc>
                <a:spcPct val="50000"/>
              </a:lnSpc>
              <a:buNone/>
            </a:pPr>
            <a:endParaRPr lang="en-US" dirty="0" smtClean="0"/>
          </a:p>
          <a:p>
            <a:pPr marL="0" indent="0" algn="r">
              <a:lnSpc>
                <a:spcPct val="50000"/>
              </a:lnSpc>
              <a:buNone/>
            </a:pPr>
            <a:endParaRPr lang="en-US" dirty="0"/>
          </a:p>
          <a:p>
            <a:pPr marL="0" indent="0" algn="r">
              <a:lnSpc>
                <a:spcPct val="50000"/>
              </a:lnSpc>
              <a:buNone/>
            </a:pPr>
            <a:endParaRPr lang="en-US" dirty="0" smtClean="0"/>
          </a:p>
          <a:p>
            <a:pPr marL="0" indent="0" algn="r">
              <a:lnSpc>
                <a:spcPct val="50000"/>
              </a:lnSpc>
              <a:buNone/>
            </a:pPr>
            <a:r>
              <a:rPr lang="en-US" dirty="0" smtClean="0"/>
              <a:t>Clara Hard</a:t>
            </a:r>
          </a:p>
          <a:p>
            <a:pPr marL="0" indent="0" algn="r">
              <a:lnSpc>
                <a:spcPct val="50000"/>
              </a:lnSpc>
              <a:buNone/>
            </a:pPr>
            <a:r>
              <a:rPr lang="en-US" dirty="0" smtClean="0"/>
              <a:t>Department of Health</a:t>
            </a:r>
          </a:p>
          <a:p>
            <a:pPr marL="0" indent="0" algn="r">
              <a:lnSpc>
                <a:spcPct val="50000"/>
              </a:lnSpc>
              <a:buNone/>
            </a:pPr>
            <a:r>
              <a:rPr lang="en-US" dirty="0" smtClean="0"/>
              <a:t>Washington</a:t>
            </a:r>
            <a:r>
              <a:rPr lang="en-US" dirty="0"/>
              <a:t> </a:t>
            </a:r>
            <a:r>
              <a:rPr lang="en-US" dirty="0" smtClean="0"/>
              <a:t>State</a:t>
            </a:r>
          </a:p>
          <a:p>
            <a:pPr marL="0" indent="0" algn="r">
              <a:lnSpc>
                <a:spcPct val="50000"/>
              </a:lnSpc>
              <a:buNone/>
            </a:pPr>
            <a:r>
              <a:rPr lang="en-US" dirty="0" smtClean="0">
                <a:hlinkClick r:id="rId2"/>
              </a:rPr>
              <a:t>clara.hard@doh.wa.gov</a:t>
            </a:r>
            <a:endParaRPr lang="en-US" dirty="0" smtClean="0"/>
          </a:p>
          <a:p>
            <a:pPr marL="0" indent="0" algn="r">
              <a:lnSpc>
                <a:spcPct val="50000"/>
              </a:lnSpc>
              <a:buNone/>
            </a:pPr>
            <a:r>
              <a:rPr lang="en-US" dirty="0" smtClean="0"/>
              <a:t>360-236-3314</a:t>
            </a:r>
          </a:p>
        </p:txBody>
      </p:sp>
    </p:spTree>
    <p:extLst>
      <p:ext uri="{BB962C8B-B14F-4D97-AF65-F5344CB8AC3E}">
        <p14:creationId xmlns:p14="http://schemas.microsoft.com/office/powerpoint/2010/main" val="2908942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550948" y="1604314"/>
            <a:ext cx="4110524" cy="4944601"/>
            <a:chOff x="4652476" y="1752600"/>
            <a:chExt cx="4110524" cy="4944601"/>
          </a:xfrm>
        </p:grpSpPr>
        <p:pic>
          <p:nvPicPr>
            <p:cNvPr id="20" name="Picture 19" descr="MLST.jpg"/>
            <p:cNvPicPr>
              <a:picLocks noChangeAspect="1"/>
            </p:cNvPicPr>
            <p:nvPr/>
          </p:nvPicPr>
          <p:blipFill>
            <a:blip r:embed="rId3"/>
            <a:stretch>
              <a:fillRect/>
            </a:stretch>
          </p:blipFill>
          <p:spPr>
            <a:xfrm>
              <a:off x="4652476" y="2133600"/>
              <a:ext cx="4110524" cy="4563601"/>
            </a:xfrm>
            <a:prstGeom prst="rect">
              <a:avLst/>
            </a:prstGeom>
            <a:ln w="12700" cmpd="sng">
              <a:solidFill>
                <a:schemeClr val="accent2">
                  <a:lumMod val="60000"/>
                  <a:lumOff val="40000"/>
                </a:schemeClr>
              </a:solidFill>
            </a:ln>
          </p:spPr>
        </p:pic>
        <p:sp>
          <p:nvSpPr>
            <p:cNvPr id="21" name="TextBox 20"/>
            <p:cNvSpPr txBox="1"/>
            <p:nvPr/>
          </p:nvSpPr>
          <p:spPr>
            <a:xfrm>
              <a:off x="5456805" y="1752600"/>
              <a:ext cx="184666" cy="215444"/>
            </a:xfrm>
            <a:prstGeom prst="rect">
              <a:avLst/>
            </a:prstGeom>
            <a:noFill/>
            <a:ln w="12700" cmpd="sng">
              <a:noFill/>
            </a:ln>
          </p:spPr>
          <p:txBody>
            <a:bodyPr wrap="none" rtlCol="0">
              <a:spAutoFit/>
            </a:bodyPr>
            <a:lstStyle/>
            <a:p>
              <a:endParaRPr lang="en-US" sz="800" b="1" dirty="0">
                <a:ln w="12700">
                  <a:solidFill>
                    <a:schemeClr val="accent2">
                      <a:lumMod val="75000"/>
                    </a:schemeClr>
                  </a:solidFill>
                  <a:prstDash val="solid"/>
                </a:ln>
                <a:solidFill>
                  <a:srgbClr val="008080"/>
                </a:solidFill>
                <a:latin typeface="Verdana"/>
                <a:cs typeface="Verdana"/>
              </a:endParaRPr>
            </a:p>
          </p:txBody>
        </p:sp>
        <p:sp>
          <p:nvSpPr>
            <p:cNvPr id="22" name="Oval 21"/>
            <p:cNvSpPr/>
            <p:nvPr/>
          </p:nvSpPr>
          <p:spPr>
            <a:xfrm rot="1493168">
              <a:off x="4933596" y="2191735"/>
              <a:ext cx="923340" cy="2932417"/>
            </a:xfrm>
            <a:prstGeom prst="ellipse">
              <a:avLst/>
            </a:prstGeom>
            <a:noFill/>
            <a:ln w="28575" cap="flat" cmpd="sng" algn="ctr">
              <a:solidFill>
                <a:srgbClr val="00FF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a:cs typeface="Verdana"/>
              </a:endParaRPr>
            </a:p>
          </p:txBody>
        </p:sp>
        <p:sp>
          <p:nvSpPr>
            <p:cNvPr id="23" name="Oval 22"/>
            <p:cNvSpPr/>
            <p:nvPr/>
          </p:nvSpPr>
          <p:spPr>
            <a:xfrm rot="18928390">
              <a:off x="7020185" y="2095122"/>
              <a:ext cx="923340" cy="2608602"/>
            </a:xfrm>
            <a:prstGeom prst="ellipse">
              <a:avLst/>
            </a:prstGeom>
            <a:noFill/>
            <a:ln w="28575"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a:cs typeface="Verdana"/>
              </a:endParaRPr>
            </a:p>
          </p:txBody>
        </p:sp>
      </p:grpSp>
      <p:sp>
        <p:nvSpPr>
          <p:cNvPr id="25" name="TextBox 24"/>
          <p:cNvSpPr txBox="1"/>
          <p:nvPr/>
        </p:nvSpPr>
        <p:spPr>
          <a:xfrm>
            <a:off x="4900522" y="1981159"/>
            <a:ext cx="4035260" cy="3908762"/>
          </a:xfrm>
          <a:prstGeom prst="rect">
            <a:avLst/>
          </a:prstGeom>
          <a:noFill/>
        </p:spPr>
        <p:txBody>
          <a:bodyPr wrap="square" rtlCol="0">
            <a:spAutoFit/>
          </a:bodyPr>
          <a:lstStyle/>
          <a:p>
            <a:endParaRPr lang="en-US" sz="1400" dirty="0">
              <a:latin typeface="Verdana"/>
              <a:cs typeface="Verdana"/>
            </a:endParaRPr>
          </a:p>
          <a:p>
            <a:pPr>
              <a:buFont typeface="Arial"/>
              <a:buChar char="•"/>
            </a:pPr>
            <a:r>
              <a:rPr lang="en-US" sz="1400" dirty="0" smtClean="0">
                <a:latin typeface="Verdana"/>
                <a:cs typeface="Verdana"/>
              </a:rPr>
              <a:t> Environmental clade clonally related to    the pandemic strain </a:t>
            </a:r>
          </a:p>
          <a:p>
            <a:pPr lvl="1">
              <a:buFont typeface="Arial"/>
              <a:buChar char="•"/>
            </a:pPr>
            <a:r>
              <a:rPr lang="en-US" sz="1400" i="1" dirty="0" smtClean="0">
                <a:latin typeface="Verdana"/>
                <a:cs typeface="Verdana"/>
              </a:rPr>
              <a:t> </a:t>
            </a:r>
            <a:r>
              <a:rPr lang="en-US" sz="1200" i="1" dirty="0" err="1" smtClean="0">
                <a:latin typeface="Verdana"/>
                <a:cs typeface="Verdana"/>
              </a:rPr>
              <a:t>tdh</a:t>
            </a:r>
            <a:r>
              <a:rPr lang="en-US" sz="1200" i="1" dirty="0" smtClean="0">
                <a:latin typeface="Verdana"/>
                <a:cs typeface="Verdana"/>
              </a:rPr>
              <a:t>+/</a:t>
            </a:r>
            <a:r>
              <a:rPr lang="en-US" sz="1200" i="1" dirty="0" err="1" smtClean="0">
                <a:latin typeface="Verdana"/>
                <a:cs typeface="Verdana"/>
              </a:rPr>
              <a:t>trh</a:t>
            </a:r>
            <a:r>
              <a:rPr lang="en-US" sz="1200" dirty="0" smtClean="0">
                <a:latin typeface="Verdana"/>
                <a:cs typeface="Verdana"/>
              </a:rPr>
              <a:t>- strains</a:t>
            </a:r>
          </a:p>
          <a:p>
            <a:pPr lvl="1">
              <a:buFont typeface="Arial"/>
              <a:buChar char="•"/>
            </a:pPr>
            <a:r>
              <a:rPr lang="en-US" sz="1200" dirty="0" smtClean="0">
                <a:latin typeface="Verdana"/>
                <a:cs typeface="Verdana"/>
              </a:rPr>
              <a:t> clinical strains from other geographic regions</a:t>
            </a:r>
          </a:p>
          <a:p>
            <a:endParaRPr lang="en-US" sz="1400" dirty="0">
              <a:latin typeface="Verdana"/>
              <a:cs typeface="Verdana"/>
            </a:endParaRPr>
          </a:p>
          <a:p>
            <a:pPr>
              <a:buFont typeface="Arial"/>
              <a:buChar char="•"/>
            </a:pPr>
            <a:r>
              <a:rPr lang="en-US" sz="1400" dirty="0" smtClean="0">
                <a:latin typeface="Verdana"/>
                <a:cs typeface="Verdana"/>
              </a:rPr>
              <a:t> PNW clinical clade </a:t>
            </a:r>
          </a:p>
          <a:p>
            <a:pPr lvl="1">
              <a:buFont typeface="Arial"/>
              <a:buChar char="•"/>
            </a:pPr>
            <a:r>
              <a:rPr lang="en-US" sz="1400" dirty="0" smtClean="0">
                <a:latin typeface="Verdana"/>
                <a:cs typeface="Verdana"/>
              </a:rPr>
              <a:t> </a:t>
            </a:r>
            <a:r>
              <a:rPr lang="en-US" sz="1200" dirty="0" smtClean="0">
                <a:latin typeface="Verdana"/>
                <a:cs typeface="Verdana"/>
              </a:rPr>
              <a:t>endemic strains from PNW (largely 2007-2008)</a:t>
            </a:r>
          </a:p>
          <a:p>
            <a:pPr>
              <a:buFont typeface="Arial"/>
              <a:buChar char="•"/>
            </a:pPr>
            <a:endParaRPr lang="en-US" sz="1400" dirty="0">
              <a:latin typeface="Verdana"/>
              <a:cs typeface="Verdana"/>
            </a:endParaRPr>
          </a:p>
          <a:p>
            <a:pPr>
              <a:buFont typeface="Arial"/>
              <a:buChar char="•"/>
            </a:pPr>
            <a:r>
              <a:rPr lang="en-US" sz="1400" dirty="0" smtClean="0">
                <a:latin typeface="Verdana"/>
                <a:cs typeface="Verdana"/>
              </a:rPr>
              <a:t> At least 5 other clinical sequence types identified</a:t>
            </a:r>
          </a:p>
          <a:p>
            <a:pPr>
              <a:buFont typeface="Arial"/>
              <a:buChar char="•"/>
            </a:pPr>
            <a:endParaRPr lang="en-US" sz="1400" dirty="0">
              <a:latin typeface="Verdana"/>
              <a:cs typeface="Verdana"/>
            </a:endParaRPr>
          </a:p>
          <a:p>
            <a:pPr>
              <a:buFont typeface="Arial"/>
              <a:buChar char="•"/>
            </a:pPr>
            <a:r>
              <a:rPr lang="en-US" sz="1400" dirty="0" smtClean="0">
                <a:latin typeface="Verdana"/>
                <a:cs typeface="Verdana"/>
              </a:rPr>
              <a:t> All clinical strains </a:t>
            </a:r>
            <a:r>
              <a:rPr lang="en-US" sz="1400" i="1" dirty="0" err="1" smtClean="0">
                <a:latin typeface="Verdana"/>
                <a:cs typeface="Verdana"/>
              </a:rPr>
              <a:t>trh</a:t>
            </a:r>
            <a:r>
              <a:rPr lang="en-US" sz="1400" dirty="0" smtClean="0">
                <a:latin typeface="Verdana"/>
                <a:cs typeface="Verdana"/>
              </a:rPr>
              <a:t>+ but </a:t>
            </a:r>
            <a:r>
              <a:rPr lang="en-US" sz="1400" i="1" dirty="0" err="1" smtClean="0">
                <a:latin typeface="Verdana"/>
                <a:cs typeface="Verdana"/>
              </a:rPr>
              <a:t>tdh</a:t>
            </a:r>
            <a:r>
              <a:rPr lang="en-US" sz="1400" dirty="0" smtClean="0">
                <a:latin typeface="Verdana"/>
                <a:cs typeface="Verdana"/>
              </a:rPr>
              <a:t>±</a:t>
            </a:r>
          </a:p>
          <a:p>
            <a:pPr>
              <a:buFont typeface="Arial"/>
              <a:buChar char="•"/>
            </a:pPr>
            <a:endParaRPr lang="en-US" sz="1400" dirty="0" smtClean="0">
              <a:latin typeface="Verdana"/>
              <a:cs typeface="Verdana"/>
            </a:endParaRPr>
          </a:p>
          <a:p>
            <a:pPr lvl="1">
              <a:buFont typeface="Arial"/>
              <a:buChar char="•"/>
            </a:pPr>
            <a:r>
              <a:rPr lang="en-US" sz="1400" dirty="0" smtClean="0">
                <a:latin typeface="Verdana"/>
                <a:cs typeface="Verdana"/>
              </a:rPr>
              <a:t>3 new ST’s</a:t>
            </a:r>
          </a:p>
          <a:p>
            <a:endParaRPr lang="en-US" sz="1400" dirty="0">
              <a:latin typeface="Verdana"/>
              <a:cs typeface="Verdana"/>
            </a:endParaRPr>
          </a:p>
        </p:txBody>
      </p:sp>
      <p:sp>
        <p:nvSpPr>
          <p:cNvPr id="2" name="Title 1"/>
          <p:cNvSpPr>
            <a:spLocks noGrp="1"/>
          </p:cNvSpPr>
          <p:nvPr>
            <p:ph type="title"/>
          </p:nvPr>
        </p:nvSpPr>
        <p:spPr>
          <a:xfrm>
            <a:off x="132429" y="553608"/>
            <a:ext cx="9011571" cy="895350"/>
          </a:xfrm>
        </p:spPr>
        <p:txBody>
          <a:bodyPr>
            <a:noAutofit/>
          </a:bodyPr>
          <a:lstStyle/>
          <a:p>
            <a:pPr algn="ctr"/>
            <a:r>
              <a:rPr lang="en-US" sz="2800" dirty="0" err="1" smtClean="0">
                <a:latin typeface="Verdana"/>
                <a:cs typeface="Verdana"/>
              </a:rPr>
              <a:t>Multilocus</a:t>
            </a:r>
            <a:r>
              <a:rPr lang="en-US" sz="2800" dirty="0" smtClean="0">
                <a:latin typeface="Verdana"/>
                <a:cs typeface="Verdana"/>
              </a:rPr>
              <a:t> sequence typing of </a:t>
            </a:r>
            <a:br>
              <a:rPr lang="en-US" sz="2800" dirty="0" smtClean="0">
                <a:latin typeface="Verdana"/>
                <a:cs typeface="Verdana"/>
              </a:rPr>
            </a:br>
            <a:r>
              <a:rPr lang="en-US" sz="2800" i="1" dirty="0" smtClean="0">
                <a:latin typeface="Verdana"/>
                <a:cs typeface="Verdana"/>
              </a:rPr>
              <a:t>V. </a:t>
            </a:r>
            <a:r>
              <a:rPr lang="en-US" sz="2800" i="1" dirty="0" err="1" smtClean="0">
                <a:latin typeface="Verdana"/>
                <a:cs typeface="Verdana"/>
              </a:rPr>
              <a:t>parahaemolyticus</a:t>
            </a:r>
            <a:r>
              <a:rPr lang="en-US" sz="2800" i="1" dirty="0" smtClean="0">
                <a:latin typeface="Verdana"/>
                <a:cs typeface="Verdana"/>
              </a:rPr>
              <a:t/>
            </a:r>
            <a:br>
              <a:rPr lang="en-US" sz="2800" i="1" dirty="0" smtClean="0">
                <a:latin typeface="Verdana"/>
                <a:cs typeface="Verdana"/>
              </a:rPr>
            </a:br>
            <a:r>
              <a:rPr lang="en-US" sz="1600" i="1" dirty="0" smtClean="0">
                <a:latin typeface="Verdana"/>
                <a:cs typeface="Verdana"/>
              </a:rPr>
              <a:t>(</a:t>
            </a:r>
            <a:r>
              <a:rPr lang="en-US" sz="1600" dirty="0" smtClean="0">
                <a:latin typeface="Verdana"/>
                <a:cs typeface="Verdana"/>
              </a:rPr>
              <a:t>based on 7 housekeeping genes</a:t>
            </a:r>
            <a:r>
              <a:rPr lang="en-US" sz="1600" i="1" dirty="0" smtClean="0">
                <a:latin typeface="Verdana"/>
                <a:cs typeface="Verdana"/>
              </a:rPr>
              <a:t>)</a:t>
            </a:r>
            <a:endParaRPr lang="en-US" sz="1600" dirty="0">
              <a:latin typeface="Verdana"/>
              <a:cs typeface="Verdana"/>
            </a:endParaRPr>
          </a:p>
        </p:txBody>
      </p:sp>
      <p:sp>
        <p:nvSpPr>
          <p:cNvPr id="4" name="TextBox 3"/>
          <p:cNvSpPr txBox="1"/>
          <p:nvPr/>
        </p:nvSpPr>
        <p:spPr>
          <a:xfrm>
            <a:off x="72714" y="1963714"/>
            <a:ext cx="1364827" cy="276999"/>
          </a:xfrm>
          <a:prstGeom prst="rect">
            <a:avLst/>
          </a:prstGeom>
          <a:noFill/>
        </p:spPr>
        <p:txBody>
          <a:bodyPr wrap="none" rtlCol="0">
            <a:spAutoFit/>
          </a:bodyPr>
          <a:lstStyle/>
          <a:p>
            <a:r>
              <a:rPr lang="en-US" sz="1200" b="1" dirty="0" smtClean="0">
                <a:solidFill>
                  <a:srgbClr val="FF0000"/>
                </a:solidFill>
                <a:latin typeface="Arial"/>
                <a:cs typeface="Arial"/>
              </a:rPr>
              <a:t>pandemic strain</a:t>
            </a:r>
            <a:endParaRPr lang="en-US" sz="1200" b="1" dirty="0">
              <a:solidFill>
                <a:srgbClr val="FF0000"/>
              </a:solidFill>
              <a:latin typeface="Arial"/>
              <a:cs typeface="Arial"/>
            </a:endParaRPr>
          </a:p>
        </p:txBody>
      </p:sp>
      <p:cxnSp>
        <p:nvCxnSpPr>
          <p:cNvPr id="6" name="Straight Arrow Connector 5"/>
          <p:cNvCxnSpPr/>
          <p:nvPr/>
        </p:nvCxnSpPr>
        <p:spPr>
          <a:xfrm>
            <a:off x="1376482" y="2102214"/>
            <a:ext cx="391259" cy="386986"/>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0" name="Oval 39"/>
          <p:cNvSpPr/>
          <p:nvPr/>
        </p:nvSpPr>
        <p:spPr>
          <a:xfrm rot="894583">
            <a:off x="1199993" y="5305037"/>
            <a:ext cx="611158" cy="368072"/>
          </a:xfrm>
          <a:prstGeom prst="ellipse">
            <a:avLst/>
          </a:prstGeom>
          <a:noFill/>
          <a:ln w="25400">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rot="20725704">
            <a:off x="2127725" y="5688018"/>
            <a:ext cx="1245502" cy="642500"/>
          </a:xfrm>
          <a:prstGeom prst="ellipse">
            <a:avLst/>
          </a:prstGeom>
          <a:noFill/>
          <a:ln w="25400">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2066933" y="5232608"/>
            <a:ext cx="533759" cy="309065"/>
          </a:xfrm>
          <a:prstGeom prst="ellipse">
            <a:avLst/>
          </a:prstGeom>
          <a:noFill/>
          <a:ln w="25400">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2714" y="2494800"/>
            <a:ext cx="1168133" cy="400110"/>
          </a:xfrm>
          <a:prstGeom prst="rect">
            <a:avLst/>
          </a:prstGeom>
          <a:noFill/>
        </p:spPr>
        <p:txBody>
          <a:bodyPr wrap="none" rtlCol="0">
            <a:spAutoFit/>
          </a:bodyPr>
          <a:lstStyle/>
          <a:p>
            <a:pPr algn="ctr"/>
            <a:r>
              <a:rPr lang="en-US" sz="1000" b="1" dirty="0" smtClean="0">
                <a:solidFill>
                  <a:srgbClr val="008000"/>
                </a:solidFill>
                <a:latin typeface="Arial"/>
                <a:cs typeface="Arial"/>
              </a:rPr>
              <a:t>PNW</a:t>
            </a:r>
          </a:p>
          <a:p>
            <a:pPr algn="ctr"/>
            <a:r>
              <a:rPr lang="en-US" sz="1000" b="1" dirty="0" smtClean="0">
                <a:solidFill>
                  <a:srgbClr val="008000"/>
                </a:solidFill>
                <a:latin typeface="Arial"/>
                <a:cs typeface="Arial"/>
              </a:rPr>
              <a:t> </a:t>
            </a:r>
            <a:r>
              <a:rPr lang="en-US" sz="1000" b="1" dirty="0" err="1" smtClean="0">
                <a:solidFill>
                  <a:srgbClr val="008000"/>
                </a:solidFill>
                <a:latin typeface="Arial"/>
                <a:cs typeface="Arial"/>
              </a:rPr>
              <a:t>environmentals</a:t>
            </a:r>
            <a:endParaRPr lang="en-US" sz="1000" b="1" dirty="0">
              <a:solidFill>
                <a:srgbClr val="008000"/>
              </a:solidFill>
              <a:latin typeface="Arial"/>
              <a:cs typeface="Arial"/>
            </a:endParaRPr>
          </a:p>
        </p:txBody>
      </p:sp>
      <p:sp>
        <p:nvSpPr>
          <p:cNvPr id="7" name="TextBox 6"/>
          <p:cNvSpPr txBox="1"/>
          <p:nvPr/>
        </p:nvSpPr>
        <p:spPr>
          <a:xfrm>
            <a:off x="3598478" y="2516697"/>
            <a:ext cx="1025616" cy="246221"/>
          </a:xfrm>
          <a:prstGeom prst="rect">
            <a:avLst/>
          </a:prstGeom>
          <a:noFill/>
        </p:spPr>
        <p:txBody>
          <a:bodyPr wrap="none" rtlCol="0">
            <a:spAutoFit/>
          </a:bodyPr>
          <a:lstStyle/>
          <a:p>
            <a:r>
              <a:rPr lang="en-US" sz="1000" b="1" dirty="0" smtClean="0">
                <a:solidFill>
                  <a:srgbClr val="FF0000"/>
                </a:solidFill>
                <a:latin typeface="Arial"/>
                <a:cs typeface="Arial"/>
              </a:rPr>
              <a:t>PNW </a:t>
            </a:r>
            <a:r>
              <a:rPr lang="en-US" sz="1000" b="1" dirty="0" err="1" smtClean="0">
                <a:solidFill>
                  <a:srgbClr val="FF0000"/>
                </a:solidFill>
                <a:latin typeface="Arial"/>
                <a:cs typeface="Arial"/>
              </a:rPr>
              <a:t>clinicals</a:t>
            </a:r>
            <a:endParaRPr lang="en-US" sz="1000" b="1" dirty="0">
              <a:solidFill>
                <a:srgbClr val="FF0000"/>
              </a:solidFill>
              <a:latin typeface="Arial"/>
              <a:cs typeface="Arial"/>
            </a:endParaRPr>
          </a:p>
        </p:txBody>
      </p:sp>
      <p:sp>
        <p:nvSpPr>
          <p:cNvPr id="9" name="TextBox 8"/>
          <p:cNvSpPr txBox="1"/>
          <p:nvPr/>
        </p:nvSpPr>
        <p:spPr>
          <a:xfrm>
            <a:off x="1437541" y="6215929"/>
            <a:ext cx="750038" cy="246221"/>
          </a:xfrm>
          <a:prstGeom prst="rect">
            <a:avLst/>
          </a:prstGeom>
          <a:noFill/>
        </p:spPr>
        <p:txBody>
          <a:bodyPr wrap="none" rtlCol="0">
            <a:spAutoFit/>
          </a:bodyPr>
          <a:lstStyle/>
          <a:p>
            <a:r>
              <a:rPr lang="en-US" sz="1000" b="1" dirty="0" smtClean="0">
                <a:solidFill>
                  <a:srgbClr val="FF6600"/>
                </a:solidFill>
                <a:latin typeface="Arial"/>
                <a:cs typeface="Arial"/>
              </a:rPr>
              <a:t>New ST’s</a:t>
            </a:r>
            <a:endParaRPr lang="en-US" sz="1000" b="1" dirty="0">
              <a:solidFill>
                <a:srgbClr val="FF6600"/>
              </a:solidFill>
              <a:latin typeface="Arial"/>
              <a:cs typeface="Arial"/>
            </a:endParaRPr>
          </a:p>
        </p:txBody>
      </p:sp>
      <p:sp>
        <p:nvSpPr>
          <p:cNvPr id="3" name="TextBox 2"/>
          <p:cNvSpPr txBox="1"/>
          <p:nvPr/>
        </p:nvSpPr>
        <p:spPr>
          <a:xfrm>
            <a:off x="503410" y="2943528"/>
            <a:ext cx="441146" cy="215444"/>
          </a:xfrm>
          <a:prstGeom prst="rect">
            <a:avLst/>
          </a:prstGeom>
          <a:noFill/>
        </p:spPr>
        <p:txBody>
          <a:bodyPr wrap="none" rtlCol="0">
            <a:spAutoFit/>
          </a:bodyPr>
          <a:lstStyle/>
          <a:p>
            <a:r>
              <a:rPr lang="en-US" sz="800" b="1" dirty="0" smtClean="0">
                <a:latin typeface="Verdana"/>
                <a:cs typeface="Verdana"/>
              </a:rPr>
              <a:t>ST 3</a:t>
            </a:r>
            <a:endParaRPr lang="en-US" sz="800" b="1" dirty="0">
              <a:latin typeface="Verdana"/>
              <a:cs typeface="Verdana"/>
            </a:endParaRPr>
          </a:p>
        </p:txBody>
      </p:sp>
      <p:sp>
        <p:nvSpPr>
          <p:cNvPr id="8" name="TextBox 7"/>
          <p:cNvSpPr txBox="1"/>
          <p:nvPr/>
        </p:nvSpPr>
        <p:spPr>
          <a:xfrm>
            <a:off x="3803750" y="2791060"/>
            <a:ext cx="518091" cy="215444"/>
          </a:xfrm>
          <a:prstGeom prst="rect">
            <a:avLst/>
          </a:prstGeom>
          <a:noFill/>
        </p:spPr>
        <p:txBody>
          <a:bodyPr wrap="none" rtlCol="0">
            <a:spAutoFit/>
          </a:bodyPr>
          <a:lstStyle/>
          <a:p>
            <a:r>
              <a:rPr lang="en-US" sz="800" b="1" dirty="0" smtClean="0">
                <a:latin typeface="Verdana"/>
                <a:cs typeface="Verdana"/>
              </a:rPr>
              <a:t>ST 36</a:t>
            </a:r>
            <a:endParaRPr lang="en-US" sz="800" b="1" dirty="0">
              <a:latin typeface="Verdana"/>
              <a:cs typeface="Verdana"/>
            </a:endParaRPr>
          </a:p>
        </p:txBody>
      </p:sp>
      <p:sp>
        <p:nvSpPr>
          <p:cNvPr id="10" name="TextBox 9"/>
          <p:cNvSpPr txBox="1"/>
          <p:nvPr/>
        </p:nvSpPr>
        <p:spPr>
          <a:xfrm>
            <a:off x="4079261" y="4276538"/>
            <a:ext cx="582211" cy="215444"/>
          </a:xfrm>
          <a:prstGeom prst="rect">
            <a:avLst/>
          </a:prstGeom>
          <a:noFill/>
        </p:spPr>
        <p:txBody>
          <a:bodyPr wrap="none" rtlCol="0">
            <a:spAutoFit/>
          </a:bodyPr>
          <a:lstStyle/>
          <a:p>
            <a:r>
              <a:rPr lang="en-US" sz="800" b="1" dirty="0" smtClean="0">
                <a:latin typeface="Verdana"/>
                <a:cs typeface="Verdana"/>
              </a:rPr>
              <a:t>ST 138</a:t>
            </a:r>
            <a:endParaRPr lang="en-US" sz="800" b="1" dirty="0">
              <a:latin typeface="Verdana"/>
              <a:cs typeface="Verdana"/>
            </a:endParaRPr>
          </a:p>
        </p:txBody>
      </p:sp>
      <p:sp>
        <p:nvSpPr>
          <p:cNvPr id="11" name="TextBox 10"/>
          <p:cNvSpPr txBox="1"/>
          <p:nvPr/>
        </p:nvSpPr>
        <p:spPr>
          <a:xfrm>
            <a:off x="3015781" y="6235074"/>
            <a:ext cx="518091" cy="215444"/>
          </a:xfrm>
          <a:prstGeom prst="rect">
            <a:avLst/>
          </a:prstGeom>
          <a:noFill/>
        </p:spPr>
        <p:txBody>
          <a:bodyPr wrap="none" rtlCol="0">
            <a:spAutoFit/>
          </a:bodyPr>
          <a:lstStyle/>
          <a:p>
            <a:r>
              <a:rPr lang="en-US" sz="800" b="1" dirty="0" smtClean="0">
                <a:latin typeface="Verdana"/>
                <a:cs typeface="Verdana"/>
              </a:rPr>
              <a:t>ST 43</a:t>
            </a:r>
            <a:endParaRPr lang="en-US" sz="800" b="1" dirty="0">
              <a:latin typeface="Verdana"/>
              <a:cs typeface="Verdana"/>
            </a:endParaRPr>
          </a:p>
        </p:txBody>
      </p:sp>
      <p:sp>
        <p:nvSpPr>
          <p:cNvPr id="12" name="TextBox 11"/>
          <p:cNvSpPr txBox="1"/>
          <p:nvPr/>
        </p:nvSpPr>
        <p:spPr>
          <a:xfrm>
            <a:off x="814371" y="5683443"/>
            <a:ext cx="518091" cy="215444"/>
          </a:xfrm>
          <a:prstGeom prst="rect">
            <a:avLst/>
          </a:prstGeom>
          <a:noFill/>
        </p:spPr>
        <p:txBody>
          <a:bodyPr wrap="none" rtlCol="0">
            <a:spAutoFit/>
          </a:bodyPr>
          <a:lstStyle/>
          <a:p>
            <a:r>
              <a:rPr lang="en-US" sz="800" b="1" dirty="0" smtClean="0">
                <a:latin typeface="Verdana"/>
                <a:cs typeface="Verdana"/>
              </a:rPr>
              <a:t>ST 65</a:t>
            </a:r>
            <a:endParaRPr lang="en-US" sz="800" b="1" dirty="0">
              <a:latin typeface="Verdana"/>
              <a:cs typeface="Verdana"/>
            </a:endParaRPr>
          </a:p>
        </p:txBody>
      </p:sp>
      <p:sp>
        <p:nvSpPr>
          <p:cNvPr id="13" name="TextBox 12"/>
          <p:cNvSpPr txBox="1"/>
          <p:nvPr/>
        </p:nvSpPr>
        <p:spPr>
          <a:xfrm>
            <a:off x="2018481" y="5575721"/>
            <a:ext cx="582211" cy="215444"/>
          </a:xfrm>
          <a:prstGeom prst="rect">
            <a:avLst/>
          </a:prstGeom>
          <a:noFill/>
        </p:spPr>
        <p:txBody>
          <a:bodyPr wrap="none" rtlCol="0">
            <a:spAutoFit/>
          </a:bodyPr>
          <a:lstStyle/>
          <a:p>
            <a:r>
              <a:rPr lang="en-US" sz="800" b="1" dirty="0" smtClean="0">
                <a:latin typeface="Verdana"/>
                <a:cs typeface="Verdana"/>
              </a:rPr>
              <a:t>ST 417</a:t>
            </a:r>
            <a:endParaRPr lang="en-US" sz="800" b="1" dirty="0">
              <a:latin typeface="Verdana"/>
              <a:cs typeface="Verdana"/>
            </a:endParaRPr>
          </a:p>
        </p:txBody>
      </p:sp>
      <p:sp>
        <p:nvSpPr>
          <p:cNvPr id="14" name="TextBox 13"/>
          <p:cNvSpPr txBox="1"/>
          <p:nvPr/>
        </p:nvSpPr>
        <p:spPr>
          <a:xfrm>
            <a:off x="3654410" y="5349818"/>
            <a:ext cx="518091" cy="215444"/>
          </a:xfrm>
          <a:prstGeom prst="rect">
            <a:avLst/>
          </a:prstGeom>
          <a:noFill/>
        </p:spPr>
        <p:txBody>
          <a:bodyPr wrap="none" rtlCol="0">
            <a:spAutoFit/>
          </a:bodyPr>
          <a:lstStyle/>
          <a:p>
            <a:r>
              <a:rPr lang="en-US" sz="800" b="1" dirty="0" smtClean="0">
                <a:latin typeface="Verdana"/>
                <a:cs typeface="Verdana"/>
              </a:rPr>
              <a:t>ST 34</a:t>
            </a:r>
            <a:endParaRPr lang="en-US" sz="800" b="1" dirty="0">
              <a:latin typeface="Verdana"/>
              <a:cs typeface="Verdana"/>
            </a:endParaRPr>
          </a:p>
        </p:txBody>
      </p:sp>
    </p:spTree>
    <p:extLst>
      <p:ext uri="{BB962C8B-B14F-4D97-AF65-F5344CB8AC3E}">
        <p14:creationId xmlns:p14="http://schemas.microsoft.com/office/powerpoint/2010/main" val="32663602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09591" y="266700"/>
            <a:ext cx="7772400" cy="1066800"/>
          </a:xfrm>
          <a:ln w="9525"/>
        </p:spPr>
        <p:txBody>
          <a:bodyPr/>
          <a:lstStyle/>
          <a:p>
            <a:r>
              <a:rPr lang="en-US" sz="2800" dirty="0" smtClean="0">
                <a:latin typeface="Verdana"/>
                <a:ea typeface="ヒラギノ角ゴ Pro W3" charset="0"/>
                <a:cs typeface="Verdana"/>
              </a:rPr>
              <a:t>Pathogenic potential of </a:t>
            </a:r>
            <a:r>
              <a:rPr lang="en-US" sz="2800" dirty="0" err="1" smtClean="0">
                <a:latin typeface="Verdana"/>
                <a:ea typeface="ヒラギノ角ゴ Pro W3" charset="0"/>
                <a:cs typeface="Verdana"/>
              </a:rPr>
              <a:t>tdh</a:t>
            </a:r>
            <a:r>
              <a:rPr lang="en-US" sz="2800" dirty="0" smtClean="0">
                <a:latin typeface="Verdana"/>
                <a:ea typeface="ヒラギノ角ゴ Pro W3" charset="0"/>
                <a:cs typeface="Verdana"/>
              </a:rPr>
              <a:t>+/</a:t>
            </a:r>
            <a:r>
              <a:rPr lang="en-US" sz="2800" dirty="0" err="1" smtClean="0">
                <a:latin typeface="Verdana"/>
                <a:ea typeface="ヒラギノ角ゴ Pro W3" charset="0"/>
                <a:cs typeface="Verdana"/>
              </a:rPr>
              <a:t>trh</a:t>
            </a:r>
            <a:r>
              <a:rPr lang="en-US" sz="2800" dirty="0" smtClean="0">
                <a:latin typeface="Verdana"/>
                <a:ea typeface="ヒラギノ角ゴ Pro W3" charset="0"/>
                <a:cs typeface="Verdana"/>
              </a:rPr>
              <a:t>± environmental strains</a:t>
            </a:r>
            <a:endParaRPr lang="en-US" sz="2800" dirty="0">
              <a:latin typeface="Verdana"/>
              <a:ea typeface="ヒラギノ角ゴ Pro W3" charset="0"/>
              <a:cs typeface="Verdana"/>
            </a:endParaRPr>
          </a:p>
        </p:txBody>
      </p:sp>
      <p:sp>
        <p:nvSpPr>
          <p:cNvPr id="86019" name="Text Box 4"/>
          <p:cNvSpPr txBox="1">
            <a:spLocks noChangeArrowheads="1"/>
          </p:cNvSpPr>
          <p:nvPr/>
        </p:nvSpPr>
        <p:spPr bwMode="auto">
          <a:xfrm>
            <a:off x="3770916" y="3394587"/>
            <a:ext cx="36555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800" dirty="0">
                <a:latin typeface="Verdana" charset="0"/>
              </a:rPr>
              <a:t> </a:t>
            </a:r>
            <a:r>
              <a:rPr lang="en-US" sz="1400" dirty="0">
                <a:latin typeface="Arial"/>
                <a:cs typeface="Arial"/>
              </a:rPr>
              <a:t>Virulence </a:t>
            </a:r>
            <a:r>
              <a:rPr lang="en-US" sz="1400" dirty="0" smtClean="0">
                <a:latin typeface="Arial"/>
                <a:cs typeface="Arial"/>
              </a:rPr>
              <a:t>assessed based </a:t>
            </a:r>
            <a:r>
              <a:rPr lang="en-US" sz="1400" dirty="0">
                <a:latin typeface="Arial"/>
                <a:cs typeface="Arial"/>
              </a:rPr>
              <a:t>on survival time</a:t>
            </a:r>
          </a:p>
        </p:txBody>
      </p:sp>
      <p:pic>
        <p:nvPicPr>
          <p:cNvPr id="86020" name="Picture 53" descr="Z_20_A_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509" y="3911867"/>
            <a:ext cx="5064628" cy="2672964"/>
          </a:xfrm>
          <a:prstGeom prst="rect">
            <a:avLst/>
          </a:prstGeom>
          <a:noFill/>
          <a:ln w="9525">
            <a:solidFill>
              <a:schemeClr val="accent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70916" y="1855968"/>
            <a:ext cx="5080725" cy="923330"/>
          </a:xfrm>
          <a:prstGeom prst="rect">
            <a:avLst/>
          </a:prstGeom>
          <a:noFill/>
        </p:spPr>
        <p:txBody>
          <a:bodyPr wrap="none" rtlCol="0">
            <a:spAutoFit/>
          </a:bodyPr>
          <a:lstStyle/>
          <a:p>
            <a:r>
              <a:rPr lang="en-US" dirty="0" smtClean="0">
                <a:latin typeface="Verdana" charset="0"/>
                <a:ea typeface="ヒラギノ角ゴ Pro W3" charset="0"/>
                <a:cs typeface="ヒラギノ角ゴ Pro W3" charset="0"/>
              </a:rPr>
              <a:t>Comparison of virulence profiles of strains</a:t>
            </a:r>
          </a:p>
          <a:p>
            <a:r>
              <a:rPr lang="en-US" dirty="0" smtClean="0">
                <a:latin typeface="Verdana" charset="0"/>
                <a:ea typeface="ヒラギノ角ゴ Pro W3" charset="0"/>
                <a:cs typeface="ヒラギノ角ゴ Pro W3" charset="0"/>
              </a:rPr>
              <a:t>using </a:t>
            </a:r>
            <a:r>
              <a:rPr lang="en-US" dirty="0" err="1">
                <a:latin typeface="Verdana" charset="0"/>
                <a:ea typeface="ヒラギノ角ゴ Pro W3" charset="0"/>
                <a:cs typeface="ヒラギノ角ゴ Pro W3" charset="0"/>
              </a:rPr>
              <a:t>z</a:t>
            </a:r>
            <a:r>
              <a:rPr lang="en-US" dirty="0" err="1" smtClean="0">
                <a:latin typeface="Verdana" charset="0"/>
                <a:ea typeface="ヒラギノ角ゴ Pro W3" charset="0"/>
                <a:cs typeface="ヒラギノ角ゴ Pro W3" charset="0"/>
              </a:rPr>
              <a:t>ebrafish</a:t>
            </a:r>
            <a:r>
              <a:rPr lang="en-US" dirty="0" smtClean="0">
                <a:latin typeface="Verdana" charset="0"/>
                <a:ea typeface="ヒラギノ角ゴ Pro W3" charset="0"/>
                <a:cs typeface="ヒラギノ角ゴ Pro W3" charset="0"/>
              </a:rPr>
              <a:t> </a:t>
            </a:r>
            <a:r>
              <a:rPr lang="en-US" dirty="0">
                <a:latin typeface="Verdana" charset="0"/>
                <a:ea typeface="ヒラギノ角ゴ Pro W3" charset="0"/>
                <a:cs typeface="ヒラギノ角ゴ Pro W3" charset="0"/>
              </a:rPr>
              <a:t>as a biomedical model to </a:t>
            </a:r>
            <a:endParaRPr lang="en-US" dirty="0" smtClean="0">
              <a:latin typeface="Verdana" charset="0"/>
              <a:ea typeface="ヒラギノ角ゴ Pro W3" charset="0"/>
              <a:cs typeface="ヒラギノ角ゴ Pro W3" charset="0"/>
            </a:endParaRPr>
          </a:p>
          <a:p>
            <a:r>
              <a:rPr lang="en-US" dirty="0" smtClean="0">
                <a:latin typeface="Verdana" charset="0"/>
                <a:ea typeface="ヒラギノ角ゴ Pro W3" charset="0"/>
                <a:cs typeface="ヒラギノ角ゴ Pro W3" charset="0"/>
              </a:rPr>
              <a:t>characterize differences</a:t>
            </a:r>
            <a:endParaRPr lang="en-US" dirty="0">
              <a:latin typeface="Verdana" charset="0"/>
              <a:ea typeface="ヒラギノ角ゴ Pro W3" charset="0"/>
              <a:cs typeface="ヒラギノ角ゴ Pro W3" charset="0"/>
            </a:endParaRPr>
          </a:p>
        </p:txBody>
      </p:sp>
      <p:sp>
        <p:nvSpPr>
          <p:cNvPr id="3" name="TextBox 2"/>
          <p:cNvSpPr txBox="1"/>
          <p:nvPr/>
        </p:nvSpPr>
        <p:spPr>
          <a:xfrm>
            <a:off x="3869309" y="2811265"/>
            <a:ext cx="3402827" cy="800219"/>
          </a:xfrm>
          <a:prstGeom prst="rect">
            <a:avLst/>
          </a:prstGeom>
          <a:noFill/>
        </p:spPr>
        <p:txBody>
          <a:bodyPr wrap="none" rtlCol="0">
            <a:spAutoFit/>
          </a:bodyPr>
          <a:lstStyle/>
          <a:p>
            <a:pPr marL="0" lvl="1"/>
            <a:r>
              <a:rPr lang="en-US" sz="1400" i="1" dirty="0">
                <a:latin typeface="Arial"/>
                <a:ea typeface="ヒラギノ角ゴ Pro W3" charset="0"/>
                <a:cs typeface="Arial"/>
              </a:rPr>
              <a:t>V. </a:t>
            </a:r>
            <a:r>
              <a:rPr lang="en-US" sz="1400" i="1" dirty="0" err="1">
                <a:latin typeface="Arial"/>
                <a:ea typeface="ヒラギノ角ゴ Pro W3" charset="0"/>
                <a:cs typeface="Arial"/>
              </a:rPr>
              <a:t>parahaemolyticus</a:t>
            </a:r>
            <a:r>
              <a:rPr lang="en-US" sz="1400" dirty="0">
                <a:latin typeface="Arial"/>
                <a:ea typeface="ヒラギノ角ゴ Pro W3" charset="0"/>
                <a:cs typeface="Arial"/>
              </a:rPr>
              <a:t> can infect </a:t>
            </a:r>
            <a:r>
              <a:rPr lang="en-US" sz="1400" dirty="0" err="1">
                <a:latin typeface="Arial"/>
                <a:ea typeface="ヒラギノ角ゴ Pro W3" charset="0"/>
                <a:cs typeface="Arial"/>
              </a:rPr>
              <a:t>zebrafish</a:t>
            </a:r>
            <a:r>
              <a:rPr lang="en-US" sz="1400" dirty="0">
                <a:latin typeface="Arial"/>
                <a:ea typeface="ヒラギノ角ゴ Pro W3" charset="0"/>
                <a:cs typeface="Arial"/>
              </a:rPr>
              <a:t> </a:t>
            </a:r>
            <a:endParaRPr lang="en-US" sz="1400" dirty="0" smtClean="0">
              <a:latin typeface="Arial"/>
              <a:ea typeface="ヒラギノ角ゴ Pro W3" charset="0"/>
              <a:cs typeface="Arial"/>
            </a:endParaRPr>
          </a:p>
          <a:p>
            <a:pPr marL="0" lvl="1"/>
            <a:r>
              <a:rPr lang="en-US" sz="1400" dirty="0" smtClean="0">
                <a:latin typeface="Arial"/>
                <a:ea typeface="ヒラギノ角ゴ Pro W3" charset="0"/>
                <a:cs typeface="Arial"/>
              </a:rPr>
              <a:t>in </a:t>
            </a:r>
            <a:r>
              <a:rPr lang="en-US" sz="1400" dirty="0">
                <a:latin typeface="Arial"/>
                <a:ea typeface="ヒラギノ角ゴ Pro W3" charset="0"/>
                <a:cs typeface="Arial"/>
              </a:rPr>
              <a:t>a dose </a:t>
            </a:r>
            <a:r>
              <a:rPr lang="en-US" sz="1400" dirty="0" smtClean="0">
                <a:latin typeface="Arial"/>
                <a:ea typeface="ヒラギノ角ゴ Pro W3" charset="0"/>
                <a:cs typeface="Arial"/>
              </a:rPr>
              <a:t>dependent </a:t>
            </a:r>
            <a:r>
              <a:rPr lang="en-US" sz="1400" dirty="0">
                <a:latin typeface="Arial"/>
                <a:ea typeface="ヒラギノ角ゴ Pro W3" charset="0"/>
                <a:cs typeface="Arial"/>
              </a:rPr>
              <a:t>manner</a:t>
            </a:r>
          </a:p>
          <a:p>
            <a:endParaRPr lang="en-US" dirty="0"/>
          </a:p>
        </p:txBody>
      </p:sp>
      <p:pic>
        <p:nvPicPr>
          <p:cNvPr id="7" name="Picture 6" descr="zfis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74" y="1514503"/>
            <a:ext cx="2951659" cy="1464733"/>
          </a:xfrm>
          <a:prstGeom prst="rect">
            <a:avLst/>
          </a:prstGeom>
        </p:spPr>
      </p:pic>
    </p:spTree>
    <p:extLst>
      <p:ext uri="{BB962C8B-B14F-4D97-AF65-F5344CB8AC3E}">
        <p14:creationId xmlns:p14="http://schemas.microsoft.com/office/powerpoint/2010/main" val="328991850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57010"/>
            <a:ext cx="8042276" cy="1336956"/>
          </a:xfrm>
        </p:spPr>
        <p:txBody>
          <a:bodyPr/>
          <a:lstStyle/>
          <a:p>
            <a:r>
              <a:rPr lang="en-US" sz="3200" dirty="0" smtClean="0">
                <a:latin typeface="Arial"/>
                <a:cs typeface="Arial"/>
              </a:rPr>
              <a:t>Comparison of virulence of </a:t>
            </a:r>
            <a:br>
              <a:rPr lang="en-US" sz="3200" dirty="0" smtClean="0">
                <a:latin typeface="Arial"/>
                <a:cs typeface="Arial"/>
              </a:rPr>
            </a:br>
            <a:r>
              <a:rPr lang="en-US" sz="3200" i="1" dirty="0" smtClean="0">
                <a:latin typeface="Arial"/>
                <a:cs typeface="Arial"/>
              </a:rPr>
              <a:t>V. </a:t>
            </a:r>
            <a:r>
              <a:rPr lang="en-US" sz="3200" i="1" dirty="0" err="1" smtClean="0">
                <a:latin typeface="Arial"/>
                <a:cs typeface="Arial"/>
              </a:rPr>
              <a:t>parahaemolyticus</a:t>
            </a:r>
            <a:r>
              <a:rPr lang="en-US" sz="3200" i="1" dirty="0" smtClean="0">
                <a:latin typeface="Arial"/>
                <a:cs typeface="Arial"/>
              </a:rPr>
              <a:t> </a:t>
            </a:r>
            <a:r>
              <a:rPr lang="en-US" sz="3200" dirty="0" smtClean="0">
                <a:latin typeface="Arial"/>
                <a:cs typeface="Arial"/>
              </a:rPr>
              <a:t>isolates</a:t>
            </a:r>
            <a:endParaRPr lang="en-US" sz="3200" dirty="0">
              <a:latin typeface="Arial"/>
              <a:cs typeface="Arial"/>
            </a:endParaRPr>
          </a:p>
        </p:txBody>
      </p:sp>
      <p:sp>
        <p:nvSpPr>
          <p:cNvPr id="6" name="TextBox 5"/>
          <p:cNvSpPr txBox="1"/>
          <p:nvPr/>
        </p:nvSpPr>
        <p:spPr>
          <a:xfrm>
            <a:off x="1670850" y="5019003"/>
            <a:ext cx="5767567" cy="907941"/>
          </a:xfrm>
          <a:prstGeom prst="rect">
            <a:avLst/>
          </a:prstGeom>
          <a:noFill/>
        </p:spPr>
        <p:txBody>
          <a:bodyPr wrap="square" rtlCol="0">
            <a:spAutoFit/>
          </a:bodyPr>
          <a:lstStyle/>
          <a:p>
            <a:pPr marL="93726">
              <a:buClr>
                <a:schemeClr val="accent1"/>
              </a:buClr>
            </a:pPr>
            <a:endParaRPr lang="en-US" sz="1600" dirty="0" smtClean="0">
              <a:latin typeface="Arial"/>
              <a:cs typeface="Arial"/>
            </a:endParaRPr>
          </a:p>
          <a:p>
            <a:pPr marL="285750" indent="-192024">
              <a:spcAft>
                <a:spcPts val="600"/>
              </a:spcAft>
              <a:buClr>
                <a:schemeClr val="accent1"/>
              </a:buClr>
              <a:buFont typeface="Arial"/>
              <a:buChar char="•"/>
            </a:pPr>
            <a:r>
              <a:rPr lang="en-US" sz="1600" dirty="0" smtClean="0">
                <a:latin typeface="Arial"/>
                <a:cs typeface="Arial"/>
              </a:rPr>
              <a:t>Significant population of </a:t>
            </a:r>
            <a:r>
              <a:rPr lang="en-US" sz="1600" i="1" dirty="0" err="1" smtClean="0">
                <a:latin typeface="Arial"/>
                <a:cs typeface="Arial"/>
              </a:rPr>
              <a:t>tdh</a:t>
            </a:r>
            <a:r>
              <a:rPr lang="en-US" sz="1600" i="1" dirty="0" smtClean="0">
                <a:latin typeface="Arial"/>
                <a:cs typeface="Arial"/>
              </a:rPr>
              <a:t>+/</a:t>
            </a:r>
            <a:r>
              <a:rPr lang="en-US" sz="1600" i="1" dirty="0" err="1" smtClean="0">
                <a:latin typeface="Arial"/>
                <a:cs typeface="Arial"/>
              </a:rPr>
              <a:t>trh</a:t>
            </a:r>
            <a:r>
              <a:rPr lang="en-US" sz="1600" dirty="0" smtClean="0">
                <a:latin typeface="Arial"/>
                <a:cs typeface="Arial"/>
              </a:rPr>
              <a:t>- (ST 3) environmental </a:t>
            </a:r>
          </a:p>
          <a:p>
            <a:pPr marL="93726">
              <a:spcAft>
                <a:spcPts val="600"/>
              </a:spcAft>
              <a:buClr>
                <a:schemeClr val="accent1"/>
              </a:buClr>
            </a:pPr>
            <a:r>
              <a:rPr lang="en-US" sz="1600" dirty="0" smtClean="0">
                <a:latin typeface="Arial"/>
                <a:cs typeface="Arial"/>
              </a:rPr>
              <a:t>    isolates in the PNW that may not be pathogenic</a:t>
            </a:r>
            <a:endParaRPr lang="en-US" sz="1600" dirty="0">
              <a:latin typeface="Arial"/>
              <a:cs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2912121997"/>
              </p:ext>
            </p:extLst>
          </p:nvPr>
        </p:nvGraphicFramePr>
        <p:xfrm>
          <a:off x="1418241" y="1920658"/>
          <a:ext cx="6096000" cy="2763520"/>
        </p:xfrm>
        <a:graphic>
          <a:graphicData uri="http://schemas.openxmlformats.org/drawingml/2006/table">
            <a:tbl>
              <a:tblPr firstRow="1" bandRow="1">
                <a:tableStyleId>{5C22544A-7EE6-4342-B048-85BDC9FD1C3A}</a:tableStyleId>
              </a:tblPr>
              <a:tblGrid>
                <a:gridCol w="1677093"/>
                <a:gridCol w="1370907"/>
                <a:gridCol w="1524000"/>
                <a:gridCol w="1524000"/>
              </a:tblGrid>
              <a:tr h="370840">
                <a:tc>
                  <a:txBody>
                    <a:bodyPr/>
                    <a:lstStyle/>
                    <a:p>
                      <a:r>
                        <a:rPr lang="en-US" dirty="0" smtClean="0">
                          <a:latin typeface="Arial"/>
                          <a:cs typeface="Arial"/>
                        </a:rPr>
                        <a:t>Source</a:t>
                      </a:r>
                      <a:endParaRPr lang="en-US" dirty="0">
                        <a:latin typeface="Arial"/>
                        <a:cs typeface="Arial"/>
                      </a:endParaRPr>
                    </a:p>
                  </a:txBody>
                  <a:tcPr/>
                </a:tc>
                <a:tc>
                  <a:txBody>
                    <a:bodyPr/>
                    <a:lstStyle/>
                    <a:p>
                      <a:pPr algn="ctr"/>
                      <a:r>
                        <a:rPr lang="en-US" dirty="0" smtClean="0">
                          <a:latin typeface="Arial"/>
                          <a:cs typeface="Arial"/>
                        </a:rPr>
                        <a:t>Genotype</a:t>
                      </a:r>
                      <a:endParaRPr lang="en-US" dirty="0">
                        <a:latin typeface="Arial"/>
                        <a:cs typeface="Arial"/>
                      </a:endParaRPr>
                    </a:p>
                  </a:txBody>
                  <a:tcPr/>
                </a:tc>
                <a:tc>
                  <a:txBody>
                    <a:bodyPr/>
                    <a:lstStyle/>
                    <a:p>
                      <a:pPr algn="ctr"/>
                      <a:r>
                        <a:rPr lang="en-US" dirty="0" smtClean="0">
                          <a:latin typeface="Arial"/>
                          <a:cs typeface="Arial"/>
                        </a:rPr>
                        <a:t>Survival</a:t>
                      </a:r>
                      <a:r>
                        <a:rPr lang="en-US" baseline="0" dirty="0" smtClean="0">
                          <a:latin typeface="Arial"/>
                          <a:cs typeface="Arial"/>
                        </a:rPr>
                        <a:t> time (h)</a:t>
                      </a:r>
                      <a:endParaRPr lang="en-US" dirty="0">
                        <a:latin typeface="Arial"/>
                        <a:cs typeface="Arial"/>
                      </a:endParaRPr>
                    </a:p>
                  </a:txBody>
                  <a:tcPr/>
                </a:tc>
                <a:tc>
                  <a:txBody>
                    <a:bodyPr/>
                    <a:lstStyle/>
                    <a:p>
                      <a:pPr algn="ctr"/>
                      <a:r>
                        <a:rPr lang="en-US" dirty="0" smtClean="0"/>
                        <a:t>MLST(ST) </a:t>
                      </a:r>
                      <a:endParaRPr lang="en-US" dirty="0"/>
                    </a:p>
                  </a:txBody>
                  <a:tcPr/>
                </a:tc>
              </a:tr>
              <a:tr h="370840">
                <a:tc>
                  <a:txBody>
                    <a:bodyPr/>
                    <a:lstStyle/>
                    <a:p>
                      <a:r>
                        <a:rPr lang="en-US" dirty="0" smtClean="0">
                          <a:latin typeface="Arial"/>
                          <a:cs typeface="Arial"/>
                        </a:rPr>
                        <a:t>Clinical (WA)</a:t>
                      </a:r>
                      <a:endParaRPr lang="en-US" dirty="0">
                        <a:latin typeface="Arial"/>
                        <a:cs typeface="Arial"/>
                      </a:endParaRPr>
                    </a:p>
                  </a:txBody>
                  <a:tcPr/>
                </a:tc>
                <a:tc>
                  <a:txBody>
                    <a:bodyPr/>
                    <a:lstStyle/>
                    <a:p>
                      <a:pPr algn="ctr"/>
                      <a:r>
                        <a:rPr lang="en-US" i="1" dirty="0" err="1" smtClean="0">
                          <a:latin typeface="Arial"/>
                          <a:cs typeface="Arial"/>
                        </a:rPr>
                        <a:t>tdh</a:t>
                      </a:r>
                      <a:r>
                        <a:rPr lang="en-US" i="1" dirty="0" smtClean="0">
                          <a:latin typeface="Arial"/>
                          <a:cs typeface="Arial"/>
                        </a:rPr>
                        <a:t>+/</a:t>
                      </a:r>
                      <a:r>
                        <a:rPr lang="en-US" i="1" dirty="0" err="1" smtClean="0">
                          <a:latin typeface="Arial"/>
                          <a:cs typeface="Arial"/>
                        </a:rPr>
                        <a:t>trh</a:t>
                      </a:r>
                      <a:r>
                        <a:rPr lang="en-US" i="1" dirty="0" smtClean="0">
                          <a:latin typeface="Arial"/>
                          <a:cs typeface="Arial"/>
                        </a:rPr>
                        <a:t>+</a:t>
                      </a:r>
                      <a:endParaRPr lang="en-US" i="1" dirty="0">
                        <a:latin typeface="Arial"/>
                        <a:cs typeface="Arial"/>
                      </a:endParaRPr>
                    </a:p>
                  </a:txBody>
                  <a:tcPr/>
                </a:tc>
                <a:tc>
                  <a:txBody>
                    <a:bodyPr/>
                    <a:lstStyle/>
                    <a:p>
                      <a:pPr algn="ctr"/>
                      <a:r>
                        <a:rPr lang="en-US" dirty="0" smtClean="0">
                          <a:latin typeface="Arial"/>
                          <a:cs typeface="Arial"/>
                        </a:rPr>
                        <a:t>7.36 ± 2.30</a:t>
                      </a:r>
                      <a:endParaRPr lang="en-US" dirty="0">
                        <a:latin typeface="Arial"/>
                        <a:cs typeface="Arial"/>
                      </a:endParaRPr>
                    </a:p>
                  </a:txBody>
                  <a:tcPr/>
                </a:tc>
                <a:tc>
                  <a:txBody>
                    <a:bodyPr/>
                    <a:lstStyle/>
                    <a:p>
                      <a:pPr algn="ctr"/>
                      <a:r>
                        <a:rPr lang="en-US" dirty="0" smtClean="0"/>
                        <a:t>36</a:t>
                      </a:r>
                      <a:endParaRPr lang="en-US" dirty="0"/>
                    </a:p>
                  </a:txBody>
                  <a:tcPr/>
                </a:tc>
              </a:tr>
              <a:tr h="370840">
                <a:tc>
                  <a:txBody>
                    <a:bodyPr/>
                    <a:lstStyle/>
                    <a:p>
                      <a:r>
                        <a:rPr lang="en-US" dirty="0" smtClean="0">
                          <a:latin typeface="Arial"/>
                          <a:cs typeface="Arial"/>
                        </a:rPr>
                        <a:t>Oyster</a:t>
                      </a:r>
                      <a:r>
                        <a:rPr lang="en-US" baseline="0" dirty="0" smtClean="0">
                          <a:latin typeface="Arial"/>
                          <a:cs typeface="Arial"/>
                        </a:rPr>
                        <a:t> (WA)</a:t>
                      </a:r>
                      <a:endParaRPr lang="en-US" dirty="0">
                        <a:latin typeface="Arial"/>
                        <a:cs typeface="Arial"/>
                      </a:endParaRPr>
                    </a:p>
                  </a:txBody>
                  <a:tcPr/>
                </a:tc>
                <a:tc>
                  <a:txBody>
                    <a:bodyPr/>
                    <a:lstStyle/>
                    <a:p>
                      <a:pPr algn="ctr"/>
                      <a:r>
                        <a:rPr lang="en-US" i="1" dirty="0" err="1" smtClean="0">
                          <a:latin typeface="Arial"/>
                          <a:cs typeface="Arial"/>
                        </a:rPr>
                        <a:t>tdh</a:t>
                      </a:r>
                      <a:r>
                        <a:rPr lang="en-US" i="1" dirty="0" smtClean="0">
                          <a:latin typeface="Arial"/>
                          <a:cs typeface="Arial"/>
                        </a:rPr>
                        <a:t>+/</a:t>
                      </a:r>
                      <a:r>
                        <a:rPr lang="en-US" i="1" dirty="0" err="1" smtClean="0">
                          <a:latin typeface="Arial"/>
                          <a:cs typeface="Arial"/>
                        </a:rPr>
                        <a:t>trh</a:t>
                      </a:r>
                      <a:r>
                        <a:rPr lang="en-US" i="1" dirty="0" smtClean="0">
                          <a:latin typeface="Arial"/>
                          <a:cs typeface="Arial"/>
                        </a:rPr>
                        <a:t>+</a:t>
                      </a:r>
                      <a:endParaRPr lang="en-US" i="1" dirty="0">
                        <a:latin typeface="Arial"/>
                        <a:cs typeface="Arial"/>
                      </a:endParaRPr>
                    </a:p>
                  </a:txBody>
                  <a:tcPr/>
                </a:tc>
                <a:tc>
                  <a:txBody>
                    <a:bodyPr/>
                    <a:lstStyle/>
                    <a:p>
                      <a:pPr algn="ctr"/>
                      <a:r>
                        <a:rPr lang="en-US" dirty="0" smtClean="0">
                          <a:latin typeface="Arial"/>
                          <a:cs typeface="Arial"/>
                        </a:rPr>
                        <a:t>7.50 ±1.09</a:t>
                      </a:r>
                      <a:endParaRPr lang="en-US" dirty="0">
                        <a:latin typeface="Arial"/>
                        <a:cs typeface="Arial"/>
                      </a:endParaRPr>
                    </a:p>
                  </a:txBody>
                  <a:tcPr/>
                </a:tc>
                <a:tc>
                  <a:txBody>
                    <a:bodyPr/>
                    <a:lstStyle/>
                    <a:p>
                      <a:pPr algn="ctr"/>
                      <a:r>
                        <a:rPr lang="en-US" dirty="0" smtClean="0"/>
                        <a:t>36</a:t>
                      </a:r>
                      <a:endParaRPr lang="en-US" dirty="0"/>
                    </a:p>
                  </a:txBody>
                  <a:tcPr/>
                </a:tc>
              </a:tr>
              <a:tr h="370840">
                <a:tc>
                  <a:txBody>
                    <a:bodyPr/>
                    <a:lstStyle/>
                    <a:p>
                      <a:r>
                        <a:rPr lang="en-US" dirty="0" smtClean="0">
                          <a:latin typeface="Arial"/>
                          <a:cs typeface="Arial"/>
                        </a:rPr>
                        <a:t>Water (WA)</a:t>
                      </a:r>
                      <a:endParaRPr lang="en-US" dirty="0">
                        <a:latin typeface="Arial"/>
                        <a:cs typeface="Arial"/>
                      </a:endParaRPr>
                    </a:p>
                  </a:txBody>
                  <a:tcPr/>
                </a:tc>
                <a:tc>
                  <a:txBody>
                    <a:bodyPr/>
                    <a:lstStyle/>
                    <a:p>
                      <a:pPr algn="ctr"/>
                      <a:r>
                        <a:rPr lang="en-US" i="1" dirty="0" err="1" smtClean="0">
                          <a:latin typeface="Arial"/>
                          <a:cs typeface="Arial"/>
                        </a:rPr>
                        <a:t>tdh+/trh</a:t>
                      </a:r>
                      <a:r>
                        <a:rPr lang="en-US" i="1" dirty="0" smtClean="0">
                          <a:latin typeface="Arial"/>
                          <a:cs typeface="Arial"/>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22.0 ± 0</a:t>
                      </a:r>
                    </a:p>
                  </a:txBody>
                  <a:tcPr/>
                </a:tc>
                <a:tc>
                  <a:txBody>
                    <a:bodyPr/>
                    <a:lstStyle/>
                    <a:p>
                      <a:pPr algn="ctr"/>
                      <a:r>
                        <a:rPr lang="en-US" dirty="0" smtClean="0"/>
                        <a:t>3</a:t>
                      </a:r>
                      <a:endParaRPr lang="en-US" dirty="0"/>
                    </a:p>
                  </a:txBody>
                  <a:tcPr/>
                </a:tc>
              </a:tr>
              <a:tr h="370840">
                <a:tc>
                  <a:txBody>
                    <a:bodyPr/>
                    <a:lstStyle/>
                    <a:p>
                      <a:r>
                        <a:rPr lang="en-US" dirty="0" smtClean="0">
                          <a:latin typeface="Arial"/>
                          <a:cs typeface="Arial"/>
                        </a:rPr>
                        <a:t>Plankton (WA)</a:t>
                      </a:r>
                      <a:endParaRPr lang="en-US" dirty="0">
                        <a:latin typeface="Arial"/>
                        <a:cs typeface="Aria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i="1" dirty="0" err="1" smtClean="0">
                          <a:latin typeface="Arial"/>
                          <a:cs typeface="Arial"/>
                        </a:rPr>
                        <a:t>tdh+/trh</a:t>
                      </a:r>
                      <a:r>
                        <a:rPr lang="en-US" i="1" dirty="0" smtClean="0">
                          <a:latin typeface="Arial"/>
                          <a:cs typeface="Arial"/>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22.0 ± 0</a:t>
                      </a:r>
                    </a:p>
                  </a:txBody>
                  <a:tcPr/>
                </a:tc>
                <a:tc>
                  <a:txBody>
                    <a:bodyPr/>
                    <a:lstStyle/>
                    <a:p>
                      <a:pPr algn="ctr"/>
                      <a:r>
                        <a:rPr lang="en-US" dirty="0" smtClean="0"/>
                        <a:t>3</a:t>
                      </a:r>
                      <a:endParaRPr lang="en-US" dirty="0"/>
                    </a:p>
                  </a:txBody>
                  <a:tcPr/>
                </a:tc>
              </a:tr>
              <a:tr h="370840">
                <a:tc>
                  <a:txBody>
                    <a:bodyPr/>
                    <a:lstStyle/>
                    <a:p>
                      <a:r>
                        <a:rPr lang="en-US" dirty="0" smtClean="0">
                          <a:latin typeface="Arial"/>
                          <a:cs typeface="Arial"/>
                        </a:rPr>
                        <a:t>Clinical (pandemic)</a:t>
                      </a:r>
                      <a:endParaRPr lang="en-US" dirty="0">
                        <a:latin typeface="Arial"/>
                        <a:cs typeface="Aria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i="1" dirty="0" err="1" smtClean="0">
                          <a:latin typeface="Arial"/>
                          <a:cs typeface="Arial"/>
                        </a:rPr>
                        <a:t>tdh+/trh</a:t>
                      </a:r>
                      <a:r>
                        <a:rPr lang="en-US" i="1" dirty="0" smtClean="0">
                          <a:latin typeface="Arial"/>
                          <a:cs typeface="Arial"/>
                        </a:rPr>
                        <a:t>-</a:t>
                      </a:r>
                    </a:p>
                  </a:txBody>
                  <a:tcPr/>
                </a:tc>
                <a:tc>
                  <a:txBody>
                    <a:bodyPr/>
                    <a:lstStyle/>
                    <a:p>
                      <a:pPr algn="ctr"/>
                      <a:r>
                        <a:rPr lang="en-US" dirty="0" smtClean="0">
                          <a:latin typeface="Arial"/>
                          <a:cs typeface="Arial"/>
                        </a:rPr>
                        <a:t>6.15 ± 1.11</a:t>
                      </a:r>
                    </a:p>
                  </a:txBody>
                  <a:tcPr/>
                </a:tc>
                <a:tc>
                  <a:txBody>
                    <a:bodyPr/>
                    <a:lstStyle/>
                    <a:p>
                      <a:pPr algn="ctr"/>
                      <a:r>
                        <a:rPr lang="en-US" dirty="0" smtClean="0"/>
                        <a:t>3</a:t>
                      </a:r>
                      <a:endParaRPr lang="en-US" dirty="0"/>
                    </a:p>
                  </a:txBody>
                  <a:tcPr/>
                </a:tc>
              </a:tr>
            </a:tbl>
          </a:graphicData>
        </a:graphic>
      </p:graphicFrame>
    </p:spTree>
    <p:extLst>
      <p:ext uri="{BB962C8B-B14F-4D97-AF65-F5344CB8AC3E}">
        <p14:creationId xmlns:p14="http://schemas.microsoft.com/office/powerpoint/2010/main" val="26949907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1" y="473184"/>
            <a:ext cx="8042276" cy="892717"/>
          </a:xfrm>
        </p:spPr>
        <p:txBody>
          <a:bodyPr/>
          <a:lstStyle/>
          <a:p>
            <a:r>
              <a:rPr lang="en-US" sz="1800" dirty="0" smtClean="0">
                <a:latin typeface="Verdana"/>
                <a:cs typeface="Verdana"/>
              </a:rPr>
              <a:t>Comparison </a:t>
            </a:r>
            <a:r>
              <a:rPr lang="en-US" sz="1800" dirty="0">
                <a:latin typeface="Verdana"/>
                <a:cs typeface="Verdana"/>
              </a:rPr>
              <a:t>of the genetic and serological profiles of clinical and environmental </a:t>
            </a:r>
            <a:r>
              <a:rPr lang="en-US" sz="1800" i="1" dirty="0">
                <a:latin typeface="Verdana"/>
                <a:cs typeface="Verdana"/>
              </a:rPr>
              <a:t>V. </a:t>
            </a:r>
            <a:r>
              <a:rPr lang="en-US" sz="1800" i="1" dirty="0" err="1">
                <a:latin typeface="Verdana"/>
                <a:cs typeface="Verdana"/>
              </a:rPr>
              <a:t>parahaemolyticus</a:t>
            </a:r>
            <a:r>
              <a:rPr lang="en-US" sz="1800" dirty="0">
                <a:latin typeface="Verdana"/>
                <a:cs typeface="Verdana"/>
              </a:rPr>
              <a:t> strains from Washington State.</a:t>
            </a:r>
            <a:br>
              <a:rPr lang="en-US" sz="1800" dirty="0">
                <a:latin typeface="Verdana"/>
                <a:cs typeface="Verdana"/>
              </a:rPr>
            </a:br>
            <a:endParaRPr lang="en-US" sz="1800" dirty="0">
              <a:latin typeface="Verdana"/>
              <a:cs typeface="Verdana"/>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5141608"/>
              </p:ext>
            </p:extLst>
          </p:nvPr>
        </p:nvGraphicFramePr>
        <p:xfrm>
          <a:off x="549271" y="1365901"/>
          <a:ext cx="8042280" cy="4450080"/>
        </p:xfrm>
        <a:graphic>
          <a:graphicData uri="http://schemas.openxmlformats.org/drawingml/2006/table">
            <a:tbl>
              <a:tblPr firstRow="1" bandRow="1">
                <a:tableStyleId>{5C22544A-7EE6-4342-B048-85BDC9FD1C3A}</a:tableStyleId>
              </a:tblPr>
              <a:tblGrid>
                <a:gridCol w="925336"/>
                <a:gridCol w="683120"/>
                <a:gridCol w="804228"/>
                <a:gridCol w="804228"/>
                <a:gridCol w="804228"/>
                <a:gridCol w="804228"/>
                <a:gridCol w="804228"/>
                <a:gridCol w="804228"/>
                <a:gridCol w="804228"/>
                <a:gridCol w="804228"/>
              </a:tblGrid>
              <a:tr h="370840">
                <a:tc>
                  <a:txBody>
                    <a:bodyPr/>
                    <a:lstStyle/>
                    <a:p>
                      <a:pPr marL="0" marR="0" algn="ctr">
                        <a:spcBef>
                          <a:spcPts val="0"/>
                        </a:spcBef>
                        <a:spcAft>
                          <a:spcPts val="0"/>
                        </a:spcAft>
                      </a:pPr>
                      <a:r>
                        <a:rPr lang="en-US" sz="1000" dirty="0" err="1">
                          <a:solidFill>
                            <a:srgbClr val="000000"/>
                          </a:solidFill>
                          <a:effectLst/>
                          <a:latin typeface="Verdana"/>
                          <a:ea typeface="Times New Roman"/>
                          <a:cs typeface="Verdana"/>
                        </a:rPr>
                        <a:t>Vp</a:t>
                      </a:r>
                      <a:r>
                        <a:rPr lang="en-US" sz="1000" dirty="0">
                          <a:solidFill>
                            <a:srgbClr val="000000"/>
                          </a:solidFill>
                          <a:effectLst/>
                          <a:latin typeface="Verdana"/>
                          <a:ea typeface="Times New Roman"/>
                          <a:cs typeface="Verdana"/>
                        </a:rPr>
                        <a:t> strain</a:t>
                      </a:r>
                      <a:endParaRPr lang="en-US" sz="1000" dirty="0">
                        <a:effectLst/>
                        <a:latin typeface="Verdana"/>
                        <a:ea typeface="ＭＳ 明朝"/>
                        <a:cs typeface="Verdana"/>
                      </a:endParaRPr>
                    </a:p>
                  </a:txBody>
                  <a:tcPr marL="68580" marR="68580" marT="0" marB="0" anchor="b"/>
                </a:tc>
                <a:tc>
                  <a:txBody>
                    <a:bodyPr/>
                    <a:lstStyle/>
                    <a:p>
                      <a:pPr marL="0" marR="0" algn="ctr">
                        <a:spcBef>
                          <a:spcPts val="0"/>
                        </a:spcBef>
                        <a:spcAft>
                          <a:spcPts val="0"/>
                        </a:spcAft>
                      </a:pPr>
                      <a:r>
                        <a:rPr lang="en-US" sz="1000" dirty="0">
                          <a:solidFill>
                            <a:srgbClr val="000000"/>
                          </a:solidFill>
                          <a:effectLst/>
                          <a:latin typeface="Verdana"/>
                          <a:ea typeface="Times New Roman"/>
                          <a:cs typeface="Verdana"/>
                        </a:rPr>
                        <a:t>Source</a:t>
                      </a:r>
                      <a:endParaRPr lang="en-US" sz="1000" dirty="0">
                        <a:effectLst/>
                        <a:latin typeface="Verdana"/>
                        <a:ea typeface="ＭＳ 明朝"/>
                        <a:cs typeface="Verdana"/>
                      </a:endParaRPr>
                    </a:p>
                  </a:txBody>
                  <a:tcPr marL="68580" marR="68580" marT="0" marB="0" anchor="b"/>
                </a:tc>
                <a:tc>
                  <a:txBody>
                    <a:bodyPr/>
                    <a:lstStyle/>
                    <a:p>
                      <a:pPr marL="0" marR="0" algn="ctr">
                        <a:spcBef>
                          <a:spcPts val="0"/>
                        </a:spcBef>
                        <a:spcAft>
                          <a:spcPts val="0"/>
                        </a:spcAft>
                      </a:pPr>
                      <a:r>
                        <a:rPr lang="en-US" sz="1000" dirty="0">
                          <a:solidFill>
                            <a:srgbClr val="000000"/>
                          </a:solidFill>
                          <a:effectLst/>
                          <a:latin typeface="Verdana"/>
                          <a:ea typeface="Times New Roman"/>
                          <a:cs typeface="Verdana"/>
                        </a:rPr>
                        <a:t>Year isolated</a:t>
                      </a:r>
                      <a:endParaRPr lang="en-US" sz="1000" dirty="0">
                        <a:effectLst/>
                        <a:latin typeface="Verdana"/>
                        <a:ea typeface="ＭＳ 明朝"/>
                        <a:cs typeface="Verdana"/>
                      </a:endParaRPr>
                    </a:p>
                  </a:txBody>
                  <a:tcPr marL="68580" marR="68580" marT="0" marB="0" anchor="b"/>
                </a:tc>
                <a:tc>
                  <a:txBody>
                    <a:bodyPr/>
                    <a:lstStyle/>
                    <a:p>
                      <a:pPr marL="0" marR="0" algn="ctr">
                        <a:spcBef>
                          <a:spcPts val="0"/>
                        </a:spcBef>
                        <a:spcAft>
                          <a:spcPts val="0"/>
                        </a:spcAft>
                      </a:pPr>
                      <a:r>
                        <a:rPr lang="en-US" sz="1000" dirty="0">
                          <a:solidFill>
                            <a:srgbClr val="000000"/>
                          </a:solidFill>
                          <a:effectLst/>
                          <a:latin typeface="Verdana"/>
                          <a:ea typeface="Times New Roman"/>
                          <a:cs typeface="Verdana"/>
                        </a:rPr>
                        <a:t>ST type</a:t>
                      </a:r>
                      <a:endParaRPr lang="en-US" sz="1000" dirty="0">
                        <a:effectLst/>
                        <a:latin typeface="Verdana"/>
                        <a:ea typeface="ＭＳ 明朝"/>
                        <a:cs typeface="Verdana"/>
                      </a:endParaRPr>
                    </a:p>
                  </a:txBody>
                  <a:tcPr marL="68580" marR="68580" marT="0" marB="0" anchor="b"/>
                </a:tc>
                <a:tc>
                  <a:txBody>
                    <a:bodyPr/>
                    <a:lstStyle/>
                    <a:p>
                      <a:pPr marL="0" marR="0" algn="ctr">
                        <a:spcBef>
                          <a:spcPts val="0"/>
                        </a:spcBef>
                        <a:spcAft>
                          <a:spcPts val="0"/>
                        </a:spcAft>
                      </a:pPr>
                      <a:r>
                        <a:rPr lang="en-US" sz="1000" dirty="0">
                          <a:solidFill>
                            <a:srgbClr val="000000"/>
                          </a:solidFill>
                          <a:effectLst/>
                          <a:latin typeface="Verdana"/>
                          <a:ea typeface="Times New Roman"/>
                          <a:cs typeface="Verdana"/>
                        </a:rPr>
                        <a:t>rep-PCR group </a:t>
                      </a:r>
                      <a:r>
                        <a:rPr lang="en-US" sz="1000" baseline="30000" dirty="0">
                          <a:solidFill>
                            <a:srgbClr val="000000"/>
                          </a:solidFill>
                          <a:effectLst/>
                          <a:latin typeface="Verdana"/>
                          <a:ea typeface="Times New Roman"/>
                          <a:cs typeface="Verdana"/>
                        </a:rPr>
                        <a:t>b</a:t>
                      </a:r>
                      <a:endParaRPr lang="en-US" sz="1000" dirty="0">
                        <a:effectLst/>
                        <a:latin typeface="Verdana"/>
                        <a:ea typeface="ＭＳ 明朝"/>
                        <a:cs typeface="Verdana"/>
                      </a:endParaRPr>
                    </a:p>
                  </a:txBody>
                  <a:tcPr marL="68580" marR="68580" marT="0" marB="0" anchor="b"/>
                </a:tc>
                <a:tc>
                  <a:txBody>
                    <a:bodyPr/>
                    <a:lstStyle/>
                    <a:p>
                      <a:pPr marL="0" marR="0" algn="ctr">
                        <a:spcBef>
                          <a:spcPts val="0"/>
                        </a:spcBef>
                        <a:spcAft>
                          <a:spcPts val="0"/>
                        </a:spcAft>
                      </a:pPr>
                      <a:r>
                        <a:rPr lang="en-US" sz="1000" i="1" dirty="0" err="1">
                          <a:solidFill>
                            <a:srgbClr val="000000"/>
                          </a:solidFill>
                          <a:effectLst/>
                          <a:latin typeface="Verdana"/>
                          <a:ea typeface="Times New Roman"/>
                          <a:cs typeface="Verdana"/>
                        </a:rPr>
                        <a:t>tdh</a:t>
                      </a:r>
                      <a:endParaRPr lang="en-US" sz="1000" dirty="0">
                        <a:effectLst/>
                        <a:latin typeface="Verdana"/>
                        <a:ea typeface="ＭＳ 明朝"/>
                        <a:cs typeface="Verdana"/>
                      </a:endParaRPr>
                    </a:p>
                  </a:txBody>
                  <a:tcPr marL="68580" marR="68580" marT="0" marB="0" anchor="b"/>
                </a:tc>
                <a:tc>
                  <a:txBody>
                    <a:bodyPr/>
                    <a:lstStyle/>
                    <a:p>
                      <a:pPr marL="0" marR="0" algn="ctr">
                        <a:spcBef>
                          <a:spcPts val="0"/>
                        </a:spcBef>
                        <a:spcAft>
                          <a:spcPts val="0"/>
                        </a:spcAft>
                      </a:pPr>
                      <a:r>
                        <a:rPr lang="en-US" sz="1000" i="1" dirty="0" err="1">
                          <a:solidFill>
                            <a:srgbClr val="000000"/>
                          </a:solidFill>
                          <a:effectLst/>
                          <a:latin typeface="Verdana"/>
                          <a:ea typeface="Times New Roman"/>
                          <a:cs typeface="Verdana"/>
                        </a:rPr>
                        <a:t>trh</a:t>
                      </a:r>
                      <a:endParaRPr lang="en-US" sz="1000" dirty="0">
                        <a:effectLst/>
                        <a:latin typeface="Verdana"/>
                        <a:ea typeface="ＭＳ 明朝"/>
                        <a:cs typeface="Verdana"/>
                      </a:endParaRPr>
                    </a:p>
                  </a:txBody>
                  <a:tcPr marL="68580" marR="68580" marT="0" marB="0" anchor="b"/>
                </a:tc>
                <a:tc>
                  <a:txBody>
                    <a:bodyPr/>
                    <a:lstStyle/>
                    <a:p>
                      <a:pPr marL="0" marR="0" algn="ctr">
                        <a:spcBef>
                          <a:spcPts val="0"/>
                        </a:spcBef>
                        <a:spcAft>
                          <a:spcPts val="0"/>
                        </a:spcAft>
                      </a:pPr>
                      <a:r>
                        <a:rPr lang="en-US" sz="1000" dirty="0">
                          <a:solidFill>
                            <a:srgbClr val="000000"/>
                          </a:solidFill>
                          <a:effectLst/>
                          <a:latin typeface="Verdana"/>
                          <a:ea typeface="Times New Roman"/>
                          <a:cs typeface="Verdana"/>
                        </a:rPr>
                        <a:t>orf8</a:t>
                      </a:r>
                      <a:endParaRPr lang="en-US" sz="1000" dirty="0">
                        <a:effectLst/>
                        <a:latin typeface="Verdana"/>
                        <a:ea typeface="ＭＳ 明朝"/>
                        <a:cs typeface="Verdana"/>
                      </a:endParaRPr>
                    </a:p>
                  </a:txBody>
                  <a:tcPr marL="68580" marR="68580" marT="0" marB="0" anchor="b"/>
                </a:tc>
                <a:tc>
                  <a:txBody>
                    <a:bodyPr/>
                    <a:lstStyle/>
                    <a:p>
                      <a:pPr marL="0" marR="0" algn="ctr">
                        <a:spcBef>
                          <a:spcPts val="0"/>
                        </a:spcBef>
                        <a:spcAft>
                          <a:spcPts val="0"/>
                        </a:spcAft>
                      </a:pPr>
                      <a:r>
                        <a:rPr lang="en-US" sz="1000" i="1" dirty="0" err="1">
                          <a:solidFill>
                            <a:srgbClr val="000000"/>
                          </a:solidFill>
                          <a:effectLst/>
                          <a:latin typeface="Verdana"/>
                          <a:ea typeface="Times New Roman"/>
                          <a:cs typeface="Verdana"/>
                        </a:rPr>
                        <a:t>tox</a:t>
                      </a:r>
                      <a:r>
                        <a:rPr lang="en-US" sz="1000" dirty="0" err="1">
                          <a:solidFill>
                            <a:srgbClr val="000000"/>
                          </a:solidFill>
                          <a:effectLst/>
                          <a:latin typeface="Verdana"/>
                          <a:ea typeface="Times New Roman"/>
                          <a:cs typeface="Verdana"/>
                        </a:rPr>
                        <a:t>RS</a:t>
                      </a:r>
                      <a:r>
                        <a:rPr lang="en-US" sz="1000" dirty="0">
                          <a:solidFill>
                            <a:srgbClr val="000000"/>
                          </a:solidFill>
                          <a:effectLst/>
                          <a:latin typeface="Verdana"/>
                          <a:ea typeface="Times New Roman"/>
                          <a:cs typeface="Verdana"/>
                        </a:rPr>
                        <a:t> (new)</a:t>
                      </a:r>
                      <a:endParaRPr lang="en-US" sz="1000" dirty="0">
                        <a:effectLst/>
                        <a:latin typeface="Verdana"/>
                        <a:ea typeface="ＭＳ 明朝"/>
                        <a:cs typeface="Verdana"/>
                      </a:endParaRPr>
                    </a:p>
                  </a:txBody>
                  <a:tcPr marL="68580" marR="68580" marT="0" marB="0" anchor="b"/>
                </a:tc>
                <a:tc>
                  <a:txBody>
                    <a:bodyPr/>
                    <a:lstStyle/>
                    <a:p>
                      <a:pPr marL="0" marR="0" algn="ctr">
                        <a:spcBef>
                          <a:spcPts val="0"/>
                        </a:spcBef>
                        <a:spcAft>
                          <a:spcPts val="0"/>
                        </a:spcAft>
                      </a:pPr>
                      <a:r>
                        <a:rPr lang="en-US" sz="1000" dirty="0">
                          <a:solidFill>
                            <a:srgbClr val="000000"/>
                          </a:solidFill>
                          <a:effectLst/>
                          <a:latin typeface="Verdana"/>
                          <a:ea typeface="Times New Roman"/>
                          <a:cs typeface="Verdana"/>
                        </a:rPr>
                        <a:t>Serotype</a:t>
                      </a:r>
                      <a:endParaRPr lang="en-US" sz="1000" dirty="0">
                        <a:effectLst/>
                        <a:latin typeface="Verdana"/>
                        <a:ea typeface="ＭＳ 明朝"/>
                        <a:cs typeface="Verdana"/>
                      </a:endParaRPr>
                    </a:p>
                  </a:txBody>
                  <a:tcPr marL="68580" marR="68580" marT="0" marB="0" anchor="b"/>
                </a:tc>
              </a:tr>
              <a:tr h="370840">
                <a:tc>
                  <a:txBody>
                    <a:bodyPr/>
                    <a:lstStyle/>
                    <a:p>
                      <a:pPr marL="0" marR="0" algn="ctr">
                        <a:spcBef>
                          <a:spcPts val="0"/>
                        </a:spcBef>
                        <a:spcAft>
                          <a:spcPts val="0"/>
                        </a:spcAft>
                      </a:pPr>
                      <a:r>
                        <a:rPr lang="en-US" sz="1000" dirty="0">
                          <a:solidFill>
                            <a:srgbClr val="000000"/>
                          </a:solidFill>
                          <a:effectLst/>
                          <a:latin typeface="Verdana"/>
                          <a:ea typeface="Times New Roman"/>
                          <a:cs typeface="Verdana"/>
                        </a:rPr>
                        <a:t>551</a:t>
                      </a:r>
                      <a:endParaRPr lang="en-US" sz="1000" dirty="0">
                        <a:effectLst/>
                        <a:latin typeface="Verdana"/>
                        <a:ea typeface="ＭＳ 明朝"/>
                        <a:cs typeface="Verdana"/>
                      </a:endParaRPr>
                    </a:p>
                  </a:txBody>
                  <a:tcPr marL="68580" marR="68580" marT="0" marB="0" anchor="b"/>
                </a:tc>
                <a:tc>
                  <a:txBody>
                    <a:bodyPr/>
                    <a:lstStyle/>
                    <a:p>
                      <a:pPr marL="0" marR="0" algn="ctr">
                        <a:spcBef>
                          <a:spcPts val="0"/>
                        </a:spcBef>
                        <a:spcAft>
                          <a:spcPts val="0"/>
                        </a:spcAft>
                      </a:pPr>
                      <a:r>
                        <a:rPr lang="en-US" sz="1000" dirty="0">
                          <a:solidFill>
                            <a:srgbClr val="000000"/>
                          </a:solidFill>
                          <a:effectLst/>
                          <a:latin typeface="Verdana"/>
                          <a:ea typeface="Times New Roman"/>
                          <a:cs typeface="Verdana"/>
                        </a:rPr>
                        <a:t>water </a:t>
                      </a:r>
                      <a:endParaRPr lang="en-US" sz="1000" dirty="0">
                        <a:effectLst/>
                        <a:latin typeface="Verdana"/>
                        <a:ea typeface="ＭＳ 明朝"/>
                        <a:cs typeface="Verdana"/>
                      </a:endParaRPr>
                    </a:p>
                  </a:txBody>
                  <a:tcPr marL="68580" marR="68580" marT="0" marB="0" anchor="b"/>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2007</a:t>
                      </a:r>
                      <a:endParaRPr lang="en-US" sz="1000">
                        <a:effectLst/>
                        <a:latin typeface="Verdana"/>
                        <a:ea typeface="ＭＳ 明朝"/>
                        <a:cs typeface="Verdana"/>
                      </a:endParaRPr>
                    </a:p>
                  </a:txBody>
                  <a:tcPr marL="68580" marR="68580" marT="0" marB="0" anchor="b"/>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3</a:t>
                      </a:r>
                      <a:endParaRPr lang="en-US" sz="100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1</a:t>
                      </a:r>
                      <a:endParaRPr lang="en-US" sz="100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a:t>
                      </a:r>
                      <a:endParaRPr lang="en-US" sz="100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a:t>
                      </a:r>
                      <a:endParaRPr lang="en-US" sz="100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a:t>
                      </a:r>
                      <a:endParaRPr lang="en-US" sz="100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a:t>
                      </a:r>
                      <a:endParaRPr lang="en-US" sz="100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O3:K6</a:t>
                      </a:r>
                      <a:endParaRPr lang="en-US" sz="1000">
                        <a:effectLst/>
                        <a:latin typeface="Verdana"/>
                        <a:ea typeface="ＭＳ 明朝"/>
                        <a:cs typeface="Verdana"/>
                      </a:endParaRPr>
                    </a:p>
                  </a:txBody>
                  <a:tcPr marL="68580" marR="68580" marT="0" marB="0" anchor="ctr"/>
                </a:tc>
              </a:tr>
              <a:tr h="370840">
                <a:tc>
                  <a:txBody>
                    <a:bodyPr/>
                    <a:lstStyle/>
                    <a:p>
                      <a:pPr marL="0" marR="0" algn="ctr">
                        <a:spcBef>
                          <a:spcPts val="0"/>
                        </a:spcBef>
                        <a:spcAft>
                          <a:spcPts val="0"/>
                        </a:spcAft>
                      </a:pPr>
                      <a:r>
                        <a:rPr lang="en-US" sz="1000">
                          <a:solidFill>
                            <a:srgbClr val="000000"/>
                          </a:solidFill>
                          <a:effectLst/>
                          <a:latin typeface="Verdana"/>
                          <a:ea typeface="Times New Roman"/>
                          <a:cs typeface="Verdana"/>
                        </a:rPr>
                        <a:t>930</a:t>
                      </a:r>
                      <a:endParaRPr lang="en-US" sz="1000">
                        <a:effectLst/>
                        <a:latin typeface="Verdana"/>
                        <a:ea typeface="ＭＳ 明朝"/>
                        <a:cs typeface="Verdana"/>
                      </a:endParaRPr>
                    </a:p>
                  </a:txBody>
                  <a:tcPr marL="68580" marR="68580" marT="0" marB="0" anchor="b"/>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oyster </a:t>
                      </a:r>
                      <a:endParaRPr lang="en-US" sz="1000">
                        <a:effectLst/>
                        <a:latin typeface="Verdana"/>
                        <a:ea typeface="ＭＳ 明朝"/>
                        <a:cs typeface="Verdana"/>
                      </a:endParaRPr>
                    </a:p>
                  </a:txBody>
                  <a:tcPr marL="68580" marR="68580" marT="0" marB="0" anchor="b"/>
                </a:tc>
                <a:tc>
                  <a:txBody>
                    <a:bodyPr/>
                    <a:lstStyle/>
                    <a:p>
                      <a:pPr marL="0" marR="0" algn="ctr">
                        <a:spcBef>
                          <a:spcPts val="0"/>
                        </a:spcBef>
                        <a:spcAft>
                          <a:spcPts val="0"/>
                        </a:spcAft>
                      </a:pPr>
                      <a:r>
                        <a:rPr lang="en-US" sz="1000" dirty="0">
                          <a:solidFill>
                            <a:srgbClr val="000000"/>
                          </a:solidFill>
                          <a:effectLst/>
                          <a:latin typeface="Verdana"/>
                          <a:ea typeface="Times New Roman"/>
                          <a:cs typeface="Verdana"/>
                        </a:rPr>
                        <a:t>2007</a:t>
                      </a:r>
                      <a:endParaRPr lang="en-US" sz="1000" dirty="0">
                        <a:effectLst/>
                        <a:latin typeface="Verdana"/>
                        <a:ea typeface="ＭＳ 明朝"/>
                        <a:cs typeface="Verdana"/>
                      </a:endParaRPr>
                    </a:p>
                  </a:txBody>
                  <a:tcPr marL="68580" marR="68580" marT="0" marB="0" anchor="b"/>
                </a:tc>
                <a:tc>
                  <a:txBody>
                    <a:bodyPr/>
                    <a:lstStyle/>
                    <a:p>
                      <a:pPr marL="0" marR="0" algn="ctr">
                        <a:spcBef>
                          <a:spcPts val="0"/>
                        </a:spcBef>
                        <a:spcAft>
                          <a:spcPts val="0"/>
                        </a:spcAft>
                      </a:pPr>
                      <a:r>
                        <a:rPr lang="en-US" sz="1000" dirty="0">
                          <a:solidFill>
                            <a:srgbClr val="000000"/>
                          </a:solidFill>
                          <a:effectLst/>
                          <a:latin typeface="Verdana"/>
                          <a:ea typeface="Times New Roman"/>
                          <a:cs typeface="Verdana"/>
                        </a:rPr>
                        <a:t>3</a:t>
                      </a:r>
                      <a:endParaRPr lang="en-US" sz="1000" dirty="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dirty="0">
                          <a:solidFill>
                            <a:srgbClr val="000000"/>
                          </a:solidFill>
                          <a:effectLst/>
                          <a:latin typeface="Verdana"/>
                          <a:ea typeface="Times New Roman"/>
                          <a:cs typeface="Verdana"/>
                        </a:rPr>
                        <a:t>1</a:t>
                      </a:r>
                      <a:endParaRPr lang="en-US" sz="1000" dirty="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a:t>
                      </a:r>
                      <a:endParaRPr lang="en-US" sz="100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a:t>
                      </a:r>
                      <a:endParaRPr lang="en-US" sz="100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a:t>
                      </a:r>
                      <a:endParaRPr lang="en-US" sz="100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a:t>
                      </a:r>
                      <a:endParaRPr lang="en-US" sz="100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O3:K6</a:t>
                      </a:r>
                      <a:endParaRPr lang="en-US" sz="1000">
                        <a:effectLst/>
                        <a:latin typeface="Verdana"/>
                        <a:ea typeface="ＭＳ 明朝"/>
                        <a:cs typeface="Verdana"/>
                      </a:endParaRPr>
                    </a:p>
                  </a:txBody>
                  <a:tcPr marL="68580" marR="68580" marT="0" marB="0" anchor="ctr"/>
                </a:tc>
              </a:tr>
              <a:tr h="370840">
                <a:tc>
                  <a:txBody>
                    <a:bodyPr/>
                    <a:lstStyle/>
                    <a:p>
                      <a:pPr marL="0" marR="0" algn="ctr">
                        <a:spcBef>
                          <a:spcPts val="0"/>
                        </a:spcBef>
                        <a:spcAft>
                          <a:spcPts val="0"/>
                        </a:spcAft>
                      </a:pPr>
                      <a:r>
                        <a:rPr lang="en-US" sz="1000">
                          <a:solidFill>
                            <a:srgbClr val="000000"/>
                          </a:solidFill>
                          <a:effectLst/>
                          <a:latin typeface="Verdana"/>
                          <a:ea typeface="Times New Roman"/>
                          <a:cs typeface="Verdana"/>
                        </a:rPr>
                        <a:t>605</a:t>
                      </a:r>
                      <a:endParaRPr lang="en-US" sz="1000">
                        <a:effectLst/>
                        <a:latin typeface="Verdana"/>
                        <a:ea typeface="ＭＳ 明朝"/>
                        <a:cs typeface="Verdana"/>
                      </a:endParaRPr>
                    </a:p>
                  </a:txBody>
                  <a:tcPr marL="68580" marR="68580" marT="0" marB="0" anchor="b"/>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net tow</a:t>
                      </a:r>
                      <a:endParaRPr lang="en-US" sz="1000">
                        <a:effectLst/>
                        <a:latin typeface="Verdana"/>
                        <a:ea typeface="ＭＳ 明朝"/>
                        <a:cs typeface="Verdana"/>
                      </a:endParaRPr>
                    </a:p>
                  </a:txBody>
                  <a:tcPr marL="68580" marR="68580" marT="0" marB="0" anchor="b"/>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2007</a:t>
                      </a:r>
                      <a:endParaRPr lang="en-US" sz="1000">
                        <a:effectLst/>
                        <a:latin typeface="Verdana"/>
                        <a:ea typeface="ＭＳ 明朝"/>
                        <a:cs typeface="Verdana"/>
                      </a:endParaRPr>
                    </a:p>
                  </a:txBody>
                  <a:tcPr marL="68580" marR="68580" marT="0" marB="0" anchor="b"/>
                </a:tc>
                <a:tc>
                  <a:txBody>
                    <a:bodyPr/>
                    <a:lstStyle/>
                    <a:p>
                      <a:pPr marL="0" marR="0" algn="ctr">
                        <a:spcBef>
                          <a:spcPts val="0"/>
                        </a:spcBef>
                        <a:spcAft>
                          <a:spcPts val="0"/>
                        </a:spcAft>
                      </a:pPr>
                      <a:r>
                        <a:rPr lang="en-US" sz="1000" dirty="0">
                          <a:solidFill>
                            <a:srgbClr val="000000"/>
                          </a:solidFill>
                          <a:effectLst/>
                          <a:latin typeface="Verdana"/>
                          <a:ea typeface="Times New Roman"/>
                          <a:cs typeface="Verdana"/>
                        </a:rPr>
                        <a:t>3</a:t>
                      </a:r>
                      <a:endParaRPr lang="en-US" sz="1000" dirty="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1</a:t>
                      </a:r>
                      <a:endParaRPr lang="en-US" sz="100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dirty="0">
                          <a:solidFill>
                            <a:srgbClr val="000000"/>
                          </a:solidFill>
                          <a:effectLst/>
                          <a:latin typeface="Verdana"/>
                          <a:ea typeface="Times New Roman"/>
                          <a:cs typeface="Verdana"/>
                        </a:rPr>
                        <a:t>+</a:t>
                      </a:r>
                      <a:endParaRPr lang="en-US" sz="1000" dirty="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a:t>
                      </a:r>
                      <a:endParaRPr lang="en-US" sz="100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a:t>
                      </a:r>
                      <a:endParaRPr lang="en-US" sz="100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a:t>
                      </a:r>
                      <a:endParaRPr lang="en-US" sz="100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O3:K6</a:t>
                      </a:r>
                      <a:endParaRPr lang="en-US" sz="1000">
                        <a:effectLst/>
                        <a:latin typeface="Verdana"/>
                        <a:ea typeface="ＭＳ 明朝"/>
                        <a:cs typeface="Verdana"/>
                      </a:endParaRPr>
                    </a:p>
                  </a:txBody>
                  <a:tcPr marL="68580" marR="68580" marT="0" marB="0" anchor="ctr"/>
                </a:tc>
              </a:tr>
              <a:tr h="370840">
                <a:tc>
                  <a:txBody>
                    <a:bodyPr/>
                    <a:lstStyle/>
                    <a:p>
                      <a:pPr marL="0" marR="0" algn="ctr">
                        <a:spcBef>
                          <a:spcPts val="0"/>
                        </a:spcBef>
                        <a:spcAft>
                          <a:spcPts val="0"/>
                        </a:spcAft>
                      </a:pPr>
                      <a:r>
                        <a:rPr lang="en-US" sz="1000">
                          <a:solidFill>
                            <a:srgbClr val="000000"/>
                          </a:solidFill>
                          <a:effectLst/>
                          <a:latin typeface="Verdana"/>
                          <a:ea typeface="Times New Roman"/>
                          <a:cs typeface="Verdana"/>
                        </a:rPr>
                        <a:t>747</a:t>
                      </a:r>
                      <a:endParaRPr lang="en-US" sz="1000">
                        <a:effectLst/>
                        <a:latin typeface="Verdana"/>
                        <a:ea typeface="ＭＳ 明朝"/>
                        <a:cs typeface="Verdana"/>
                      </a:endParaRPr>
                    </a:p>
                  </a:txBody>
                  <a:tcPr marL="68580" marR="68580" marT="0" marB="0" anchor="b"/>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water </a:t>
                      </a:r>
                      <a:endParaRPr lang="en-US" sz="1000">
                        <a:effectLst/>
                        <a:latin typeface="Verdana"/>
                        <a:ea typeface="ＭＳ 明朝"/>
                        <a:cs typeface="Verdana"/>
                      </a:endParaRPr>
                    </a:p>
                  </a:txBody>
                  <a:tcPr marL="68580" marR="68580" marT="0" marB="0" anchor="b"/>
                </a:tc>
                <a:tc>
                  <a:txBody>
                    <a:bodyPr/>
                    <a:lstStyle/>
                    <a:p>
                      <a:pPr marL="0" marR="0" algn="ctr">
                        <a:spcBef>
                          <a:spcPts val="0"/>
                        </a:spcBef>
                        <a:spcAft>
                          <a:spcPts val="0"/>
                        </a:spcAft>
                      </a:pPr>
                      <a:r>
                        <a:rPr lang="en-US" sz="1000" dirty="0">
                          <a:solidFill>
                            <a:srgbClr val="000000"/>
                          </a:solidFill>
                          <a:effectLst/>
                          <a:latin typeface="Verdana"/>
                          <a:ea typeface="Times New Roman"/>
                          <a:cs typeface="Verdana"/>
                        </a:rPr>
                        <a:t>2007</a:t>
                      </a:r>
                      <a:endParaRPr lang="en-US" sz="1000" dirty="0">
                        <a:effectLst/>
                        <a:latin typeface="Verdana"/>
                        <a:ea typeface="ＭＳ 明朝"/>
                        <a:cs typeface="Verdana"/>
                      </a:endParaRPr>
                    </a:p>
                  </a:txBody>
                  <a:tcPr marL="68580" marR="68580" marT="0" marB="0" anchor="b"/>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3</a:t>
                      </a:r>
                      <a:endParaRPr lang="en-US" sz="100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1</a:t>
                      </a:r>
                      <a:endParaRPr lang="en-US" sz="100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a:t>
                      </a:r>
                      <a:endParaRPr lang="en-US" sz="100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dirty="0">
                          <a:solidFill>
                            <a:srgbClr val="000000"/>
                          </a:solidFill>
                          <a:effectLst/>
                          <a:latin typeface="Verdana"/>
                          <a:ea typeface="Times New Roman"/>
                          <a:cs typeface="Verdana"/>
                        </a:rPr>
                        <a:t>-</a:t>
                      </a:r>
                      <a:endParaRPr lang="en-US" sz="1000" dirty="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a:t>
                      </a:r>
                      <a:endParaRPr lang="en-US" sz="100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a:t>
                      </a:r>
                      <a:endParaRPr lang="en-US" sz="100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O3:K6</a:t>
                      </a:r>
                      <a:endParaRPr lang="en-US" sz="1000">
                        <a:effectLst/>
                        <a:latin typeface="Verdana"/>
                        <a:ea typeface="ＭＳ 明朝"/>
                        <a:cs typeface="Verdana"/>
                      </a:endParaRPr>
                    </a:p>
                  </a:txBody>
                  <a:tcPr marL="68580" marR="68580" marT="0" marB="0" anchor="ctr"/>
                </a:tc>
              </a:tr>
              <a:tr h="370840">
                <a:tc>
                  <a:txBody>
                    <a:bodyPr/>
                    <a:lstStyle/>
                    <a:p>
                      <a:pPr marL="0" marR="0" algn="ctr">
                        <a:spcBef>
                          <a:spcPts val="0"/>
                        </a:spcBef>
                        <a:spcAft>
                          <a:spcPts val="0"/>
                        </a:spcAft>
                      </a:pPr>
                      <a:r>
                        <a:rPr lang="en-US" sz="1000">
                          <a:solidFill>
                            <a:srgbClr val="000000"/>
                          </a:solidFill>
                          <a:effectLst/>
                          <a:latin typeface="Verdana"/>
                          <a:ea typeface="Times New Roman"/>
                          <a:cs typeface="Verdana"/>
                        </a:rPr>
                        <a:t>741</a:t>
                      </a:r>
                      <a:endParaRPr lang="en-US" sz="1000">
                        <a:effectLst/>
                        <a:latin typeface="Verdana"/>
                        <a:ea typeface="ＭＳ 明朝"/>
                        <a:cs typeface="Verdana"/>
                      </a:endParaRPr>
                    </a:p>
                  </a:txBody>
                  <a:tcPr marL="68580" marR="68580" marT="0" marB="0" anchor="b"/>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water  </a:t>
                      </a:r>
                      <a:endParaRPr lang="en-US" sz="1000">
                        <a:effectLst/>
                        <a:latin typeface="Verdana"/>
                        <a:ea typeface="ＭＳ 明朝"/>
                        <a:cs typeface="Verdana"/>
                      </a:endParaRPr>
                    </a:p>
                  </a:txBody>
                  <a:tcPr marL="68580" marR="68580" marT="0" marB="0" anchor="b"/>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2007</a:t>
                      </a:r>
                      <a:endParaRPr lang="en-US" sz="1000">
                        <a:effectLst/>
                        <a:latin typeface="Verdana"/>
                        <a:ea typeface="ＭＳ 明朝"/>
                        <a:cs typeface="Verdana"/>
                      </a:endParaRPr>
                    </a:p>
                  </a:txBody>
                  <a:tcPr marL="68580" marR="68580" marT="0" marB="0" anchor="b"/>
                </a:tc>
                <a:tc>
                  <a:txBody>
                    <a:bodyPr/>
                    <a:lstStyle/>
                    <a:p>
                      <a:pPr marL="0" marR="0" algn="ctr">
                        <a:spcBef>
                          <a:spcPts val="0"/>
                        </a:spcBef>
                        <a:spcAft>
                          <a:spcPts val="0"/>
                        </a:spcAft>
                      </a:pPr>
                      <a:r>
                        <a:rPr lang="en-US" sz="1000" dirty="0">
                          <a:solidFill>
                            <a:srgbClr val="000000"/>
                          </a:solidFill>
                          <a:effectLst/>
                          <a:latin typeface="Verdana"/>
                          <a:ea typeface="Times New Roman"/>
                          <a:cs typeface="Verdana"/>
                        </a:rPr>
                        <a:t>3</a:t>
                      </a:r>
                      <a:endParaRPr lang="en-US" sz="1000" dirty="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1</a:t>
                      </a:r>
                      <a:endParaRPr lang="en-US" sz="100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a:t>
                      </a:r>
                      <a:endParaRPr lang="en-US" sz="100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dirty="0">
                          <a:solidFill>
                            <a:srgbClr val="000000"/>
                          </a:solidFill>
                          <a:effectLst/>
                          <a:latin typeface="Verdana"/>
                          <a:ea typeface="Times New Roman"/>
                          <a:cs typeface="Verdana"/>
                        </a:rPr>
                        <a:t>-</a:t>
                      </a:r>
                      <a:endParaRPr lang="en-US" sz="1000" dirty="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dirty="0">
                          <a:solidFill>
                            <a:srgbClr val="000000"/>
                          </a:solidFill>
                          <a:effectLst/>
                          <a:latin typeface="Verdana"/>
                          <a:ea typeface="Times New Roman"/>
                          <a:cs typeface="Verdana"/>
                        </a:rPr>
                        <a:t>+</a:t>
                      </a:r>
                      <a:endParaRPr lang="en-US" sz="1000" dirty="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dirty="0">
                          <a:solidFill>
                            <a:srgbClr val="000000"/>
                          </a:solidFill>
                          <a:effectLst/>
                          <a:latin typeface="Verdana"/>
                          <a:ea typeface="Times New Roman"/>
                          <a:cs typeface="Verdana"/>
                        </a:rPr>
                        <a:t>+</a:t>
                      </a:r>
                      <a:endParaRPr lang="en-US" sz="1000" dirty="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dirty="0">
                          <a:solidFill>
                            <a:srgbClr val="000000"/>
                          </a:solidFill>
                          <a:effectLst/>
                          <a:latin typeface="Verdana"/>
                          <a:ea typeface="Times New Roman"/>
                          <a:cs typeface="Verdana"/>
                        </a:rPr>
                        <a:t>O3:K6</a:t>
                      </a:r>
                      <a:endParaRPr lang="en-US" sz="1000" dirty="0">
                        <a:effectLst/>
                        <a:latin typeface="Verdana"/>
                        <a:ea typeface="ＭＳ 明朝"/>
                        <a:cs typeface="Verdana"/>
                      </a:endParaRPr>
                    </a:p>
                  </a:txBody>
                  <a:tcPr marL="68580" marR="68580" marT="0" marB="0" anchor="ctr"/>
                </a:tc>
              </a:tr>
              <a:tr h="370840">
                <a:tc>
                  <a:txBody>
                    <a:bodyPr/>
                    <a:lstStyle/>
                    <a:p>
                      <a:pPr marL="0" marR="0" algn="ctr">
                        <a:spcBef>
                          <a:spcPts val="0"/>
                        </a:spcBef>
                        <a:spcAft>
                          <a:spcPts val="0"/>
                        </a:spcAft>
                      </a:pPr>
                      <a:r>
                        <a:rPr lang="en-US" sz="1000">
                          <a:solidFill>
                            <a:srgbClr val="000000"/>
                          </a:solidFill>
                          <a:effectLst/>
                          <a:latin typeface="Verdana"/>
                          <a:ea typeface="Times New Roman"/>
                          <a:cs typeface="Verdana"/>
                        </a:rPr>
                        <a:t>4566</a:t>
                      </a:r>
                      <a:endParaRPr lang="en-US" sz="1000">
                        <a:effectLst/>
                        <a:latin typeface="Verdana"/>
                        <a:ea typeface="ＭＳ 明朝"/>
                        <a:cs typeface="Verdana"/>
                      </a:endParaRPr>
                    </a:p>
                  </a:txBody>
                  <a:tcPr marL="68580" marR="68580" marT="0" marB="0" anchor="b"/>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clinical  </a:t>
                      </a:r>
                      <a:endParaRPr lang="en-US" sz="1000">
                        <a:effectLst/>
                        <a:latin typeface="Verdana"/>
                        <a:ea typeface="ＭＳ 明朝"/>
                        <a:cs typeface="Verdana"/>
                      </a:endParaRPr>
                    </a:p>
                  </a:txBody>
                  <a:tcPr marL="68580" marR="68580" marT="0" marB="0" anchor="b"/>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2011</a:t>
                      </a:r>
                      <a:endParaRPr lang="en-US" sz="1000">
                        <a:effectLst/>
                        <a:latin typeface="Verdana"/>
                        <a:ea typeface="ＭＳ 明朝"/>
                        <a:cs typeface="Verdana"/>
                      </a:endParaRPr>
                    </a:p>
                  </a:txBody>
                  <a:tcPr marL="68580" marR="68580" marT="0" marB="0" anchor="b"/>
                </a:tc>
                <a:tc>
                  <a:txBody>
                    <a:bodyPr/>
                    <a:lstStyle/>
                    <a:p>
                      <a:pPr marL="0" marR="0" algn="ctr">
                        <a:spcBef>
                          <a:spcPts val="0"/>
                        </a:spcBef>
                        <a:spcAft>
                          <a:spcPts val="0"/>
                        </a:spcAft>
                      </a:pPr>
                      <a:r>
                        <a:rPr lang="en-US" sz="1000" dirty="0">
                          <a:solidFill>
                            <a:srgbClr val="000000"/>
                          </a:solidFill>
                          <a:effectLst/>
                          <a:latin typeface="Verdana"/>
                          <a:ea typeface="Times New Roman"/>
                          <a:cs typeface="Verdana"/>
                        </a:rPr>
                        <a:t>3</a:t>
                      </a:r>
                      <a:endParaRPr lang="en-US" sz="1000" dirty="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1</a:t>
                      </a:r>
                      <a:endParaRPr lang="en-US" sz="100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a:t>
                      </a:r>
                      <a:endParaRPr lang="en-US" sz="100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a:t>
                      </a:r>
                      <a:endParaRPr lang="en-US" sz="100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a:t>
                      </a:r>
                      <a:endParaRPr lang="en-US" sz="100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dirty="0">
                          <a:solidFill>
                            <a:srgbClr val="000000"/>
                          </a:solidFill>
                          <a:effectLst/>
                          <a:latin typeface="Verdana"/>
                          <a:ea typeface="Times New Roman"/>
                          <a:cs typeface="Verdana"/>
                        </a:rPr>
                        <a:t>+</a:t>
                      </a:r>
                      <a:endParaRPr lang="en-US" sz="1000" dirty="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O3:K6</a:t>
                      </a:r>
                      <a:endParaRPr lang="en-US" sz="1000">
                        <a:effectLst/>
                        <a:latin typeface="Verdana"/>
                        <a:ea typeface="ＭＳ 明朝"/>
                        <a:cs typeface="Verdana"/>
                      </a:endParaRPr>
                    </a:p>
                  </a:txBody>
                  <a:tcPr marL="68580" marR="68580" marT="0" marB="0" anchor="ctr"/>
                </a:tc>
              </a:tr>
              <a:tr h="370840">
                <a:tc>
                  <a:txBody>
                    <a:bodyPr/>
                    <a:lstStyle/>
                    <a:p>
                      <a:pPr marL="0" marR="0" algn="ctr">
                        <a:spcBef>
                          <a:spcPts val="0"/>
                        </a:spcBef>
                        <a:spcAft>
                          <a:spcPts val="0"/>
                        </a:spcAft>
                      </a:pPr>
                      <a:r>
                        <a:rPr lang="en-US" sz="1000">
                          <a:solidFill>
                            <a:srgbClr val="000000"/>
                          </a:solidFill>
                          <a:effectLst/>
                          <a:latin typeface="Verdana"/>
                          <a:ea typeface="Times New Roman"/>
                          <a:cs typeface="Verdana"/>
                        </a:rPr>
                        <a:t>4635</a:t>
                      </a:r>
                      <a:endParaRPr lang="en-US" sz="1000">
                        <a:effectLst/>
                        <a:latin typeface="Verdana"/>
                        <a:ea typeface="ＭＳ 明朝"/>
                        <a:cs typeface="Verdana"/>
                      </a:endParaRPr>
                    </a:p>
                  </a:txBody>
                  <a:tcPr marL="68580" marR="68580" marT="0" marB="0" anchor="b"/>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clinical  </a:t>
                      </a:r>
                      <a:endParaRPr lang="en-US" sz="1000">
                        <a:effectLst/>
                        <a:latin typeface="Verdana"/>
                        <a:ea typeface="ＭＳ 明朝"/>
                        <a:cs typeface="Verdana"/>
                      </a:endParaRPr>
                    </a:p>
                  </a:txBody>
                  <a:tcPr marL="68580" marR="68580" marT="0" marB="0" anchor="b"/>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2011</a:t>
                      </a:r>
                      <a:endParaRPr lang="en-US" sz="1000">
                        <a:effectLst/>
                        <a:latin typeface="Verdana"/>
                        <a:ea typeface="ＭＳ 明朝"/>
                        <a:cs typeface="Verdana"/>
                      </a:endParaRPr>
                    </a:p>
                  </a:txBody>
                  <a:tcPr marL="68580" marR="68580" marT="0" marB="0" anchor="b"/>
                </a:tc>
                <a:tc>
                  <a:txBody>
                    <a:bodyPr/>
                    <a:lstStyle/>
                    <a:p>
                      <a:pPr marL="0" marR="0" algn="ctr">
                        <a:spcBef>
                          <a:spcPts val="0"/>
                        </a:spcBef>
                        <a:spcAft>
                          <a:spcPts val="0"/>
                        </a:spcAft>
                      </a:pPr>
                      <a:r>
                        <a:rPr lang="en-US" sz="1000" dirty="0">
                          <a:solidFill>
                            <a:srgbClr val="000000"/>
                          </a:solidFill>
                          <a:effectLst/>
                          <a:latin typeface="Verdana"/>
                          <a:ea typeface="Times New Roman"/>
                          <a:cs typeface="Verdana"/>
                        </a:rPr>
                        <a:t>3</a:t>
                      </a:r>
                      <a:endParaRPr lang="en-US" sz="1000" dirty="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dirty="0">
                          <a:solidFill>
                            <a:srgbClr val="000000"/>
                          </a:solidFill>
                          <a:effectLst/>
                          <a:latin typeface="Verdana"/>
                          <a:ea typeface="Times New Roman"/>
                          <a:cs typeface="Verdana"/>
                        </a:rPr>
                        <a:t>1</a:t>
                      </a:r>
                      <a:endParaRPr lang="en-US" sz="1000" dirty="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a:t>
                      </a:r>
                      <a:endParaRPr lang="en-US" sz="100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a:t>
                      </a:r>
                      <a:endParaRPr lang="en-US" sz="100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a:t>
                      </a:r>
                      <a:endParaRPr lang="en-US" sz="100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a:t>
                      </a:r>
                      <a:endParaRPr lang="en-US" sz="100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O3:K6</a:t>
                      </a:r>
                      <a:endParaRPr lang="en-US" sz="1000">
                        <a:effectLst/>
                        <a:latin typeface="Verdana"/>
                        <a:ea typeface="ＭＳ 明朝"/>
                        <a:cs typeface="Verdana"/>
                      </a:endParaRPr>
                    </a:p>
                  </a:txBody>
                  <a:tcPr marL="68580" marR="68580" marT="0" marB="0" anchor="ctr"/>
                </a:tc>
              </a:tr>
              <a:tr h="370840">
                <a:tc>
                  <a:txBody>
                    <a:bodyPr/>
                    <a:lstStyle/>
                    <a:p>
                      <a:pPr marL="0" marR="0" algn="ctr">
                        <a:spcBef>
                          <a:spcPts val="0"/>
                        </a:spcBef>
                        <a:spcAft>
                          <a:spcPts val="0"/>
                        </a:spcAft>
                      </a:pPr>
                      <a:r>
                        <a:rPr lang="en-US" sz="1000">
                          <a:solidFill>
                            <a:srgbClr val="000000"/>
                          </a:solidFill>
                          <a:effectLst/>
                          <a:latin typeface="Verdana"/>
                          <a:ea typeface="Times New Roman"/>
                          <a:cs typeface="Verdana"/>
                        </a:rPr>
                        <a:t>4629</a:t>
                      </a:r>
                      <a:endParaRPr lang="en-US" sz="1000">
                        <a:effectLst/>
                        <a:latin typeface="Verdana"/>
                        <a:ea typeface="ＭＳ 明朝"/>
                        <a:cs typeface="Verdana"/>
                      </a:endParaRPr>
                    </a:p>
                  </a:txBody>
                  <a:tcPr marL="68580" marR="68580" marT="0" marB="0" anchor="b"/>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clinical  </a:t>
                      </a:r>
                      <a:endParaRPr lang="en-US" sz="1000">
                        <a:effectLst/>
                        <a:latin typeface="Verdana"/>
                        <a:ea typeface="ＭＳ 明朝"/>
                        <a:cs typeface="Verdana"/>
                      </a:endParaRPr>
                    </a:p>
                  </a:txBody>
                  <a:tcPr marL="68580" marR="68580" marT="0" marB="0" anchor="b"/>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2011</a:t>
                      </a:r>
                      <a:endParaRPr lang="en-US" sz="1000">
                        <a:effectLst/>
                        <a:latin typeface="Verdana"/>
                        <a:ea typeface="ＭＳ 明朝"/>
                        <a:cs typeface="Verdana"/>
                      </a:endParaRPr>
                    </a:p>
                  </a:txBody>
                  <a:tcPr marL="68580" marR="68580" marT="0" marB="0" anchor="b"/>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3</a:t>
                      </a:r>
                      <a:endParaRPr lang="en-US" sz="100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dirty="0">
                          <a:solidFill>
                            <a:srgbClr val="000000"/>
                          </a:solidFill>
                          <a:effectLst/>
                          <a:latin typeface="Verdana"/>
                          <a:ea typeface="Times New Roman"/>
                          <a:cs typeface="Verdana"/>
                        </a:rPr>
                        <a:t>1</a:t>
                      </a:r>
                      <a:endParaRPr lang="en-US" sz="1000" dirty="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dirty="0">
                          <a:solidFill>
                            <a:srgbClr val="000000"/>
                          </a:solidFill>
                          <a:effectLst/>
                          <a:latin typeface="Verdana"/>
                          <a:ea typeface="Times New Roman"/>
                          <a:cs typeface="Verdana"/>
                        </a:rPr>
                        <a:t>+</a:t>
                      </a:r>
                      <a:endParaRPr lang="en-US" sz="1000" dirty="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a:t>
                      </a:r>
                      <a:endParaRPr lang="en-US" sz="100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a:t>
                      </a:r>
                      <a:endParaRPr lang="en-US" sz="100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a:t>
                      </a:r>
                      <a:endParaRPr lang="en-US" sz="100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O3:K6</a:t>
                      </a:r>
                      <a:endParaRPr lang="en-US" sz="1000">
                        <a:effectLst/>
                        <a:latin typeface="Verdana"/>
                        <a:ea typeface="ＭＳ 明朝"/>
                        <a:cs typeface="Verdana"/>
                      </a:endParaRPr>
                    </a:p>
                  </a:txBody>
                  <a:tcPr marL="68580" marR="68580" marT="0" marB="0" anchor="ctr"/>
                </a:tc>
              </a:tr>
              <a:tr h="370840">
                <a:tc>
                  <a:txBody>
                    <a:bodyPr/>
                    <a:lstStyle/>
                    <a:p>
                      <a:pPr marL="0" marR="0" algn="ctr">
                        <a:spcBef>
                          <a:spcPts val="0"/>
                        </a:spcBef>
                        <a:spcAft>
                          <a:spcPts val="0"/>
                        </a:spcAft>
                      </a:pPr>
                      <a:r>
                        <a:rPr lang="en-US" sz="1000">
                          <a:solidFill>
                            <a:srgbClr val="000000"/>
                          </a:solidFill>
                          <a:effectLst/>
                          <a:latin typeface="Verdana"/>
                          <a:ea typeface="Times New Roman"/>
                          <a:cs typeface="Verdana"/>
                        </a:rPr>
                        <a:t>4596</a:t>
                      </a:r>
                      <a:endParaRPr lang="en-US" sz="1000">
                        <a:effectLst/>
                        <a:latin typeface="Verdana"/>
                        <a:ea typeface="ＭＳ 明朝"/>
                        <a:cs typeface="Verdana"/>
                      </a:endParaRPr>
                    </a:p>
                  </a:txBody>
                  <a:tcPr marL="68580" marR="68580" marT="0" marB="0" anchor="b"/>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clinical  </a:t>
                      </a:r>
                      <a:endParaRPr lang="en-US" sz="1000">
                        <a:effectLst/>
                        <a:latin typeface="Verdana"/>
                        <a:ea typeface="ＭＳ 明朝"/>
                        <a:cs typeface="Verdana"/>
                      </a:endParaRPr>
                    </a:p>
                  </a:txBody>
                  <a:tcPr marL="68580" marR="68580" marT="0" marB="0" anchor="b"/>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2011</a:t>
                      </a:r>
                      <a:endParaRPr lang="en-US" sz="1000">
                        <a:effectLst/>
                        <a:latin typeface="Verdana"/>
                        <a:ea typeface="ＭＳ 明朝"/>
                        <a:cs typeface="Verdana"/>
                      </a:endParaRPr>
                    </a:p>
                  </a:txBody>
                  <a:tcPr marL="68580" marR="68580" marT="0" marB="0" anchor="b"/>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3</a:t>
                      </a:r>
                      <a:endParaRPr lang="en-US" sz="100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1</a:t>
                      </a:r>
                      <a:endParaRPr lang="en-US" sz="100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dirty="0">
                          <a:solidFill>
                            <a:srgbClr val="000000"/>
                          </a:solidFill>
                          <a:effectLst/>
                          <a:latin typeface="Verdana"/>
                          <a:ea typeface="Times New Roman"/>
                          <a:cs typeface="Verdana"/>
                        </a:rPr>
                        <a:t>+</a:t>
                      </a:r>
                      <a:endParaRPr lang="en-US" sz="1000" dirty="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dirty="0">
                          <a:solidFill>
                            <a:srgbClr val="000000"/>
                          </a:solidFill>
                          <a:effectLst/>
                          <a:latin typeface="Verdana"/>
                          <a:ea typeface="Times New Roman"/>
                          <a:cs typeface="Verdana"/>
                        </a:rPr>
                        <a:t>-</a:t>
                      </a:r>
                      <a:endParaRPr lang="en-US" sz="1000" dirty="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dirty="0">
                          <a:solidFill>
                            <a:srgbClr val="000000"/>
                          </a:solidFill>
                          <a:effectLst/>
                          <a:latin typeface="Verdana"/>
                          <a:ea typeface="Times New Roman"/>
                          <a:cs typeface="Verdana"/>
                        </a:rPr>
                        <a:t>+</a:t>
                      </a:r>
                      <a:endParaRPr lang="en-US" sz="1000" dirty="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a:t>
                      </a:r>
                      <a:endParaRPr lang="en-US" sz="100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O3:K6</a:t>
                      </a:r>
                      <a:endParaRPr lang="en-US" sz="1000">
                        <a:effectLst/>
                        <a:latin typeface="Verdana"/>
                        <a:ea typeface="ＭＳ 明朝"/>
                        <a:cs typeface="Verdana"/>
                      </a:endParaRPr>
                    </a:p>
                  </a:txBody>
                  <a:tcPr marL="68580" marR="68580" marT="0" marB="0" anchor="ctr"/>
                </a:tc>
              </a:tr>
              <a:tr h="370840">
                <a:tc>
                  <a:txBody>
                    <a:bodyPr/>
                    <a:lstStyle/>
                    <a:p>
                      <a:pPr marL="0" marR="0" algn="ctr">
                        <a:spcBef>
                          <a:spcPts val="0"/>
                        </a:spcBef>
                        <a:spcAft>
                          <a:spcPts val="0"/>
                        </a:spcAft>
                      </a:pPr>
                      <a:r>
                        <a:rPr lang="en-US" sz="1000">
                          <a:solidFill>
                            <a:srgbClr val="000000"/>
                          </a:solidFill>
                          <a:effectLst/>
                          <a:latin typeface="Verdana"/>
                          <a:ea typeface="Times New Roman"/>
                          <a:cs typeface="Verdana"/>
                        </a:rPr>
                        <a:t>4620</a:t>
                      </a:r>
                      <a:endParaRPr lang="en-US" sz="1000">
                        <a:effectLst/>
                        <a:latin typeface="Verdana"/>
                        <a:ea typeface="ＭＳ 明朝"/>
                        <a:cs typeface="Verdana"/>
                      </a:endParaRPr>
                    </a:p>
                  </a:txBody>
                  <a:tcPr marL="68580" marR="68580" marT="0" marB="0" anchor="b"/>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clinical  </a:t>
                      </a:r>
                      <a:endParaRPr lang="en-US" sz="1000">
                        <a:effectLst/>
                        <a:latin typeface="Verdana"/>
                        <a:ea typeface="ＭＳ 明朝"/>
                        <a:cs typeface="Verdana"/>
                      </a:endParaRPr>
                    </a:p>
                  </a:txBody>
                  <a:tcPr marL="68580" marR="68580" marT="0" marB="0" anchor="b"/>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2011</a:t>
                      </a:r>
                      <a:endParaRPr lang="en-US" sz="1000">
                        <a:effectLst/>
                        <a:latin typeface="Verdana"/>
                        <a:ea typeface="ＭＳ 明朝"/>
                        <a:cs typeface="Verdana"/>
                      </a:endParaRPr>
                    </a:p>
                  </a:txBody>
                  <a:tcPr marL="68580" marR="68580" marT="0" marB="0" anchor="b"/>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3</a:t>
                      </a:r>
                      <a:endParaRPr lang="en-US" sz="100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1</a:t>
                      </a:r>
                      <a:endParaRPr lang="en-US" sz="100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a:t>
                      </a:r>
                      <a:endParaRPr lang="en-US" sz="100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a:solidFill>
                            <a:srgbClr val="000000"/>
                          </a:solidFill>
                          <a:effectLst/>
                          <a:latin typeface="Verdana"/>
                          <a:ea typeface="Times New Roman"/>
                          <a:cs typeface="Verdana"/>
                        </a:rPr>
                        <a:t>-</a:t>
                      </a:r>
                      <a:endParaRPr lang="en-US" sz="100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dirty="0">
                          <a:solidFill>
                            <a:srgbClr val="000000"/>
                          </a:solidFill>
                          <a:effectLst/>
                          <a:latin typeface="Verdana"/>
                          <a:ea typeface="Times New Roman"/>
                          <a:cs typeface="Verdana"/>
                        </a:rPr>
                        <a:t>+</a:t>
                      </a:r>
                      <a:endParaRPr lang="en-US" sz="1000" dirty="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dirty="0">
                          <a:solidFill>
                            <a:srgbClr val="000000"/>
                          </a:solidFill>
                          <a:effectLst/>
                          <a:latin typeface="Verdana"/>
                          <a:ea typeface="Times New Roman"/>
                          <a:cs typeface="Verdana"/>
                        </a:rPr>
                        <a:t>+</a:t>
                      </a:r>
                      <a:endParaRPr lang="en-US" sz="1000" dirty="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dirty="0">
                          <a:solidFill>
                            <a:srgbClr val="000000"/>
                          </a:solidFill>
                          <a:effectLst/>
                          <a:latin typeface="Verdana"/>
                          <a:ea typeface="Times New Roman"/>
                          <a:cs typeface="Verdana"/>
                        </a:rPr>
                        <a:t>O3:K6</a:t>
                      </a:r>
                      <a:endParaRPr lang="en-US" sz="1000" dirty="0">
                        <a:effectLst/>
                        <a:latin typeface="Verdana"/>
                        <a:ea typeface="ＭＳ 明朝"/>
                        <a:cs typeface="Verdana"/>
                      </a:endParaRPr>
                    </a:p>
                  </a:txBody>
                  <a:tcPr marL="68580" marR="68580" marT="0" marB="0" anchor="ctr"/>
                </a:tc>
              </a:tr>
              <a:tr h="370840">
                <a:tc>
                  <a:txBody>
                    <a:bodyPr/>
                    <a:lstStyle/>
                    <a:p>
                      <a:pPr marL="0" marR="0" algn="ctr">
                        <a:spcBef>
                          <a:spcPts val="0"/>
                        </a:spcBef>
                        <a:spcAft>
                          <a:spcPts val="0"/>
                        </a:spcAft>
                      </a:pPr>
                      <a:r>
                        <a:rPr lang="en-US" sz="800" dirty="0">
                          <a:solidFill>
                            <a:srgbClr val="000000"/>
                          </a:solidFill>
                          <a:effectLst/>
                          <a:latin typeface="Verdana"/>
                          <a:ea typeface="Times New Roman"/>
                          <a:cs typeface="Verdana"/>
                        </a:rPr>
                        <a:t>RIMD2210633</a:t>
                      </a:r>
                      <a:r>
                        <a:rPr lang="en-US" sz="800" baseline="30000" dirty="0">
                          <a:solidFill>
                            <a:srgbClr val="000000"/>
                          </a:solidFill>
                          <a:effectLst/>
                          <a:latin typeface="Verdana"/>
                          <a:ea typeface="Times New Roman"/>
                          <a:cs typeface="Verdana"/>
                        </a:rPr>
                        <a:t>a</a:t>
                      </a:r>
                      <a:endParaRPr lang="en-US" sz="800" dirty="0">
                        <a:effectLst/>
                        <a:latin typeface="Verdana"/>
                        <a:ea typeface="ＭＳ 明朝"/>
                        <a:cs typeface="Verdana"/>
                      </a:endParaRPr>
                    </a:p>
                  </a:txBody>
                  <a:tcPr marL="68580" marR="68580" marT="0" marB="0" anchor="b"/>
                </a:tc>
                <a:tc>
                  <a:txBody>
                    <a:bodyPr/>
                    <a:lstStyle/>
                    <a:p>
                      <a:pPr marL="0" marR="0" algn="ctr">
                        <a:spcBef>
                          <a:spcPts val="0"/>
                        </a:spcBef>
                        <a:spcAft>
                          <a:spcPts val="0"/>
                        </a:spcAft>
                      </a:pPr>
                      <a:r>
                        <a:rPr lang="en-US" sz="1000" dirty="0">
                          <a:solidFill>
                            <a:srgbClr val="000000"/>
                          </a:solidFill>
                          <a:effectLst/>
                          <a:latin typeface="Verdana"/>
                          <a:ea typeface="Times New Roman"/>
                          <a:cs typeface="Verdana"/>
                        </a:rPr>
                        <a:t>clinical </a:t>
                      </a:r>
                      <a:endParaRPr lang="en-US" sz="1000" dirty="0">
                        <a:effectLst/>
                        <a:latin typeface="Verdana"/>
                        <a:ea typeface="ＭＳ 明朝"/>
                        <a:cs typeface="Verdana"/>
                      </a:endParaRPr>
                    </a:p>
                  </a:txBody>
                  <a:tcPr marL="68580" marR="68580" marT="0" marB="0" anchor="b"/>
                </a:tc>
                <a:tc>
                  <a:txBody>
                    <a:bodyPr/>
                    <a:lstStyle/>
                    <a:p>
                      <a:pPr marL="0" marR="0" algn="ctr">
                        <a:spcBef>
                          <a:spcPts val="0"/>
                        </a:spcBef>
                        <a:spcAft>
                          <a:spcPts val="0"/>
                        </a:spcAft>
                      </a:pPr>
                      <a:r>
                        <a:rPr lang="en-US" sz="1000" dirty="0">
                          <a:solidFill>
                            <a:srgbClr val="000000"/>
                          </a:solidFill>
                          <a:effectLst/>
                          <a:latin typeface="Verdana"/>
                          <a:ea typeface="Times New Roman"/>
                          <a:cs typeface="Verdana"/>
                        </a:rPr>
                        <a:t> 1996</a:t>
                      </a:r>
                      <a:endParaRPr lang="en-US" sz="1000" dirty="0">
                        <a:effectLst/>
                        <a:latin typeface="Verdana"/>
                        <a:ea typeface="ＭＳ 明朝"/>
                        <a:cs typeface="Verdana"/>
                      </a:endParaRPr>
                    </a:p>
                  </a:txBody>
                  <a:tcPr marL="68580" marR="68580" marT="0" marB="0" anchor="b"/>
                </a:tc>
                <a:tc>
                  <a:txBody>
                    <a:bodyPr/>
                    <a:lstStyle/>
                    <a:p>
                      <a:pPr marL="0" marR="0" algn="ctr">
                        <a:spcBef>
                          <a:spcPts val="0"/>
                        </a:spcBef>
                        <a:spcAft>
                          <a:spcPts val="0"/>
                        </a:spcAft>
                      </a:pPr>
                      <a:r>
                        <a:rPr lang="en-US" sz="1000" dirty="0">
                          <a:solidFill>
                            <a:srgbClr val="000000"/>
                          </a:solidFill>
                          <a:effectLst/>
                          <a:latin typeface="Verdana"/>
                          <a:ea typeface="Times New Roman"/>
                          <a:cs typeface="Verdana"/>
                        </a:rPr>
                        <a:t>3</a:t>
                      </a:r>
                      <a:endParaRPr lang="en-US" sz="1000" dirty="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dirty="0">
                          <a:solidFill>
                            <a:srgbClr val="000000"/>
                          </a:solidFill>
                          <a:effectLst/>
                          <a:latin typeface="Verdana"/>
                          <a:ea typeface="Times New Roman"/>
                          <a:cs typeface="Verdana"/>
                        </a:rPr>
                        <a:t>1</a:t>
                      </a:r>
                      <a:endParaRPr lang="en-US" sz="1000" dirty="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dirty="0">
                          <a:solidFill>
                            <a:srgbClr val="000000"/>
                          </a:solidFill>
                          <a:effectLst/>
                          <a:latin typeface="Verdana"/>
                          <a:ea typeface="Times New Roman"/>
                          <a:cs typeface="Verdana"/>
                        </a:rPr>
                        <a:t>+</a:t>
                      </a:r>
                      <a:endParaRPr lang="en-US" sz="1000" dirty="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dirty="0">
                          <a:solidFill>
                            <a:srgbClr val="000000"/>
                          </a:solidFill>
                          <a:effectLst/>
                          <a:latin typeface="Verdana"/>
                          <a:ea typeface="Times New Roman"/>
                          <a:cs typeface="Verdana"/>
                        </a:rPr>
                        <a:t>-</a:t>
                      </a:r>
                      <a:endParaRPr lang="en-US" sz="1000" dirty="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dirty="0">
                          <a:solidFill>
                            <a:srgbClr val="000000"/>
                          </a:solidFill>
                          <a:effectLst/>
                          <a:latin typeface="Verdana"/>
                          <a:ea typeface="Times New Roman"/>
                          <a:cs typeface="Verdana"/>
                        </a:rPr>
                        <a:t>+</a:t>
                      </a:r>
                      <a:endParaRPr lang="en-US" sz="1000" dirty="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dirty="0">
                          <a:solidFill>
                            <a:srgbClr val="000000"/>
                          </a:solidFill>
                          <a:effectLst/>
                          <a:latin typeface="Verdana"/>
                          <a:ea typeface="Times New Roman"/>
                          <a:cs typeface="Verdana"/>
                        </a:rPr>
                        <a:t>+</a:t>
                      </a:r>
                      <a:endParaRPr lang="en-US" sz="1000" dirty="0">
                        <a:effectLst/>
                        <a:latin typeface="Verdana"/>
                        <a:ea typeface="ＭＳ 明朝"/>
                        <a:cs typeface="Verdana"/>
                      </a:endParaRPr>
                    </a:p>
                  </a:txBody>
                  <a:tcPr marL="68580" marR="68580" marT="0" marB="0" anchor="ctr"/>
                </a:tc>
                <a:tc>
                  <a:txBody>
                    <a:bodyPr/>
                    <a:lstStyle/>
                    <a:p>
                      <a:pPr marL="0" marR="0" algn="ctr">
                        <a:spcBef>
                          <a:spcPts val="0"/>
                        </a:spcBef>
                        <a:spcAft>
                          <a:spcPts val="0"/>
                        </a:spcAft>
                      </a:pPr>
                      <a:r>
                        <a:rPr lang="en-US" sz="1000" dirty="0">
                          <a:solidFill>
                            <a:srgbClr val="000000"/>
                          </a:solidFill>
                          <a:effectLst/>
                          <a:latin typeface="Verdana"/>
                          <a:ea typeface="Times New Roman"/>
                          <a:cs typeface="Verdana"/>
                        </a:rPr>
                        <a:t>O3:K6</a:t>
                      </a:r>
                      <a:endParaRPr lang="en-US" sz="1000" dirty="0">
                        <a:effectLst/>
                        <a:latin typeface="Verdana"/>
                        <a:ea typeface="ＭＳ 明朝"/>
                        <a:cs typeface="Verdana"/>
                      </a:endParaRPr>
                    </a:p>
                  </a:txBody>
                  <a:tcPr marL="68580" marR="68580" marT="0" marB="0" anchor="ctr"/>
                </a:tc>
              </a:tr>
            </a:tbl>
          </a:graphicData>
        </a:graphic>
      </p:graphicFrame>
      <p:sp>
        <p:nvSpPr>
          <p:cNvPr id="5" name="TextBox 4"/>
          <p:cNvSpPr txBox="1"/>
          <p:nvPr/>
        </p:nvSpPr>
        <p:spPr>
          <a:xfrm>
            <a:off x="284697" y="6060544"/>
            <a:ext cx="8590001" cy="307777"/>
          </a:xfrm>
          <a:prstGeom prst="rect">
            <a:avLst/>
          </a:prstGeom>
          <a:noFill/>
        </p:spPr>
        <p:txBody>
          <a:bodyPr wrap="square" rtlCol="0">
            <a:spAutoFit/>
          </a:bodyPr>
          <a:lstStyle/>
          <a:p>
            <a:r>
              <a:rPr lang="en-US" sz="1400" dirty="0" smtClean="0">
                <a:latin typeface="Verdana"/>
                <a:cs typeface="Verdana"/>
              </a:rPr>
              <a:t>Serotype O3:K6 isolates detected in the environment in 2007, but only caused illness in 2011</a:t>
            </a:r>
            <a:endParaRPr lang="en-US" sz="1400" dirty="0"/>
          </a:p>
        </p:txBody>
      </p:sp>
    </p:spTree>
    <p:extLst>
      <p:ext uri="{BB962C8B-B14F-4D97-AF65-F5344CB8AC3E}">
        <p14:creationId xmlns:p14="http://schemas.microsoft.com/office/powerpoint/2010/main" val="3411993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857" y="2408178"/>
            <a:ext cx="7314286" cy="2590476"/>
          </a:xfrm>
          <a:prstGeom prst="rect">
            <a:avLst/>
          </a:prstGeom>
        </p:spPr>
      </p:pic>
      <p:sp>
        <p:nvSpPr>
          <p:cNvPr id="4" name="Rectangle 3"/>
          <p:cNvSpPr/>
          <p:nvPr/>
        </p:nvSpPr>
        <p:spPr>
          <a:xfrm>
            <a:off x="914857" y="703342"/>
            <a:ext cx="7454920" cy="1015663"/>
          </a:xfrm>
          <a:prstGeom prst="rect">
            <a:avLst/>
          </a:prstGeom>
        </p:spPr>
        <p:txBody>
          <a:bodyPr wrap="square">
            <a:spAutoFit/>
          </a:bodyPr>
          <a:lstStyle/>
          <a:p>
            <a:pPr algn="ctr"/>
            <a:r>
              <a:rPr lang="en-US" sz="2000" dirty="0">
                <a:solidFill>
                  <a:srgbClr val="2F8EBC"/>
                </a:solidFill>
                <a:latin typeface="Verdana"/>
                <a:cs typeface="Verdana"/>
              </a:rPr>
              <a:t>P</a:t>
            </a:r>
            <a:r>
              <a:rPr lang="en-US" sz="2000" dirty="0" smtClean="0">
                <a:solidFill>
                  <a:srgbClr val="2F8EBC"/>
                </a:solidFill>
                <a:latin typeface="Verdana"/>
                <a:cs typeface="Verdana"/>
              </a:rPr>
              <a:t>ulsed</a:t>
            </a:r>
            <a:r>
              <a:rPr lang="en-US" sz="2000" dirty="0">
                <a:solidFill>
                  <a:srgbClr val="2F8EBC"/>
                </a:solidFill>
                <a:latin typeface="Verdana"/>
                <a:cs typeface="Verdana"/>
              </a:rPr>
              <a:t>-field gel electrophoresis (PFGE) patterns of 2011 </a:t>
            </a:r>
            <a:r>
              <a:rPr lang="en-US" sz="2000" dirty="0" smtClean="0">
                <a:solidFill>
                  <a:srgbClr val="2F8EBC"/>
                </a:solidFill>
                <a:latin typeface="Verdana"/>
                <a:cs typeface="Verdana"/>
              </a:rPr>
              <a:t>clinical </a:t>
            </a:r>
            <a:r>
              <a:rPr lang="en-US" sz="2000" dirty="0">
                <a:solidFill>
                  <a:srgbClr val="2F8EBC"/>
                </a:solidFill>
                <a:latin typeface="Verdana"/>
                <a:cs typeface="Verdana"/>
              </a:rPr>
              <a:t>and 2007 environmental </a:t>
            </a:r>
            <a:r>
              <a:rPr lang="en-US" sz="2000" i="1" dirty="0" smtClean="0">
                <a:solidFill>
                  <a:srgbClr val="2F8EBC"/>
                </a:solidFill>
                <a:latin typeface="Verdana"/>
                <a:cs typeface="Verdana"/>
              </a:rPr>
              <a:t>V</a:t>
            </a:r>
            <a:r>
              <a:rPr lang="en-US" sz="2000" i="1" dirty="0">
                <a:solidFill>
                  <a:srgbClr val="2F8EBC"/>
                </a:solidFill>
                <a:latin typeface="Verdana"/>
                <a:cs typeface="Verdana"/>
              </a:rPr>
              <a:t>. </a:t>
            </a:r>
            <a:r>
              <a:rPr lang="en-US" sz="2000" i="1" dirty="0" err="1">
                <a:solidFill>
                  <a:srgbClr val="2F8EBC"/>
                </a:solidFill>
                <a:latin typeface="Verdana"/>
                <a:cs typeface="Verdana"/>
              </a:rPr>
              <a:t>parahaemolyticus</a:t>
            </a:r>
            <a:r>
              <a:rPr lang="en-US" sz="2000" dirty="0">
                <a:solidFill>
                  <a:srgbClr val="2F8EBC"/>
                </a:solidFill>
                <a:latin typeface="Verdana"/>
                <a:cs typeface="Verdana"/>
              </a:rPr>
              <a:t> O3:K6 </a:t>
            </a:r>
            <a:r>
              <a:rPr lang="en-US" sz="2000" dirty="0" smtClean="0">
                <a:solidFill>
                  <a:srgbClr val="2F8EBC"/>
                </a:solidFill>
                <a:latin typeface="Verdana"/>
                <a:cs typeface="Verdana"/>
              </a:rPr>
              <a:t>isolates </a:t>
            </a:r>
            <a:endParaRPr lang="en-US" sz="2000" dirty="0">
              <a:solidFill>
                <a:srgbClr val="2F8EBC"/>
              </a:solidFill>
              <a:latin typeface="Verdana"/>
              <a:cs typeface="Verdana"/>
            </a:endParaRPr>
          </a:p>
        </p:txBody>
      </p:sp>
      <p:sp>
        <p:nvSpPr>
          <p:cNvPr id="5" name="TextBox 4"/>
          <p:cNvSpPr txBox="1"/>
          <p:nvPr/>
        </p:nvSpPr>
        <p:spPr>
          <a:xfrm>
            <a:off x="242397" y="5766213"/>
            <a:ext cx="8548333" cy="338554"/>
          </a:xfrm>
          <a:prstGeom prst="rect">
            <a:avLst/>
          </a:prstGeom>
          <a:noFill/>
        </p:spPr>
        <p:txBody>
          <a:bodyPr wrap="none" rtlCol="0">
            <a:spAutoFit/>
          </a:bodyPr>
          <a:lstStyle/>
          <a:p>
            <a:r>
              <a:rPr lang="en-US" sz="1600" dirty="0" smtClean="0">
                <a:latin typeface="Verdana"/>
                <a:cs typeface="Verdana"/>
              </a:rPr>
              <a:t>PFGE pattern shows some differences between clinical and environmental strains</a:t>
            </a:r>
            <a:endParaRPr lang="en-US" sz="1600" dirty="0">
              <a:latin typeface="Verdana"/>
              <a:cs typeface="Verdana"/>
            </a:endParaRPr>
          </a:p>
        </p:txBody>
      </p:sp>
      <p:sp>
        <p:nvSpPr>
          <p:cNvPr id="6" name="TextBox 5"/>
          <p:cNvSpPr txBox="1"/>
          <p:nvPr/>
        </p:nvSpPr>
        <p:spPr>
          <a:xfrm>
            <a:off x="4580977" y="4974452"/>
            <a:ext cx="1261934" cy="246221"/>
          </a:xfrm>
          <a:prstGeom prst="rect">
            <a:avLst/>
          </a:prstGeom>
          <a:noFill/>
        </p:spPr>
        <p:txBody>
          <a:bodyPr wrap="none" rtlCol="0">
            <a:spAutoFit/>
          </a:bodyPr>
          <a:lstStyle/>
          <a:p>
            <a:r>
              <a:rPr lang="en-US" sz="1000" dirty="0">
                <a:latin typeface="Verdana"/>
                <a:cs typeface="Verdana"/>
              </a:rPr>
              <a:t>p</a:t>
            </a:r>
            <a:r>
              <a:rPr lang="en-US" sz="1000" dirty="0" smtClean="0">
                <a:latin typeface="Verdana"/>
                <a:cs typeface="Verdana"/>
              </a:rPr>
              <a:t>andemic O3:K6</a:t>
            </a:r>
            <a:endParaRPr lang="en-US" sz="1000" dirty="0">
              <a:latin typeface="Verdana"/>
              <a:cs typeface="Verdana"/>
            </a:endParaRPr>
          </a:p>
        </p:txBody>
      </p:sp>
      <p:cxnSp>
        <p:nvCxnSpPr>
          <p:cNvPr id="8" name="Straight Arrow Connector 7"/>
          <p:cNvCxnSpPr/>
          <p:nvPr/>
        </p:nvCxnSpPr>
        <p:spPr>
          <a:xfrm flipH="1" flipV="1">
            <a:off x="4913589" y="4641292"/>
            <a:ext cx="30237" cy="254844"/>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095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66091"/>
          </a:xfrm>
        </p:spPr>
        <p:txBody>
          <a:bodyPr/>
          <a:lstStyle/>
          <a:p>
            <a:r>
              <a:rPr lang="en-US" sz="3200" dirty="0" smtClean="0">
                <a:latin typeface="Verdana"/>
                <a:cs typeface="Verdana"/>
              </a:rPr>
              <a:t>Summary</a:t>
            </a:r>
            <a:endParaRPr lang="en-US" sz="3200" dirty="0">
              <a:latin typeface="Verdana"/>
              <a:cs typeface="Verdana"/>
            </a:endParaRPr>
          </a:p>
        </p:txBody>
      </p:sp>
      <p:sp>
        <p:nvSpPr>
          <p:cNvPr id="3" name="Content Placeholder 2"/>
          <p:cNvSpPr>
            <a:spLocks noGrp="1"/>
          </p:cNvSpPr>
          <p:nvPr>
            <p:ph idx="1"/>
          </p:nvPr>
        </p:nvSpPr>
        <p:spPr>
          <a:xfrm>
            <a:off x="549275" y="1804812"/>
            <a:ext cx="8042276" cy="4343400"/>
          </a:xfrm>
        </p:spPr>
        <p:txBody>
          <a:bodyPr>
            <a:normAutofit/>
          </a:bodyPr>
          <a:lstStyle/>
          <a:p>
            <a:r>
              <a:rPr lang="en-US" sz="1800" dirty="0" smtClean="0">
                <a:latin typeface="Verdana"/>
                <a:cs typeface="Verdana"/>
              </a:rPr>
              <a:t>Potentially virulent </a:t>
            </a:r>
            <a:r>
              <a:rPr lang="en-US" sz="1800" i="1" dirty="0" smtClean="0">
                <a:latin typeface="Verdana"/>
                <a:cs typeface="Verdana"/>
              </a:rPr>
              <a:t>V. </a:t>
            </a:r>
            <a:r>
              <a:rPr lang="en-US" sz="1800" i="1" dirty="0" err="1" smtClean="0">
                <a:latin typeface="Verdana"/>
                <a:cs typeface="Verdana"/>
              </a:rPr>
              <a:t>parahaemolyticus</a:t>
            </a:r>
            <a:r>
              <a:rPr lang="en-US" sz="1800" i="1" dirty="0" smtClean="0">
                <a:latin typeface="Verdana"/>
                <a:cs typeface="Verdana"/>
              </a:rPr>
              <a:t> </a:t>
            </a:r>
            <a:r>
              <a:rPr lang="en-US" sz="1800" dirty="0" smtClean="0">
                <a:latin typeface="Verdana"/>
                <a:cs typeface="Verdana"/>
              </a:rPr>
              <a:t>strains may be endemic in the environment but cause illnesses under certain (currently undefined) conditions</a:t>
            </a:r>
          </a:p>
          <a:p>
            <a:r>
              <a:rPr lang="en-US" sz="1800" dirty="0">
                <a:latin typeface="Verdana"/>
                <a:cs typeface="Verdana"/>
              </a:rPr>
              <a:t>O</a:t>
            </a:r>
            <a:r>
              <a:rPr lang="en-US" sz="1800" dirty="0" smtClean="0">
                <a:latin typeface="Verdana"/>
                <a:cs typeface="Verdana"/>
              </a:rPr>
              <a:t>ther </a:t>
            </a:r>
            <a:r>
              <a:rPr lang="en-US" sz="1800" dirty="0">
                <a:latin typeface="Verdana"/>
                <a:cs typeface="Verdana"/>
              </a:rPr>
              <a:t>environments could also harbor potentially virulent </a:t>
            </a:r>
            <a:r>
              <a:rPr lang="en-US" sz="1800" i="1" dirty="0" smtClean="0">
                <a:latin typeface="Verdana"/>
                <a:cs typeface="Verdana"/>
              </a:rPr>
              <a:t>V</a:t>
            </a:r>
            <a:r>
              <a:rPr lang="en-US" sz="1800" i="1" dirty="0">
                <a:latin typeface="Verdana"/>
                <a:cs typeface="Verdana"/>
              </a:rPr>
              <a:t>. </a:t>
            </a:r>
            <a:r>
              <a:rPr lang="en-US" sz="1800" i="1" dirty="0" err="1">
                <a:latin typeface="Verdana"/>
                <a:cs typeface="Verdana"/>
              </a:rPr>
              <a:t>parahaemolyticus</a:t>
            </a:r>
            <a:r>
              <a:rPr lang="en-US" sz="1800" dirty="0">
                <a:latin typeface="Verdana"/>
                <a:cs typeface="Verdana"/>
              </a:rPr>
              <a:t> strains of previously undetected sequence types, serotypes and genotypes regardless of geographic location </a:t>
            </a:r>
            <a:endParaRPr lang="en-US" sz="1800" dirty="0" smtClean="0">
              <a:latin typeface="Verdana"/>
              <a:cs typeface="Verdana"/>
            </a:endParaRPr>
          </a:p>
          <a:p>
            <a:r>
              <a:rPr lang="en-US" sz="1800" dirty="0" smtClean="0">
                <a:latin typeface="Verdana"/>
                <a:cs typeface="Verdana"/>
              </a:rPr>
              <a:t>Standardized surveillance methods (using similar typing methods) will be helpful in the tracking spread and evolution of potentially virulent genotypes/serotypes</a:t>
            </a:r>
          </a:p>
          <a:p>
            <a:endParaRPr lang="en-US" dirty="0" smtClean="0"/>
          </a:p>
          <a:p>
            <a:endParaRPr lang="en-US" dirty="0"/>
          </a:p>
        </p:txBody>
      </p:sp>
    </p:spTree>
    <p:extLst>
      <p:ext uri="{BB962C8B-B14F-4D97-AF65-F5344CB8AC3E}">
        <p14:creationId xmlns:p14="http://schemas.microsoft.com/office/powerpoint/2010/main" val="40724605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2420</TotalTime>
  <Words>2880</Words>
  <Application>Microsoft Macintosh PowerPoint</Application>
  <PresentationFormat>On-screen Show (4:3)</PresentationFormat>
  <Paragraphs>507</Paragraphs>
  <Slides>30</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Breeze</vt:lpstr>
      <vt:lpstr>SPW 12.0 Graph</vt:lpstr>
      <vt:lpstr>Update: Vibrio parahaemolyticus in the Pacific Northwest</vt:lpstr>
      <vt:lpstr>PowerPoint Presentation</vt:lpstr>
      <vt:lpstr>Genetic diversity of V. parahaemolyticus isolates from the PNW</vt:lpstr>
      <vt:lpstr>Multilocus sequence typing of  V. parahaemolyticus (based on 7 housekeeping genes)</vt:lpstr>
      <vt:lpstr>Pathogenic potential of tdh+/trh± environmental strains</vt:lpstr>
      <vt:lpstr>Comparison of virulence of  V. parahaemolyticus isolates</vt:lpstr>
      <vt:lpstr>Comparison of the genetic and serological profiles of clinical and environmental V. parahaemolyticus strains from Washington State. </vt:lpstr>
      <vt:lpstr>PowerPoint Presentation</vt:lpstr>
      <vt:lpstr>Summary</vt:lpstr>
      <vt:lpstr>Example of shifts in prevalence of clinical serotypes</vt:lpstr>
      <vt:lpstr>PowerPoint Presentation</vt:lpstr>
      <vt:lpstr>PowerPoint Presentation</vt:lpstr>
      <vt:lpstr>Environmental influences  2008-2009 study… suggest a strong seasonal trend</vt:lpstr>
      <vt:lpstr>Other findings…</vt:lpstr>
      <vt:lpstr>Vp forecasting challenges-regional differences</vt:lpstr>
      <vt:lpstr>PowerPoint Presentation</vt:lpstr>
      <vt:lpstr>PowerPoint Presentation</vt:lpstr>
      <vt:lpstr>Key components of the Vp Control Plan in WA</vt:lpstr>
      <vt:lpstr>Intent of Control Plan Revision</vt:lpstr>
      <vt:lpstr>Risk Category 1</vt:lpstr>
      <vt:lpstr>Risk Category 3</vt:lpstr>
      <vt:lpstr>Total Vp Illnesses from Oyster Consumption (Attributed to Washington Growing Areas by Year) </vt:lpstr>
      <vt:lpstr>PowerPoint Presentation</vt:lpstr>
      <vt:lpstr>PowerPoint Presentation</vt:lpstr>
      <vt:lpstr>Overall Regional Average Risk Comparison (2012-2016)</vt:lpstr>
      <vt:lpstr>Environmental Monitoring</vt:lpstr>
      <vt:lpstr>PowerPoint Presentation</vt:lpstr>
      <vt:lpstr>PowerPoint Presentation</vt:lpstr>
      <vt:lpstr>Oyster size and consumption patterns</vt:lpstr>
      <vt:lpstr>Thank you!</vt:lpstr>
    </vt:vector>
  </TitlesOfParts>
  <Company>NOAA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Rohinee Paranjpye</dc:creator>
  <cp:lastModifiedBy>Clara </cp:lastModifiedBy>
  <cp:revision>57</cp:revision>
  <dcterms:created xsi:type="dcterms:W3CDTF">2017-08-24T18:23:33Z</dcterms:created>
  <dcterms:modified xsi:type="dcterms:W3CDTF">2017-09-06T11:48:26Z</dcterms:modified>
</cp:coreProperties>
</file>