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85867" autoAdjust="0"/>
  </p:normalViewPr>
  <p:slideViewPr>
    <p:cSldViewPr snapToGrid="0">
      <p:cViewPr varScale="1">
        <p:scale>
          <a:sx n="43" d="100"/>
          <a:sy n="43" d="100"/>
        </p:scale>
        <p:origin x="91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BA2E1-504A-4A67-B1B3-ABBDF3491937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06A4F-EF3C-466B-A197-B3E856D4F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8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Sometimes notified first by our state lab when they receive a</a:t>
            </a:r>
            <a:r>
              <a:rPr lang="en-US" baseline="0" dirty="0" smtClean="0"/>
              <a:t> vibrio isolate for confirmation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06A4F-EF3C-466B-A197-B3E856D4F2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3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34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6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88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0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8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0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1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1597D79-CB68-4E80-89F9-4BB5DB015558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F9095F8-44F6-4BCD-9DC0-443F838E5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1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719661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Vibrio </a:t>
            </a:r>
            <a:r>
              <a:rPr lang="en-US" dirty="0" smtClean="0"/>
              <a:t>Reporting </a:t>
            </a:r>
            <a:br>
              <a:rPr lang="en-US" dirty="0" smtClean="0"/>
            </a:br>
            <a:r>
              <a:rPr lang="en-US" dirty="0" smtClean="0"/>
              <a:t>and Surveillance </a:t>
            </a:r>
            <a:br>
              <a:rPr lang="en-US" dirty="0" smtClean="0"/>
            </a:br>
            <a:r>
              <a:rPr lang="en-US" dirty="0" smtClean="0"/>
              <a:t>in Louisiana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5397"/>
            <a:ext cx="9144000" cy="258774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Jenna Iberg Johnson, MSPH</a:t>
            </a:r>
          </a:p>
          <a:p>
            <a:r>
              <a:rPr lang="en-US" b="1" dirty="0" smtClean="0"/>
              <a:t>Foodborne Disease Surveillance Coordinator</a:t>
            </a:r>
          </a:p>
          <a:p>
            <a:r>
              <a:rPr lang="en-US" b="1" dirty="0" smtClean="0"/>
              <a:t>Epidemiologist Supervisor</a:t>
            </a:r>
          </a:p>
          <a:p>
            <a:r>
              <a:rPr lang="en-US" b="1" dirty="0" smtClean="0"/>
              <a:t>Louisiana Department of Health</a:t>
            </a:r>
          </a:p>
          <a:p>
            <a:r>
              <a:rPr lang="en-US" b="1" dirty="0" smtClean="0"/>
              <a:t>Office of Public Health</a:t>
            </a:r>
          </a:p>
          <a:p>
            <a:r>
              <a:rPr lang="en-US" b="1" dirty="0" smtClean="0"/>
              <a:t>Infectious Disease Epidemiology Section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193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</a:t>
            </a:r>
            <a:r>
              <a:rPr lang="en-US" i="1" dirty="0" smtClean="0"/>
              <a:t>Vibrio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Vibrio </a:t>
            </a:r>
            <a:r>
              <a:rPr lang="en-US" sz="2400" dirty="0" smtClean="0"/>
              <a:t>infections are reportable to the Office of Public Health – Infectious Disease Epidemiology by the Louisiana Sanitary Code </a:t>
            </a:r>
          </a:p>
          <a:p>
            <a:pPr lvl="2"/>
            <a:r>
              <a:rPr lang="en-US" sz="2400" dirty="0" smtClean="0"/>
              <a:t>reporting is required within 5 business days</a:t>
            </a:r>
          </a:p>
          <a:p>
            <a:r>
              <a:rPr lang="en-US" sz="2400" i="1" dirty="0" smtClean="0"/>
              <a:t>Vibrio</a:t>
            </a:r>
            <a:r>
              <a:rPr lang="en-US" sz="2400" dirty="0" smtClean="0"/>
              <a:t> infections are reported by:</a:t>
            </a:r>
          </a:p>
          <a:p>
            <a:pPr lvl="2"/>
            <a:r>
              <a:rPr lang="en-US" sz="2400" dirty="0" smtClean="0"/>
              <a:t>Medical providers</a:t>
            </a:r>
          </a:p>
          <a:p>
            <a:pPr lvl="2"/>
            <a:r>
              <a:rPr lang="en-US" sz="2400" dirty="0" smtClean="0"/>
              <a:t>Laboratories – hospital, reference and state labs</a:t>
            </a:r>
          </a:p>
          <a:p>
            <a:r>
              <a:rPr lang="en-US" sz="2400" dirty="0" smtClean="0"/>
              <a:t>Reports received via fax, electronic lab reporting, or entered by provider into our reportable disease surveillance system</a:t>
            </a:r>
          </a:p>
        </p:txBody>
      </p:sp>
    </p:spTree>
    <p:extLst>
      <p:ext uri="{BB962C8B-B14F-4D97-AF65-F5344CB8AC3E}">
        <p14:creationId xmlns:p14="http://schemas.microsoft.com/office/powerpoint/2010/main" val="404953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Investigating </a:t>
            </a:r>
            <a:r>
              <a:rPr lang="en-US" i="1" dirty="0" smtClean="0"/>
              <a:t>Vibrio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33284"/>
            <a:ext cx="9872871" cy="4038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Epidemiologists follow up on all reported </a:t>
            </a:r>
            <a:r>
              <a:rPr lang="en-US" sz="2400" i="1" dirty="0" smtClean="0"/>
              <a:t>Vibrio </a:t>
            </a:r>
            <a:r>
              <a:rPr lang="en-US" sz="2400" dirty="0" smtClean="0"/>
              <a:t>cases</a:t>
            </a:r>
          </a:p>
          <a:p>
            <a:r>
              <a:rPr lang="en-US" sz="2400" dirty="0" smtClean="0"/>
              <a:t>Request lab </a:t>
            </a:r>
            <a:r>
              <a:rPr lang="en-US" sz="2400" dirty="0" smtClean="0"/>
              <a:t>reports and notes </a:t>
            </a:r>
            <a:r>
              <a:rPr lang="en-US" sz="2400" dirty="0" smtClean="0"/>
              <a:t>from provider </a:t>
            </a:r>
            <a:endParaRPr lang="en-US" sz="2400" dirty="0" smtClean="0"/>
          </a:p>
          <a:p>
            <a:r>
              <a:rPr lang="en-US" sz="2400" dirty="0" smtClean="0"/>
              <a:t>Request an </a:t>
            </a:r>
            <a:r>
              <a:rPr lang="en-US" sz="2400" dirty="0" smtClean="0"/>
              <a:t>isolate </a:t>
            </a:r>
            <a:r>
              <a:rPr lang="en-US" sz="2400" dirty="0" smtClean="0"/>
              <a:t>be sent </a:t>
            </a:r>
            <a:r>
              <a:rPr lang="en-US" sz="2400" dirty="0" smtClean="0"/>
              <a:t>to our state lab for confirmation</a:t>
            </a:r>
          </a:p>
          <a:p>
            <a:r>
              <a:rPr lang="en-US" sz="2400" dirty="0" smtClean="0"/>
              <a:t>Complete COVIS form and send to relevant parties</a:t>
            </a:r>
          </a:p>
          <a:p>
            <a:r>
              <a:rPr lang="en-US" sz="2400" dirty="0" smtClean="0"/>
              <a:t>If oyster consumption is identified, notify Molluscan Shellfish Program who coordinates trace back</a:t>
            </a:r>
          </a:p>
          <a:p>
            <a:r>
              <a:rPr lang="en-US" sz="2400" dirty="0" smtClean="0"/>
              <a:t>If other seafood at retail establishment is identified, notify sanitarians to follow-up with establishment to review procedures,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r>
              <a:rPr lang="en-US" sz="2400" dirty="0" smtClean="0"/>
              <a:t>Enter details into reportable disease surveillance system</a:t>
            </a:r>
          </a:p>
          <a:p>
            <a:r>
              <a:rPr lang="en-US" sz="2400" dirty="0" smtClean="0"/>
              <a:t>Enter details into Vibrio database</a:t>
            </a:r>
          </a:p>
        </p:txBody>
      </p:sp>
    </p:spTree>
    <p:extLst>
      <p:ext uri="{BB962C8B-B14F-4D97-AF65-F5344CB8AC3E}">
        <p14:creationId xmlns:p14="http://schemas.microsoft.com/office/powerpoint/2010/main" val="315930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Notifications of </a:t>
            </a:r>
            <a:r>
              <a:rPr lang="en-US" i="1" dirty="0" smtClean="0"/>
              <a:t>Vibrio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 COVIS forms are submitted to CDC</a:t>
            </a:r>
          </a:p>
          <a:p>
            <a:r>
              <a:rPr lang="en-US" sz="2400" dirty="0" smtClean="0"/>
              <a:t>Weekly preliminary case count by species submitted to CDC</a:t>
            </a:r>
          </a:p>
          <a:p>
            <a:r>
              <a:rPr lang="en-US" sz="2400" dirty="0" smtClean="0"/>
              <a:t>If case reports oyster consumption, COVIS form is also sent to FDA</a:t>
            </a:r>
          </a:p>
          <a:p>
            <a:r>
              <a:rPr lang="en-US" sz="2400" dirty="0" smtClean="0"/>
              <a:t>Molluscan Shellfish Program is aware of all cases who report oyster consumption because they conduct trace back</a:t>
            </a:r>
          </a:p>
          <a:p>
            <a:r>
              <a:rPr lang="en-US" sz="2400" dirty="0" smtClean="0"/>
              <a:t>Sanitarians are aware of cases involving other seafood at retail establishment because they conduct inspections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248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Vibrio</a:t>
            </a:r>
            <a:r>
              <a:rPr lang="en-US" sz="2400" dirty="0"/>
              <a:t> </a:t>
            </a:r>
            <a:r>
              <a:rPr lang="en-US" sz="2400" dirty="0" smtClean="0"/>
              <a:t>infections are reportable within 5 business days but this does not always happen</a:t>
            </a:r>
          </a:p>
          <a:p>
            <a:r>
              <a:rPr lang="en-US" sz="2400" dirty="0" smtClean="0"/>
              <a:t>Epidemiologists follow-up with case to complete COVIS as soon as possible</a:t>
            </a:r>
          </a:p>
          <a:p>
            <a:r>
              <a:rPr lang="en-US" sz="2400" dirty="0" smtClean="0"/>
              <a:t>Foodborne coordinator notifies Molluscan Shellfish Program as soon as oyster consumption is identified</a:t>
            </a:r>
          </a:p>
          <a:p>
            <a:r>
              <a:rPr lang="en-US" sz="2400" dirty="0" smtClean="0"/>
              <a:t>Foodborne coordinator notifies FDA of case reporting oyster consumption as soon as tags are secured</a:t>
            </a:r>
            <a:endParaRPr lang="en-US" sz="2400" dirty="0"/>
          </a:p>
          <a:p>
            <a:r>
              <a:rPr lang="en-US" sz="2400" dirty="0" smtClean="0"/>
              <a:t>Foodborne coordinator submits COVIS form to CDC once lab confirmation is complete (if done), oyster tags secured, any other relevant follow-up completed</a:t>
            </a:r>
          </a:p>
        </p:txBody>
      </p:sp>
    </p:spTree>
    <p:extLst>
      <p:ext uri="{BB962C8B-B14F-4D97-AF65-F5344CB8AC3E}">
        <p14:creationId xmlns:p14="http://schemas.microsoft.com/office/powerpoint/2010/main" val="214048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Timeliness of COVIS submission to CDC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Submission of COVIS can be delayed due to:</a:t>
            </a:r>
          </a:p>
          <a:p>
            <a:r>
              <a:rPr lang="en-US" sz="2400" dirty="0" smtClean="0"/>
              <a:t>Multiple steps in processing cases</a:t>
            </a:r>
          </a:p>
          <a:p>
            <a:r>
              <a:rPr lang="en-US" sz="2400" dirty="0" smtClean="0"/>
              <a:t>Difficulty reaching provider for records</a:t>
            </a:r>
          </a:p>
          <a:p>
            <a:r>
              <a:rPr lang="en-US" sz="2400" dirty="0" smtClean="0"/>
              <a:t>Difficulty </a:t>
            </a:r>
            <a:r>
              <a:rPr lang="en-US" sz="2400" dirty="0"/>
              <a:t>reaching patient for </a:t>
            </a:r>
            <a:r>
              <a:rPr lang="en-US" sz="2400" dirty="0" smtClean="0"/>
              <a:t>follow-up</a:t>
            </a:r>
          </a:p>
          <a:p>
            <a:r>
              <a:rPr lang="en-US" sz="2400" dirty="0" smtClean="0"/>
              <a:t>Difficulty in securing relevant oyster tags</a:t>
            </a:r>
            <a:endParaRPr lang="en-US" sz="2400" dirty="0"/>
          </a:p>
          <a:p>
            <a:r>
              <a:rPr lang="en-US" sz="2400" dirty="0" smtClean="0"/>
              <a:t>Lab confirmation takes time</a:t>
            </a:r>
            <a:endParaRPr lang="en-US" sz="2400" dirty="0" smtClean="0"/>
          </a:p>
          <a:p>
            <a:r>
              <a:rPr lang="en-US" sz="2400" dirty="0" smtClean="0"/>
              <a:t>Work </a:t>
            </a:r>
            <a:r>
              <a:rPr lang="en-US" sz="2400" dirty="0" smtClean="0"/>
              <a:t>load of OPH epidemiologists, sanitarians, molluscan shellfish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074091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50</TotalTime>
  <Words>383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Corbel</vt:lpstr>
      <vt:lpstr>Basis</vt:lpstr>
      <vt:lpstr>Vibrio Reporting  and Surveillance  in Louisiana</vt:lpstr>
      <vt:lpstr>Reporting Vibrio Cases</vt:lpstr>
      <vt:lpstr>Investigating Vibrio Cases</vt:lpstr>
      <vt:lpstr>Notifications of Vibrio cases</vt:lpstr>
      <vt:lpstr>Notification timeline</vt:lpstr>
      <vt:lpstr>Timeliness of COVIS submission to CDC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Vibrio parahaemolyticus Reporting and Surveillance in Louisiana</dc:title>
  <dc:creator>Jenna Iberg Johnson</dc:creator>
  <cp:lastModifiedBy>Jenna Iberg Johnson</cp:lastModifiedBy>
  <cp:revision>8</cp:revision>
  <dcterms:created xsi:type="dcterms:W3CDTF">2017-09-04T19:28:05Z</dcterms:created>
  <dcterms:modified xsi:type="dcterms:W3CDTF">2017-09-05T21:52:29Z</dcterms:modified>
</cp:coreProperties>
</file>