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22"/>
  </p:notesMasterIdLst>
  <p:handoutMasterIdLst>
    <p:handoutMasterId r:id="rId23"/>
  </p:handoutMasterIdLst>
  <p:sldIdLst>
    <p:sldId id="272" r:id="rId3"/>
    <p:sldId id="273" r:id="rId4"/>
    <p:sldId id="274" r:id="rId5"/>
    <p:sldId id="275" r:id="rId6"/>
    <p:sldId id="278" r:id="rId7"/>
    <p:sldId id="279" r:id="rId8"/>
    <p:sldId id="280" r:id="rId9"/>
    <p:sldId id="281" r:id="rId10"/>
    <p:sldId id="290" r:id="rId11"/>
    <p:sldId id="282" r:id="rId12"/>
    <p:sldId id="293" r:id="rId13"/>
    <p:sldId id="294" r:id="rId14"/>
    <p:sldId id="291" r:id="rId15"/>
    <p:sldId id="277" r:id="rId16"/>
    <p:sldId id="285" r:id="rId17"/>
    <p:sldId id="288" r:id="rId18"/>
    <p:sldId id="298" r:id="rId19"/>
    <p:sldId id="299" r:id="rId20"/>
    <p:sldId id="300"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8971" autoAdjust="0"/>
  </p:normalViewPr>
  <p:slideViewPr>
    <p:cSldViewPr snapToGrid="0" snapToObjects="1">
      <p:cViewPr varScale="1">
        <p:scale>
          <a:sx n="73" d="100"/>
          <a:sy n="73"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9083D2D-28F6-46F4-A2C1-2A883A52FB16}" type="datetimeFigureOut">
              <a:rPr lang="en-US" smtClean="0"/>
              <a:t>9/6/2017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50F92CC-5040-4756-A7E2-BF300A66994E}" type="slidenum">
              <a:rPr lang="en-US" smtClean="0"/>
              <a:t>‹#›</a:t>
            </a:fld>
            <a:endParaRPr lang="en-US"/>
          </a:p>
        </p:txBody>
      </p:sp>
    </p:spTree>
    <p:extLst>
      <p:ext uri="{BB962C8B-B14F-4D97-AF65-F5344CB8AC3E}">
        <p14:creationId xmlns:p14="http://schemas.microsoft.com/office/powerpoint/2010/main" val="3525807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94F1F9-670B-4BD8-A79A-22FF1A005646}" type="datetimeFigureOut">
              <a:rPr lang="en-US" smtClean="0"/>
              <a:t>9/6/2017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3E864-06D2-425A-A93D-411FFBAFEB0A}" type="slidenum">
              <a:rPr lang="en-US" altLang="en-US"/>
              <a:pPr/>
              <a:t>3</a:t>
            </a:fld>
            <a:endParaRPr lang="en-US" altLang="en-US"/>
          </a:p>
        </p:txBody>
      </p:sp>
      <p:sp>
        <p:nvSpPr>
          <p:cNvPr id="1012738" name="Rectangle 2"/>
          <p:cNvSpPr>
            <a:spLocks noGrp="1" noRot="1" noChangeAspect="1" noChangeArrowheads="1" noTextEdit="1"/>
          </p:cNvSpPr>
          <p:nvPr>
            <p:ph type="sldImg"/>
          </p:nvPr>
        </p:nvSpPr>
        <p:spPr>
          <a:ln/>
        </p:spPr>
      </p:sp>
      <p:sp>
        <p:nvSpPr>
          <p:cNvPr id="1012739" name="Rectangle 3"/>
          <p:cNvSpPr>
            <a:spLocks noGrp="1" noChangeArrowheads="1"/>
          </p:cNvSpPr>
          <p:nvPr>
            <p:ph type="body" idx="1"/>
          </p:nvPr>
        </p:nvSpPr>
        <p:spPr>
          <a:xfrm>
            <a:off x="701040" y="4415790"/>
            <a:ext cx="5608320" cy="4183380"/>
          </a:xfrm>
        </p:spPr>
        <p:txBody>
          <a:bodyPr/>
          <a:lstStyle/>
          <a:p>
            <a:r>
              <a:rPr lang="en-US" altLang="en-US"/>
              <a:t>This diagram shows the timeline for the conduct of the VP RA</a:t>
            </a:r>
          </a:p>
          <a:p>
            <a:r>
              <a:rPr lang="en-US" altLang="en-US"/>
              <a:t>We held several public meetings to involved the general public and other stakeholders -- including many ISSC members throughout the process as Dr. Brackett mentioned, including one after th edraft risk assessmnet was issued.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667C6-533D-43A4-98E3-53767AADE655}" type="slidenum">
              <a:rPr lang="en-US" altLang="en-US"/>
              <a:pPr/>
              <a:t>4</a:t>
            </a:fld>
            <a:endParaRPr lang="en-US" altLang="en-US"/>
          </a:p>
        </p:txBody>
      </p:sp>
      <p:sp>
        <p:nvSpPr>
          <p:cNvPr id="836610" name="Rectangle 2"/>
          <p:cNvSpPr>
            <a:spLocks noGrp="1" noRot="1" noChangeAspect="1" noChangeArrowheads="1" noTextEdit="1"/>
          </p:cNvSpPr>
          <p:nvPr>
            <p:ph type="sldImg"/>
          </p:nvPr>
        </p:nvSpPr>
        <p:spPr>
          <a:ln/>
        </p:spPr>
      </p:sp>
      <p:sp>
        <p:nvSpPr>
          <p:cNvPr id="836611" name="Rectangle 3"/>
          <p:cNvSpPr>
            <a:spLocks noGrp="1" noChangeArrowheads="1"/>
          </p:cNvSpPr>
          <p:nvPr>
            <p:ph type="body" idx="1"/>
          </p:nvPr>
        </p:nvSpPr>
        <p:spPr/>
        <p:txBody>
          <a:bodyPr/>
          <a:lstStyle/>
          <a:p>
            <a:r>
              <a:rPr lang="en-US" altLang="en-US" b="1" dirty="0">
                <a:latin typeface="Tahoma" pitchFamily="34" charset="0"/>
              </a:rPr>
              <a:t>The RA was conducted in accordance with the 1999 Joint FAO/WHO Expert Consultation framework for  conducting RA’s.  The 4 steps in this RA are defined as:... </a:t>
            </a:r>
          </a:p>
          <a:p>
            <a:pPr>
              <a:lnSpc>
                <a:spcPct val="90000"/>
              </a:lnSpc>
            </a:pPr>
            <a:r>
              <a:rPr lang="en-US" altLang="en-US" b="1" dirty="0">
                <a:latin typeface="Tahoma" pitchFamily="34" charset="0"/>
              </a:rPr>
              <a:t>Hazard Identification</a:t>
            </a:r>
          </a:p>
          <a:p>
            <a:pPr lvl="1">
              <a:lnSpc>
                <a:spcPct val="90000"/>
              </a:lnSpc>
            </a:pPr>
            <a:r>
              <a:rPr lang="en-US" altLang="en-US" b="1" dirty="0">
                <a:latin typeface="Tahoma" pitchFamily="34" charset="0"/>
              </a:rPr>
              <a:t>Description of Pathogenic </a:t>
            </a:r>
            <a:r>
              <a:rPr lang="en-US" altLang="en-US" b="1" dirty="0" err="1">
                <a:latin typeface="Tahoma" pitchFamily="34" charset="0"/>
              </a:rPr>
              <a:t>Vp</a:t>
            </a:r>
            <a:r>
              <a:rPr lang="en-US" altLang="en-US" b="1" dirty="0">
                <a:latin typeface="Tahoma" pitchFamily="34" charset="0"/>
              </a:rPr>
              <a:t>  in raw oysters, including physiology, virulence, epidemiology</a:t>
            </a:r>
          </a:p>
          <a:p>
            <a:pPr>
              <a:lnSpc>
                <a:spcPct val="90000"/>
              </a:lnSpc>
            </a:pPr>
            <a:r>
              <a:rPr lang="en-US" altLang="en-US" b="1" dirty="0">
                <a:latin typeface="Tahoma" pitchFamily="34" charset="0"/>
              </a:rPr>
              <a:t>Exposure Assessment</a:t>
            </a:r>
          </a:p>
          <a:p>
            <a:pPr lvl="1">
              <a:lnSpc>
                <a:spcPct val="90000"/>
              </a:lnSpc>
            </a:pPr>
            <a:r>
              <a:rPr lang="en-US" altLang="en-US" b="1" dirty="0">
                <a:latin typeface="Tahoma" pitchFamily="34" charset="0"/>
              </a:rPr>
              <a:t>likelihood of ingesting </a:t>
            </a:r>
            <a:r>
              <a:rPr lang="en-US" altLang="en-US" b="1" dirty="0" err="1">
                <a:latin typeface="Tahoma" pitchFamily="34" charset="0"/>
              </a:rPr>
              <a:t>Vp</a:t>
            </a:r>
            <a:r>
              <a:rPr lang="en-US" altLang="en-US" b="1" dirty="0">
                <a:latin typeface="Tahoma" pitchFamily="34" charset="0"/>
              </a:rPr>
              <a:t> by eating raw oysters harboring the organism</a:t>
            </a:r>
          </a:p>
          <a:p>
            <a:pPr>
              <a:lnSpc>
                <a:spcPct val="90000"/>
              </a:lnSpc>
            </a:pPr>
            <a:r>
              <a:rPr lang="en-US" altLang="en-US" b="1" dirty="0">
                <a:latin typeface="Tahoma" pitchFamily="34" charset="0"/>
              </a:rPr>
              <a:t>Hazard Characterization/Dose-Response </a:t>
            </a:r>
          </a:p>
          <a:p>
            <a:pPr lvl="1">
              <a:lnSpc>
                <a:spcPct val="90000"/>
              </a:lnSpc>
            </a:pPr>
            <a:r>
              <a:rPr lang="en-US" altLang="en-US" b="1" dirty="0">
                <a:latin typeface="Tahoma" pitchFamily="34" charset="0"/>
              </a:rPr>
              <a:t>Relationship of the levels of </a:t>
            </a:r>
            <a:r>
              <a:rPr lang="en-US" altLang="en-US" b="1" dirty="0" err="1">
                <a:latin typeface="Tahoma" pitchFamily="34" charset="0"/>
              </a:rPr>
              <a:t>Vp</a:t>
            </a:r>
            <a:r>
              <a:rPr lang="en-US" altLang="en-US" b="1" dirty="0">
                <a:latin typeface="Tahoma" pitchFamily="34" charset="0"/>
              </a:rPr>
              <a:t> ingested with the frequency and magnitude of illness</a:t>
            </a:r>
          </a:p>
          <a:p>
            <a:pPr>
              <a:lnSpc>
                <a:spcPct val="90000"/>
              </a:lnSpc>
            </a:pPr>
            <a:r>
              <a:rPr lang="en-US" altLang="en-US" b="1" dirty="0">
                <a:latin typeface="Tahoma" pitchFamily="34" charset="0"/>
              </a:rPr>
              <a:t>Risk Characterization</a:t>
            </a:r>
          </a:p>
          <a:p>
            <a:pPr lvl="1">
              <a:lnSpc>
                <a:spcPct val="80000"/>
              </a:lnSpc>
            </a:pPr>
            <a:r>
              <a:rPr lang="en-US" altLang="en-US" b="1" dirty="0">
                <a:latin typeface="Tahoma" pitchFamily="34" charset="0"/>
              </a:rPr>
              <a:t>Integration of hazard characterization and exposure assessment to determine the risk of illness and uncertainty - </a:t>
            </a:r>
            <a:r>
              <a:rPr lang="en-US" altLang="en-US" b="1" dirty="0"/>
              <a:t>An important part of this step is determining the uncertainties associated with these predicted risk estimates distinguishing, to the extent possible, uncertainty from the inherent variation that occurs in any biological and environmental system.</a:t>
            </a:r>
            <a:r>
              <a:rPr lang="en-US" altLang="en-US" dirty="0"/>
              <a:t> </a:t>
            </a:r>
            <a:endParaRPr lang="en-US" altLang="en-US" b="1" dirty="0">
              <a:latin typeface="Tahoma" pitchFamily="34" charset="0"/>
            </a:endParaRPr>
          </a:p>
          <a:p>
            <a:pPr lvl="1">
              <a:lnSpc>
                <a:spcPct val="80000"/>
              </a:lnSpc>
            </a:pPr>
            <a:r>
              <a:rPr lang="en-US" altLang="en-US" b="1" dirty="0"/>
              <a:t>the baseline model was used to develop “what-if” scenarios to evaluate the likely impact of potential intervention strategies on the exposure to pathogenic </a:t>
            </a:r>
            <a:r>
              <a:rPr lang="en-US" altLang="en-US" b="1" i="1" dirty="0"/>
              <a:t>V. </a:t>
            </a:r>
            <a:r>
              <a:rPr lang="en-US" altLang="en-US" b="1" i="1" dirty="0" err="1"/>
              <a:t>parahaemolyticus</a:t>
            </a:r>
            <a:r>
              <a:rPr lang="en-US" altLang="en-US" b="1" dirty="0"/>
              <a:t> from consumption of raw oysters.</a:t>
            </a:r>
            <a:r>
              <a:rPr lang="en-US" alt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graph shows data from Johnson et al study of the relationship between </a:t>
            </a:r>
            <a:r>
              <a:rPr lang="en-US" dirty="0" err="1"/>
              <a:t>Vp</a:t>
            </a:r>
            <a:r>
              <a:rPr lang="en-US" dirty="0"/>
              <a:t> levels in in MS oysters and water</a:t>
            </a:r>
            <a:r>
              <a:rPr lang="en-US" baseline="0" dirty="0"/>
              <a:t> temperature (black dots and line) relative to</a:t>
            </a:r>
            <a:r>
              <a:rPr lang="en-US" dirty="0"/>
              <a:t> VPQRA</a:t>
            </a:r>
            <a:r>
              <a:rPr lang="en-US" baseline="0" dirty="0"/>
              <a:t> predictions (red dashed line. MS data suggests a similar relationship between </a:t>
            </a:r>
            <a:r>
              <a:rPr lang="en-US" baseline="0" dirty="0" err="1"/>
              <a:t>Vp</a:t>
            </a:r>
            <a:r>
              <a:rPr lang="en-US" baseline="0" dirty="0"/>
              <a:t> levels and water temperature as model prediction but with slightly higher </a:t>
            </a:r>
            <a:r>
              <a:rPr lang="en-US" baseline="0" dirty="0" err="1"/>
              <a:t>Vp</a:t>
            </a:r>
            <a:r>
              <a:rPr lang="en-US" baseline="0" dirty="0"/>
              <a:t> levels. The slope of the line may be influenced by using the LOD for non-detect samples.</a:t>
            </a:r>
            <a:endParaRPr lang="en-US" dirty="0"/>
          </a:p>
          <a:p>
            <a:endParaRPr lang="en-US" dirty="0"/>
          </a:p>
        </p:txBody>
      </p:sp>
      <p:sp>
        <p:nvSpPr>
          <p:cNvPr id="4" name="Slide Number Placeholder 3"/>
          <p:cNvSpPr>
            <a:spLocks noGrp="1"/>
          </p:cNvSpPr>
          <p:nvPr>
            <p:ph type="sldNum" sz="quarter" idx="10"/>
          </p:nvPr>
        </p:nvSpPr>
        <p:spPr/>
        <p:txBody>
          <a:bodyPr/>
          <a:lstStyle/>
          <a:p>
            <a:fld id="{B2ED497C-8EE5-4AC2-A3D0-F10928940687}" type="slidenum">
              <a:rPr lang="en-US" smtClean="0"/>
              <a:t>11</a:t>
            </a:fld>
            <a:endParaRPr lang="en-US"/>
          </a:p>
        </p:txBody>
      </p:sp>
    </p:spTree>
    <p:extLst>
      <p:ext uri="{BB962C8B-B14F-4D97-AF65-F5344CB8AC3E}">
        <p14:creationId xmlns:p14="http://schemas.microsoft.com/office/powerpoint/2010/main" val="193862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A7BA1-CD28-46D0-9D7E-246B2B6DC615}" type="slidenum">
              <a:rPr lang="en-US" altLang="en-US"/>
              <a:pPr/>
              <a:t>14</a:t>
            </a:fld>
            <a:endParaRPr lang="en-US" altLang="en-US"/>
          </a:p>
        </p:txBody>
      </p:sp>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r>
              <a:rPr lang="en-US" altLang="en-US">
                <a:cs typeface="Times New Roman" pitchFamily="18" charset="0"/>
              </a:rPr>
              <a:t>This graph shows the predicted reduction in illness associated with a reduction in the time from harvest to the initiation of chilling for summer harvest of Gulf Coast oysters with cooling begun from one to four hours after harvest.  The top dotted line represents cooling with ice, and the bottom line cooling under refrigeration.  Depending upon the specifics of the scenario, the predicted reduction in Vp illness from summer harvest of Gulf Coast oysters ranges from 46% to 97%.  As you can see there is a much greater reduction in illness if there is rapid cooling using ice. It is quite probable that predicted reductions for other regions and seasons where the climate is cooler, would be less dramatic.</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9/6/2017</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9/6/2017</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9/6/2017</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1CD2B4-625A-4153-A64F-08D8193A8792}" type="datetimeFigureOut">
              <a:rPr lang="en-US" smtClean="0">
                <a:solidFill>
                  <a:prstClr val="black">
                    <a:tint val="75000"/>
                  </a:prstClr>
                </a:solidFill>
              </a:rPr>
              <a:pPr/>
              <a:t>9/6/2017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C8988-B007-4435-8FA9-B70489F43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839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CD2B4-625A-4153-A64F-08D8193A8792}" type="datetimeFigureOut">
              <a:rPr lang="en-US" smtClean="0">
                <a:solidFill>
                  <a:prstClr val="black">
                    <a:tint val="75000"/>
                  </a:prstClr>
                </a:solidFill>
              </a:rPr>
              <a:pPr/>
              <a:t>9/6/2017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C8988-B007-4435-8FA9-B70489F43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892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1CD2B4-625A-4153-A64F-08D8193A8792}" type="datetimeFigureOut">
              <a:rPr lang="en-US" smtClean="0">
                <a:solidFill>
                  <a:prstClr val="black">
                    <a:tint val="75000"/>
                  </a:prstClr>
                </a:solidFill>
              </a:rPr>
              <a:pPr/>
              <a:t>9/6/2017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C8988-B007-4435-8FA9-B70489F43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34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1CD2B4-625A-4153-A64F-08D8193A8792}" type="datetimeFigureOut">
              <a:rPr lang="en-US" smtClean="0">
                <a:solidFill>
                  <a:prstClr val="black">
                    <a:tint val="75000"/>
                  </a:prstClr>
                </a:solidFill>
              </a:rPr>
              <a:pPr/>
              <a:t>9/6/2017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0C8988-B007-4435-8FA9-B70489F43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01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1CD2B4-625A-4153-A64F-08D8193A8792}" type="datetimeFigureOut">
              <a:rPr lang="en-US" smtClean="0">
                <a:solidFill>
                  <a:prstClr val="black">
                    <a:tint val="75000"/>
                  </a:prstClr>
                </a:solidFill>
              </a:rPr>
              <a:pPr/>
              <a:t>9/6/2017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0C8988-B007-4435-8FA9-B70489F43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435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1CD2B4-625A-4153-A64F-08D8193A8792}" type="datetimeFigureOut">
              <a:rPr lang="en-US" smtClean="0">
                <a:solidFill>
                  <a:prstClr val="black">
                    <a:tint val="75000"/>
                  </a:prstClr>
                </a:solidFill>
              </a:rPr>
              <a:pPr/>
              <a:t>9/6/2017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0C8988-B007-4435-8FA9-B70489F43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592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CD2B4-625A-4153-A64F-08D8193A8792}" type="datetimeFigureOut">
              <a:rPr lang="en-US" smtClean="0">
                <a:solidFill>
                  <a:prstClr val="black">
                    <a:tint val="75000"/>
                  </a:prstClr>
                </a:solidFill>
              </a:rPr>
              <a:pPr/>
              <a:t>9/6/2017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0C8988-B007-4435-8FA9-B70489F43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90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9/6/2017</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1CD2B4-625A-4153-A64F-08D8193A8792}" type="datetimeFigureOut">
              <a:rPr lang="en-US" smtClean="0">
                <a:solidFill>
                  <a:prstClr val="black">
                    <a:tint val="75000"/>
                  </a:prstClr>
                </a:solidFill>
              </a:rPr>
              <a:pPr/>
              <a:t>9/6/2017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0C8988-B007-4435-8FA9-B70489F43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436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1CD2B4-625A-4153-A64F-08D8193A8792}" type="datetimeFigureOut">
              <a:rPr lang="en-US" smtClean="0">
                <a:solidFill>
                  <a:prstClr val="black">
                    <a:tint val="75000"/>
                  </a:prstClr>
                </a:solidFill>
              </a:rPr>
              <a:pPr/>
              <a:t>9/6/2017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0C8988-B007-4435-8FA9-B70489F43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711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CD2B4-625A-4153-A64F-08D8193A8792}" type="datetimeFigureOut">
              <a:rPr lang="en-US" smtClean="0">
                <a:solidFill>
                  <a:prstClr val="black">
                    <a:tint val="75000"/>
                  </a:prstClr>
                </a:solidFill>
              </a:rPr>
              <a:pPr/>
              <a:t>9/6/2017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C8988-B007-4435-8FA9-B70489F43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925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CD2B4-625A-4153-A64F-08D8193A8792}" type="datetimeFigureOut">
              <a:rPr lang="en-US" smtClean="0">
                <a:solidFill>
                  <a:prstClr val="black">
                    <a:tint val="75000"/>
                  </a:prstClr>
                </a:solidFill>
              </a:rPr>
              <a:pPr/>
              <a:t>9/6/2017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0C8988-B007-4435-8FA9-B70489F431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60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9/6/2017</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9/6/2017</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9/6/2017</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9/6/2017</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9/6/2017</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9/6/2017</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9/6/2017</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9/6/2017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11CD2B4-625A-4153-A64F-08D8193A8792}" type="datetimeFigureOut">
              <a:rPr lang="en-US" smtClean="0">
                <a:solidFill>
                  <a:prstClr val="black">
                    <a:tint val="75000"/>
                  </a:prstClr>
                </a:solidFill>
              </a:rPr>
              <a:pPr defTabSz="914400"/>
              <a:t>9/6/2017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50C8988-B007-4435-8FA9-B70489F431E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691536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i="1" dirty="0" err="1" smtClean="0"/>
              <a:t>Vp</a:t>
            </a:r>
            <a:r>
              <a:rPr lang="en-US" i="1" dirty="0" smtClean="0"/>
              <a:t> </a:t>
            </a:r>
            <a:r>
              <a:rPr lang="en-US" dirty="0" smtClean="0"/>
              <a:t>Risk Assessment and Calculator Development</a:t>
            </a:r>
            <a:endParaRPr lang="en-US" dirty="0"/>
          </a:p>
        </p:txBody>
      </p:sp>
      <p:sp>
        <p:nvSpPr>
          <p:cNvPr id="3" name="Subtitle 2"/>
          <p:cNvSpPr>
            <a:spLocks noGrp="1"/>
          </p:cNvSpPr>
          <p:nvPr>
            <p:ph type="subTitle" idx="1"/>
          </p:nvPr>
        </p:nvSpPr>
        <p:spPr/>
        <p:txBody>
          <a:bodyPr>
            <a:normAutofit/>
          </a:bodyPr>
          <a:lstStyle/>
          <a:p>
            <a:r>
              <a:rPr lang="en-US" dirty="0" smtClean="0"/>
              <a:t>John Bowers, FDA/CFSAN</a:t>
            </a:r>
          </a:p>
          <a:p>
            <a:r>
              <a:rPr lang="en-US" dirty="0" smtClean="0"/>
              <a:t>ISSC </a:t>
            </a:r>
            <a:r>
              <a:rPr lang="en-US" dirty="0" err="1" smtClean="0"/>
              <a:t>Vp</a:t>
            </a:r>
            <a:r>
              <a:rPr lang="en-US" dirty="0" smtClean="0"/>
              <a:t> Workshop, Baltimore MD </a:t>
            </a:r>
          </a:p>
          <a:p>
            <a:r>
              <a:rPr lang="en-US" dirty="0" smtClean="0"/>
              <a:t>September 6-7, 2017</a:t>
            </a:r>
            <a:endParaRPr lang="en-US" dirty="0"/>
          </a:p>
        </p:txBody>
      </p:sp>
    </p:spTree>
    <p:extLst>
      <p:ext uri="{BB962C8B-B14F-4D97-AF65-F5344CB8AC3E}">
        <p14:creationId xmlns:p14="http://schemas.microsoft.com/office/powerpoint/2010/main" val="1828886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 Skill Assessment</a:t>
            </a:r>
            <a:endParaRPr lang="en-US" dirty="0"/>
          </a:p>
        </p:txBody>
      </p:sp>
      <p:grpSp>
        <p:nvGrpSpPr>
          <p:cNvPr id="4" name="Group 3"/>
          <p:cNvGrpSpPr/>
          <p:nvPr/>
        </p:nvGrpSpPr>
        <p:grpSpPr>
          <a:xfrm>
            <a:off x="1516062" y="1861344"/>
            <a:ext cx="5629275" cy="4306887"/>
            <a:chOff x="1831975" y="2306638"/>
            <a:chExt cx="5629275" cy="4306887"/>
          </a:xfrm>
        </p:grpSpPr>
        <p:sp>
          <p:nvSpPr>
            <p:cNvPr id="5" name="Rectangle 118"/>
            <p:cNvSpPr>
              <a:spLocks noChangeArrowheads="1"/>
            </p:cNvSpPr>
            <p:nvPr/>
          </p:nvSpPr>
          <p:spPr bwMode="auto">
            <a:xfrm>
              <a:off x="2419350" y="2395538"/>
              <a:ext cx="5022850" cy="3348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Rectangle 119"/>
            <p:cNvSpPr>
              <a:spLocks noChangeArrowheads="1"/>
            </p:cNvSpPr>
            <p:nvPr/>
          </p:nvSpPr>
          <p:spPr bwMode="auto">
            <a:xfrm>
              <a:off x="2438400" y="2362200"/>
              <a:ext cx="5022850" cy="3348038"/>
            </a:xfrm>
            <a:prstGeom prst="rect">
              <a:avLst/>
            </a:prstGeom>
            <a:noFill/>
            <a:ln w="1111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Line 120"/>
            <p:cNvSpPr>
              <a:spLocks noChangeShapeType="1"/>
            </p:cNvSpPr>
            <p:nvPr/>
          </p:nvSpPr>
          <p:spPr bwMode="auto">
            <a:xfrm>
              <a:off x="2419350" y="2395538"/>
              <a:ext cx="1588" cy="3348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21"/>
            <p:cNvSpPr>
              <a:spLocks noChangeShapeType="1"/>
            </p:cNvSpPr>
            <p:nvPr/>
          </p:nvSpPr>
          <p:spPr bwMode="auto">
            <a:xfrm>
              <a:off x="2370138" y="5743575"/>
              <a:ext cx="4921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22"/>
            <p:cNvSpPr>
              <a:spLocks noChangeShapeType="1"/>
            </p:cNvSpPr>
            <p:nvPr/>
          </p:nvSpPr>
          <p:spPr bwMode="auto">
            <a:xfrm>
              <a:off x="2370138" y="4906963"/>
              <a:ext cx="4921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3"/>
            <p:cNvSpPr>
              <a:spLocks noChangeShapeType="1"/>
            </p:cNvSpPr>
            <p:nvPr/>
          </p:nvSpPr>
          <p:spPr bwMode="auto">
            <a:xfrm>
              <a:off x="2370138" y="4070350"/>
              <a:ext cx="4921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24"/>
            <p:cNvSpPr>
              <a:spLocks noChangeShapeType="1"/>
            </p:cNvSpPr>
            <p:nvPr/>
          </p:nvSpPr>
          <p:spPr bwMode="auto">
            <a:xfrm>
              <a:off x="2370138" y="3233738"/>
              <a:ext cx="4921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25"/>
            <p:cNvSpPr>
              <a:spLocks noChangeShapeType="1"/>
            </p:cNvSpPr>
            <p:nvPr/>
          </p:nvSpPr>
          <p:spPr bwMode="auto">
            <a:xfrm>
              <a:off x="2370138" y="2395538"/>
              <a:ext cx="4921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26"/>
            <p:cNvSpPr>
              <a:spLocks noChangeShapeType="1"/>
            </p:cNvSpPr>
            <p:nvPr/>
          </p:nvSpPr>
          <p:spPr bwMode="auto">
            <a:xfrm>
              <a:off x="2419350" y="5743575"/>
              <a:ext cx="50228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Freeform 127"/>
            <p:cNvSpPr>
              <a:spLocks/>
            </p:cNvSpPr>
            <p:nvPr/>
          </p:nvSpPr>
          <p:spPr bwMode="auto">
            <a:xfrm>
              <a:off x="3040063" y="4462463"/>
              <a:ext cx="128587" cy="104775"/>
            </a:xfrm>
            <a:custGeom>
              <a:avLst/>
              <a:gdLst>
                <a:gd name="T0" fmla="*/ 0 w 81"/>
                <a:gd name="T1" fmla="*/ 55 h 66"/>
                <a:gd name="T2" fmla="*/ 73 w 81"/>
                <a:gd name="T3" fmla="*/ 0 h 66"/>
                <a:gd name="T4" fmla="*/ 81 w 81"/>
                <a:gd name="T5" fmla="*/ 10 h 66"/>
                <a:gd name="T6" fmla="*/ 9 w 81"/>
                <a:gd name="T7" fmla="*/ 66 h 66"/>
                <a:gd name="T8" fmla="*/ 0 w 81"/>
                <a:gd name="T9" fmla="*/ 55 h 66"/>
              </a:gdLst>
              <a:ahLst/>
              <a:cxnLst>
                <a:cxn ang="0">
                  <a:pos x="T0" y="T1"/>
                </a:cxn>
                <a:cxn ang="0">
                  <a:pos x="T2" y="T3"/>
                </a:cxn>
                <a:cxn ang="0">
                  <a:pos x="T4" y="T5"/>
                </a:cxn>
                <a:cxn ang="0">
                  <a:pos x="T6" y="T7"/>
                </a:cxn>
                <a:cxn ang="0">
                  <a:pos x="T8" y="T9"/>
                </a:cxn>
              </a:cxnLst>
              <a:rect l="0" t="0" r="r" b="b"/>
              <a:pathLst>
                <a:path w="81" h="66">
                  <a:moveTo>
                    <a:pt x="0" y="55"/>
                  </a:moveTo>
                  <a:lnTo>
                    <a:pt x="73" y="0"/>
                  </a:lnTo>
                  <a:lnTo>
                    <a:pt x="81" y="10"/>
                  </a:lnTo>
                  <a:lnTo>
                    <a:pt x="9" y="66"/>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8"/>
            <p:cNvSpPr>
              <a:spLocks/>
            </p:cNvSpPr>
            <p:nvPr/>
          </p:nvSpPr>
          <p:spPr bwMode="auto">
            <a:xfrm>
              <a:off x="3222625" y="4324350"/>
              <a:ext cx="130175" cy="104775"/>
            </a:xfrm>
            <a:custGeom>
              <a:avLst/>
              <a:gdLst>
                <a:gd name="T0" fmla="*/ 0 w 82"/>
                <a:gd name="T1" fmla="*/ 55 h 66"/>
                <a:gd name="T2" fmla="*/ 73 w 82"/>
                <a:gd name="T3" fmla="*/ 0 h 66"/>
                <a:gd name="T4" fmla="*/ 82 w 82"/>
                <a:gd name="T5" fmla="*/ 10 h 66"/>
                <a:gd name="T6" fmla="*/ 8 w 82"/>
                <a:gd name="T7" fmla="*/ 66 h 66"/>
                <a:gd name="T8" fmla="*/ 0 w 82"/>
                <a:gd name="T9" fmla="*/ 55 h 66"/>
              </a:gdLst>
              <a:ahLst/>
              <a:cxnLst>
                <a:cxn ang="0">
                  <a:pos x="T0" y="T1"/>
                </a:cxn>
                <a:cxn ang="0">
                  <a:pos x="T2" y="T3"/>
                </a:cxn>
                <a:cxn ang="0">
                  <a:pos x="T4" y="T5"/>
                </a:cxn>
                <a:cxn ang="0">
                  <a:pos x="T6" y="T7"/>
                </a:cxn>
                <a:cxn ang="0">
                  <a:pos x="T8" y="T9"/>
                </a:cxn>
              </a:cxnLst>
              <a:rect l="0" t="0" r="r" b="b"/>
              <a:pathLst>
                <a:path w="82" h="66">
                  <a:moveTo>
                    <a:pt x="0" y="55"/>
                  </a:moveTo>
                  <a:lnTo>
                    <a:pt x="73" y="0"/>
                  </a:lnTo>
                  <a:lnTo>
                    <a:pt x="82" y="10"/>
                  </a:lnTo>
                  <a:lnTo>
                    <a:pt x="8" y="66"/>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29"/>
            <p:cNvSpPr>
              <a:spLocks/>
            </p:cNvSpPr>
            <p:nvPr/>
          </p:nvSpPr>
          <p:spPr bwMode="auto">
            <a:xfrm>
              <a:off x="3405188" y="4186238"/>
              <a:ext cx="128587" cy="104775"/>
            </a:xfrm>
            <a:custGeom>
              <a:avLst/>
              <a:gdLst>
                <a:gd name="T0" fmla="*/ 0 w 81"/>
                <a:gd name="T1" fmla="*/ 56 h 66"/>
                <a:gd name="T2" fmla="*/ 73 w 81"/>
                <a:gd name="T3" fmla="*/ 0 h 66"/>
                <a:gd name="T4" fmla="*/ 81 w 81"/>
                <a:gd name="T5" fmla="*/ 11 h 66"/>
                <a:gd name="T6" fmla="*/ 8 w 81"/>
                <a:gd name="T7" fmla="*/ 66 h 66"/>
                <a:gd name="T8" fmla="*/ 0 w 81"/>
                <a:gd name="T9" fmla="*/ 56 h 66"/>
              </a:gdLst>
              <a:ahLst/>
              <a:cxnLst>
                <a:cxn ang="0">
                  <a:pos x="T0" y="T1"/>
                </a:cxn>
                <a:cxn ang="0">
                  <a:pos x="T2" y="T3"/>
                </a:cxn>
                <a:cxn ang="0">
                  <a:pos x="T4" y="T5"/>
                </a:cxn>
                <a:cxn ang="0">
                  <a:pos x="T6" y="T7"/>
                </a:cxn>
                <a:cxn ang="0">
                  <a:pos x="T8" y="T9"/>
                </a:cxn>
              </a:cxnLst>
              <a:rect l="0" t="0" r="r" b="b"/>
              <a:pathLst>
                <a:path w="81" h="66">
                  <a:moveTo>
                    <a:pt x="0" y="56"/>
                  </a:moveTo>
                  <a:lnTo>
                    <a:pt x="73" y="0"/>
                  </a:lnTo>
                  <a:lnTo>
                    <a:pt x="81" y="11"/>
                  </a:lnTo>
                  <a:lnTo>
                    <a:pt x="8" y="6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30"/>
            <p:cNvSpPr>
              <a:spLocks/>
            </p:cNvSpPr>
            <p:nvPr/>
          </p:nvSpPr>
          <p:spPr bwMode="auto">
            <a:xfrm>
              <a:off x="3587750" y="4048125"/>
              <a:ext cx="130175" cy="104775"/>
            </a:xfrm>
            <a:custGeom>
              <a:avLst/>
              <a:gdLst>
                <a:gd name="T0" fmla="*/ 0 w 82"/>
                <a:gd name="T1" fmla="*/ 56 h 66"/>
                <a:gd name="T2" fmla="*/ 73 w 82"/>
                <a:gd name="T3" fmla="*/ 0 h 66"/>
                <a:gd name="T4" fmla="*/ 82 w 82"/>
                <a:gd name="T5" fmla="*/ 11 h 66"/>
                <a:gd name="T6" fmla="*/ 8 w 82"/>
                <a:gd name="T7" fmla="*/ 66 h 66"/>
                <a:gd name="T8" fmla="*/ 0 w 82"/>
                <a:gd name="T9" fmla="*/ 56 h 66"/>
              </a:gdLst>
              <a:ahLst/>
              <a:cxnLst>
                <a:cxn ang="0">
                  <a:pos x="T0" y="T1"/>
                </a:cxn>
                <a:cxn ang="0">
                  <a:pos x="T2" y="T3"/>
                </a:cxn>
                <a:cxn ang="0">
                  <a:pos x="T4" y="T5"/>
                </a:cxn>
                <a:cxn ang="0">
                  <a:pos x="T6" y="T7"/>
                </a:cxn>
                <a:cxn ang="0">
                  <a:pos x="T8" y="T9"/>
                </a:cxn>
              </a:cxnLst>
              <a:rect l="0" t="0" r="r" b="b"/>
              <a:pathLst>
                <a:path w="82" h="66">
                  <a:moveTo>
                    <a:pt x="0" y="56"/>
                  </a:moveTo>
                  <a:lnTo>
                    <a:pt x="73" y="0"/>
                  </a:lnTo>
                  <a:lnTo>
                    <a:pt x="82" y="11"/>
                  </a:lnTo>
                  <a:lnTo>
                    <a:pt x="8" y="6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31"/>
            <p:cNvSpPr>
              <a:spLocks/>
            </p:cNvSpPr>
            <p:nvPr/>
          </p:nvSpPr>
          <p:spPr bwMode="auto">
            <a:xfrm>
              <a:off x="3770313" y="3910013"/>
              <a:ext cx="128587" cy="104775"/>
            </a:xfrm>
            <a:custGeom>
              <a:avLst/>
              <a:gdLst>
                <a:gd name="T0" fmla="*/ 0 w 81"/>
                <a:gd name="T1" fmla="*/ 55 h 66"/>
                <a:gd name="T2" fmla="*/ 73 w 81"/>
                <a:gd name="T3" fmla="*/ 0 h 66"/>
                <a:gd name="T4" fmla="*/ 81 w 81"/>
                <a:gd name="T5" fmla="*/ 11 h 66"/>
                <a:gd name="T6" fmla="*/ 8 w 81"/>
                <a:gd name="T7" fmla="*/ 66 h 66"/>
                <a:gd name="T8" fmla="*/ 0 w 81"/>
                <a:gd name="T9" fmla="*/ 55 h 66"/>
              </a:gdLst>
              <a:ahLst/>
              <a:cxnLst>
                <a:cxn ang="0">
                  <a:pos x="T0" y="T1"/>
                </a:cxn>
                <a:cxn ang="0">
                  <a:pos x="T2" y="T3"/>
                </a:cxn>
                <a:cxn ang="0">
                  <a:pos x="T4" y="T5"/>
                </a:cxn>
                <a:cxn ang="0">
                  <a:pos x="T6" y="T7"/>
                </a:cxn>
                <a:cxn ang="0">
                  <a:pos x="T8" y="T9"/>
                </a:cxn>
              </a:cxnLst>
              <a:rect l="0" t="0" r="r" b="b"/>
              <a:pathLst>
                <a:path w="81" h="66">
                  <a:moveTo>
                    <a:pt x="0" y="55"/>
                  </a:moveTo>
                  <a:lnTo>
                    <a:pt x="73" y="0"/>
                  </a:lnTo>
                  <a:lnTo>
                    <a:pt x="81" y="11"/>
                  </a:lnTo>
                  <a:lnTo>
                    <a:pt x="8" y="66"/>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32"/>
            <p:cNvSpPr>
              <a:spLocks/>
            </p:cNvSpPr>
            <p:nvPr/>
          </p:nvSpPr>
          <p:spPr bwMode="auto">
            <a:xfrm>
              <a:off x="3952875" y="3773488"/>
              <a:ext cx="128588" cy="103187"/>
            </a:xfrm>
            <a:custGeom>
              <a:avLst/>
              <a:gdLst>
                <a:gd name="T0" fmla="*/ 0 w 81"/>
                <a:gd name="T1" fmla="*/ 54 h 65"/>
                <a:gd name="T2" fmla="*/ 72 w 81"/>
                <a:gd name="T3" fmla="*/ 0 h 65"/>
                <a:gd name="T4" fmla="*/ 81 w 81"/>
                <a:gd name="T5" fmla="*/ 10 h 65"/>
                <a:gd name="T6" fmla="*/ 8 w 81"/>
                <a:gd name="T7" fmla="*/ 65 h 65"/>
                <a:gd name="T8" fmla="*/ 0 w 81"/>
                <a:gd name="T9" fmla="*/ 54 h 65"/>
              </a:gdLst>
              <a:ahLst/>
              <a:cxnLst>
                <a:cxn ang="0">
                  <a:pos x="T0" y="T1"/>
                </a:cxn>
                <a:cxn ang="0">
                  <a:pos x="T2" y="T3"/>
                </a:cxn>
                <a:cxn ang="0">
                  <a:pos x="T4" y="T5"/>
                </a:cxn>
                <a:cxn ang="0">
                  <a:pos x="T6" y="T7"/>
                </a:cxn>
                <a:cxn ang="0">
                  <a:pos x="T8" y="T9"/>
                </a:cxn>
              </a:cxnLst>
              <a:rect l="0" t="0" r="r" b="b"/>
              <a:pathLst>
                <a:path w="81" h="65">
                  <a:moveTo>
                    <a:pt x="0" y="54"/>
                  </a:moveTo>
                  <a:lnTo>
                    <a:pt x="72" y="0"/>
                  </a:lnTo>
                  <a:lnTo>
                    <a:pt x="81" y="10"/>
                  </a:lnTo>
                  <a:lnTo>
                    <a:pt x="8" y="65"/>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33"/>
            <p:cNvSpPr>
              <a:spLocks/>
            </p:cNvSpPr>
            <p:nvPr/>
          </p:nvSpPr>
          <p:spPr bwMode="auto">
            <a:xfrm>
              <a:off x="4135438" y="3635375"/>
              <a:ext cx="128587" cy="103188"/>
            </a:xfrm>
            <a:custGeom>
              <a:avLst/>
              <a:gdLst>
                <a:gd name="T0" fmla="*/ 0 w 81"/>
                <a:gd name="T1" fmla="*/ 55 h 65"/>
                <a:gd name="T2" fmla="*/ 73 w 81"/>
                <a:gd name="T3" fmla="*/ 0 h 65"/>
                <a:gd name="T4" fmla="*/ 81 w 81"/>
                <a:gd name="T5" fmla="*/ 10 h 65"/>
                <a:gd name="T6" fmla="*/ 8 w 81"/>
                <a:gd name="T7" fmla="*/ 65 h 65"/>
                <a:gd name="T8" fmla="*/ 0 w 81"/>
                <a:gd name="T9" fmla="*/ 55 h 65"/>
              </a:gdLst>
              <a:ahLst/>
              <a:cxnLst>
                <a:cxn ang="0">
                  <a:pos x="T0" y="T1"/>
                </a:cxn>
                <a:cxn ang="0">
                  <a:pos x="T2" y="T3"/>
                </a:cxn>
                <a:cxn ang="0">
                  <a:pos x="T4" y="T5"/>
                </a:cxn>
                <a:cxn ang="0">
                  <a:pos x="T6" y="T7"/>
                </a:cxn>
                <a:cxn ang="0">
                  <a:pos x="T8" y="T9"/>
                </a:cxn>
              </a:cxnLst>
              <a:rect l="0" t="0" r="r" b="b"/>
              <a:pathLst>
                <a:path w="81" h="65">
                  <a:moveTo>
                    <a:pt x="0" y="55"/>
                  </a:moveTo>
                  <a:lnTo>
                    <a:pt x="73" y="0"/>
                  </a:lnTo>
                  <a:lnTo>
                    <a:pt x="81" y="10"/>
                  </a:lnTo>
                  <a:lnTo>
                    <a:pt x="8" y="65"/>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34"/>
            <p:cNvSpPr>
              <a:spLocks/>
            </p:cNvSpPr>
            <p:nvPr/>
          </p:nvSpPr>
          <p:spPr bwMode="auto">
            <a:xfrm>
              <a:off x="4325938" y="3563938"/>
              <a:ext cx="146050" cy="50800"/>
            </a:xfrm>
            <a:custGeom>
              <a:avLst/>
              <a:gdLst>
                <a:gd name="T0" fmla="*/ 0 w 92"/>
                <a:gd name="T1" fmla="*/ 19 h 32"/>
                <a:gd name="T2" fmla="*/ 89 w 92"/>
                <a:gd name="T3" fmla="*/ 0 h 32"/>
                <a:gd name="T4" fmla="*/ 92 w 92"/>
                <a:gd name="T5" fmla="*/ 14 h 32"/>
                <a:gd name="T6" fmla="*/ 3 w 92"/>
                <a:gd name="T7" fmla="*/ 32 h 32"/>
                <a:gd name="T8" fmla="*/ 0 w 92"/>
                <a:gd name="T9" fmla="*/ 19 h 32"/>
              </a:gdLst>
              <a:ahLst/>
              <a:cxnLst>
                <a:cxn ang="0">
                  <a:pos x="T0" y="T1"/>
                </a:cxn>
                <a:cxn ang="0">
                  <a:pos x="T2" y="T3"/>
                </a:cxn>
                <a:cxn ang="0">
                  <a:pos x="T4" y="T5"/>
                </a:cxn>
                <a:cxn ang="0">
                  <a:pos x="T6" y="T7"/>
                </a:cxn>
                <a:cxn ang="0">
                  <a:pos x="T8" y="T9"/>
                </a:cxn>
              </a:cxnLst>
              <a:rect l="0" t="0" r="r" b="b"/>
              <a:pathLst>
                <a:path w="92" h="32">
                  <a:moveTo>
                    <a:pt x="0" y="19"/>
                  </a:moveTo>
                  <a:lnTo>
                    <a:pt x="89" y="0"/>
                  </a:lnTo>
                  <a:lnTo>
                    <a:pt x="92" y="14"/>
                  </a:lnTo>
                  <a:lnTo>
                    <a:pt x="3" y="32"/>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35"/>
            <p:cNvSpPr>
              <a:spLocks/>
            </p:cNvSpPr>
            <p:nvPr/>
          </p:nvSpPr>
          <p:spPr bwMode="auto">
            <a:xfrm>
              <a:off x="4549775" y="3519488"/>
              <a:ext cx="146050" cy="49212"/>
            </a:xfrm>
            <a:custGeom>
              <a:avLst/>
              <a:gdLst>
                <a:gd name="T0" fmla="*/ 0 w 92"/>
                <a:gd name="T1" fmla="*/ 18 h 31"/>
                <a:gd name="T2" fmla="*/ 90 w 92"/>
                <a:gd name="T3" fmla="*/ 0 h 31"/>
                <a:gd name="T4" fmla="*/ 92 w 92"/>
                <a:gd name="T5" fmla="*/ 13 h 31"/>
                <a:gd name="T6" fmla="*/ 2 w 92"/>
                <a:gd name="T7" fmla="*/ 31 h 31"/>
                <a:gd name="T8" fmla="*/ 0 w 92"/>
                <a:gd name="T9" fmla="*/ 18 h 31"/>
              </a:gdLst>
              <a:ahLst/>
              <a:cxnLst>
                <a:cxn ang="0">
                  <a:pos x="T0" y="T1"/>
                </a:cxn>
                <a:cxn ang="0">
                  <a:pos x="T2" y="T3"/>
                </a:cxn>
                <a:cxn ang="0">
                  <a:pos x="T4" y="T5"/>
                </a:cxn>
                <a:cxn ang="0">
                  <a:pos x="T6" y="T7"/>
                </a:cxn>
                <a:cxn ang="0">
                  <a:pos x="T8" y="T9"/>
                </a:cxn>
              </a:cxnLst>
              <a:rect l="0" t="0" r="r" b="b"/>
              <a:pathLst>
                <a:path w="92" h="31">
                  <a:moveTo>
                    <a:pt x="0" y="18"/>
                  </a:moveTo>
                  <a:lnTo>
                    <a:pt x="90" y="0"/>
                  </a:lnTo>
                  <a:lnTo>
                    <a:pt x="92" y="13"/>
                  </a:lnTo>
                  <a:lnTo>
                    <a:pt x="2" y="31"/>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36"/>
            <p:cNvSpPr>
              <a:spLocks/>
            </p:cNvSpPr>
            <p:nvPr/>
          </p:nvSpPr>
          <p:spPr bwMode="auto">
            <a:xfrm>
              <a:off x="4773613" y="3473450"/>
              <a:ext cx="147637" cy="49213"/>
            </a:xfrm>
            <a:custGeom>
              <a:avLst/>
              <a:gdLst>
                <a:gd name="T0" fmla="*/ 0 w 93"/>
                <a:gd name="T1" fmla="*/ 18 h 31"/>
                <a:gd name="T2" fmla="*/ 90 w 93"/>
                <a:gd name="T3" fmla="*/ 0 h 31"/>
                <a:gd name="T4" fmla="*/ 93 w 93"/>
                <a:gd name="T5" fmla="*/ 13 h 31"/>
                <a:gd name="T6" fmla="*/ 3 w 93"/>
                <a:gd name="T7" fmla="*/ 31 h 31"/>
                <a:gd name="T8" fmla="*/ 0 w 93"/>
                <a:gd name="T9" fmla="*/ 18 h 31"/>
              </a:gdLst>
              <a:ahLst/>
              <a:cxnLst>
                <a:cxn ang="0">
                  <a:pos x="T0" y="T1"/>
                </a:cxn>
                <a:cxn ang="0">
                  <a:pos x="T2" y="T3"/>
                </a:cxn>
                <a:cxn ang="0">
                  <a:pos x="T4" y="T5"/>
                </a:cxn>
                <a:cxn ang="0">
                  <a:pos x="T6" y="T7"/>
                </a:cxn>
                <a:cxn ang="0">
                  <a:pos x="T8" y="T9"/>
                </a:cxn>
              </a:cxnLst>
              <a:rect l="0" t="0" r="r" b="b"/>
              <a:pathLst>
                <a:path w="93" h="31">
                  <a:moveTo>
                    <a:pt x="0" y="18"/>
                  </a:moveTo>
                  <a:lnTo>
                    <a:pt x="90" y="0"/>
                  </a:lnTo>
                  <a:lnTo>
                    <a:pt x="93" y="13"/>
                  </a:lnTo>
                  <a:lnTo>
                    <a:pt x="3" y="31"/>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37"/>
            <p:cNvSpPr>
              <a:spLocks/>
            </p:cNvSpPr>
            <p:nvPr/>
          </p:nvSpPr>
          <p:spPr bwMode="auto">
            <a:xfrm>
              <a:off x="4997450" y="3429000"/>
              <a:ext cx="147638" cy="49213"/>
            </a:xfrm>
            <a:custGeom>
              <a:avLst/>
              <a:gdLst>
                <a:gd name="T0" fmla="*/ 0 w 93"/>
                <a:gd name="T1" fmla="*/ 18 h 31"/>
                <a:gd name="T2" fmla="*/ 90 w 93"/>
                <a:gd name="T3" fmla="*/ 0 h 31"/>
                <a:gd name="T4" fmla="*/ 93 w 93"/>
                <a:gd name="T5" fmla="*/ 13 h 31"/>
                <a:gd name="T6" fmla="*/ 3 w 93"/>
                <a:gd name="T7" fmla="*/ 31 h 31"/>
                <a:gd name="T8" fmla="*/ 0 w 93"/>
                <a:gd name="T9" fmla="*/ 18 h 31"/>
              </a:gdLst>
              <a:ahLst/>
              <a:cxnLst>
                <a:cxn ang="0">
                  <a:pos x="T0" y="T1"/>
                </a:cxn>
                <a:cxn ang="0">
                  <a:pos x="T2" y="T3"/>
                </a:cxn>
                <a:cxn ang="0">
                  <a:pos x="T4" y="T5"/>
                </a:cxn>
                <a:cxn ang="0">
                  <a:pos x="T6" y="T7"/>
                </a:cxn>
                <a:cxn ang="0">
                  <a:pos x="T8" y="T9"/>
                </a:cxn>
              </a:cxnLst>
              <a:rect l="0" t="0" r="r" b="b"/>
              <a:pathLst>
                <a:path w="93" h="31">
                  <a:moveTo>
                    <a:pt x="0" y="18"/>
                  </a:moveTo>
                  <a:lnTo>
                    <a:pt x="90" y="0"/>
                  </a:lnTo>
                  <a:lnTo>
                    <a:pt x="93" y="13"/>
                  </a:lnTo>
                  <a:lnTo>
                    <a:pt x="3" y="31"/>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38"/>
            <p:cNvSpPr>
              <a:spLocks/>
            </p:cNvSpPr>
            <p:nvPr/>
          </p:nvSpPr>
          <p:spPr bwMode="auto">
            <a:xfrm>
              <a:off x="5222875" y="3382963"/>
              <a:ext cx="146050" cy="49212"/>
            </a:xfrm>
            <a:custGeom>
              <a:avLst/>
              <a:gdLst>
                <a:gd name="T0" fmla="*/ 0 w 92"/>
                <a:gd name="T1" fmla="*/ 18 h 31"/>
                <a:gd name="T2" fmla="*/ 90 w 92"/>
                <a:gd name="T3" fmla="*/ 0 h 31"/>
                <a:gd name="T4" fmla="*/ 92 w 92"/>
                <a:gd name="T5" fmla="*/ 13 h 31"/>
                <a:gd name="T6" fmla="*/ 2 w 92"/>
                <a:gd name="T7" fmla="*/ 31 h 31"/>
                <a:gd name="T8" fmla="*/ 0 w 92"/>
                <a:gd name="T9" fmla="*/ 18 h 31"/>
              </a:gdLst>
              <a:ahLst/>
              <a:cxnLst>
                <a:cxn ang="0">
                  <a:pos x="T0" y="T1"/>
                </a:cxn>
                <a:cxn ang="0">
                  <a:pos x="T2" y="T3"/>
                </a:cxn>
                <a:cxn ang="0">
                  <a:pos x="T4" y="T5"/>
                </a:cxn>
                <a:cxn ang="0">
                  <a:pos x="T6" y="T7"/>
                </a:cxn>
                <a:cxn ang="0">
                  <a:pos x="T8" y="T9"/>
                </a:cxn>
              </a:cxnLst>
              <a:rect l="0" t="0" r="r" b="b"/>
              <a:pathLst>
                <a:path w="92" h="31">
                  <a:moveTo>
                    <a:pt x="0" y="18"/>
                  </a:moveTo>
                  <a:lnTo>
                    <a:pt x="90" y="0"/>
                  </a:lnTo>
                  <a:lnTo>
                    <a:pt x="92" y="13"/>
                  </a:lnTo>
                  <a:lnTo>
                    <a:pt x="2" y="31"/>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39"/>
            <p:cNvSpPr>
              <a:spLocks/>
            </p:cNvSpPr>
            <p:nvPr/>
          </p:nvSpPr>
          <p:spPr bwMode="auto">
            <a:xfrm>
              <a:off x="5446713" y="3343275"/>
              <a:ext cx="112712" cy="42863"/>
            </a:xfrm>
            <a:custGeom>
              <a:avLst/>
              <a:gdLst>
                <a:gd name="T0" fmla="*/ 0 w 71"/>
                <a:gd name="T1" fmla="*/ 14 h 27"/>
                <a:gd name="T2" fmla="*/ 69 w 71"/>
                <a:gd name="T3" fmla="*/ 0 h 27"/>
                <a:gd name="T4" fmla="*/ 71 w 71"/>
                <a:gd name="T5" fmla="*/ 13 h 27"/>
                <a:gd name="T6" fmla="*/ 3 w 71"/>
                <a:gd name="T7" fmla="*/ 27 h 27"/>
                <a:gd name="T8" fmla="*/ 0 w 71"/>
                <a:gd name="T9" fmla="*/ 14 h 27"/>
              </a:gdLst>
              <a:ahLst/>
              <a:cxnLst>
                <a:cxn ang="0">
                  <a:pos x="T0" y="T1"/>
                </a:cxn>
                <a:cxn ang="0">
                  <a:pos x="T2" y="T3"/>
                </a:cxn>
                <a:cxn ang="0">
                  <a:pos x="T4" y="T5"/>
                </a:cxn>
                <a:cxn ang="0">
                  <a:pos x="T6" y="T7"/>
                </a:cxn>
                <a:cxn ang="0">
                  <a:pos x="T8" y="T9"/>
                </a:cxn>
              </a:cxnLst>
              <a:rect l="0" t="0" r="r" b="b"/>
              <a:pathLst>
                <a:path w="71" h="27">
                  <a:moveTo>
                    <a:pt x="0" y="14"/>
                  </a:moveTo>
                  <a:lnTo>
                    <a:pt x="69" y="0"/>
                  </a:lnTo>
                  <a:lnTo>
                    <a:pt x="71" y="13"/>
                  </a:lnTo>
                  <a:lnTo>
                    <a:pt x="3" y="2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40"/>
            <p:cNvSpPr>
              <a:spLocks/>
            </p:cNvSpPr>
            <p:nvPr/>
          </p:nvSpPr>
          <p:spPr bwMode="auto">
            <a:xfrm>
              <a:off x="5556250" y="3343275"/>
              <a:ext cx="38100" cy="31750"/>
            </a:xfrm>
            <a:custGeom>
              <a:avLst/>
              <a:gdLst>
                <a:gd name="T0" fmla="*/ 4 w 24"/>
                <a:gd name="T1" fmla="*/ 0 h 20"/>
                <a:gd name="T2" fmla="*/ 24 w 24"/>
                <a:gd name="T3" fmla="*/ 8 h 20"/>
                <a:gd name="T4" fmla="*/ 20 w 24"/>
                <a:gd name="T5" fmla="*/ 20 h 20"/>
                <a:gd name="T6" fmla="*/ 0 w 24"/>
                <a:gd name="T7" fmla="*/ 13 h 20"/>
                <a:gd name="T8" fmla="*/ 4 w 24"/>
                <a:gd name="T9" fmla="*/ 0 h 20"/>
              </a:gdLst>
              <a:ahLst/>
              <a:cxnLst>
                <a:cxn ang="0">
                  <a:pos x="T0" y="T1"/>
                </a:cxn>
                <a:cxn ang="0">
                  <a:pos x="T2" y="T3"/>
                </a:cxn>
                <a:cxn ang="0">
                  <a:pos x="T4" y="T5"/>
                </a:cxn>
                <a:cxn ang="0">
                  <a:pos x="T6" y="T7"/>
                </a:cxn>
                <a:cxn ang="0">
                  <a:pos x="T8" y="T9"/>
                </a:cxn>
              </a:cxnLst>
              <a:rect l="0" t="0" r="r" b="b"/>
              <a:pathLst>
                <a:path w="24" h="20">
                  <a:moveTo>
                    <a:pt x="4" y="0"/>
                  </a:moveTo>
                  <a:lnTo>
                    <a:pt x="24" y="8"/>
                  </a:lnTo>
                  <a:lnTo>
                    <a:pt x="20" y="20"/>
                  </a:lnTo>
                  <a:lnTo>
                    <a:pt x="0" y="1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41"/>
            <p:cNvSpPr>
              <a:spLocks/>
            </p:cNvSpPr>
            <p:nvPr/>
          </p:nvSpPr>
          <p:spPr bwMode="auto">
            <a:xfrm>
              <a:off x="5665788" y="3381375"/>
              <a:ext cx="144462" cy="68263"/>
            </a:xfrm>
            <a:custGeom>
              <a:avLst/>
              <a:gdLst>
                <a:gd name="T0" fmla="*/ 4 w 91"/>
                <a:gd name="T1" fmla="*/ 0 h 43"/>
                <a:gd name="T2" fmla="*/ 91 w 91"/>
                <a:gd name="T3" fmla="*/ 30 h 43"/>
                <a:gd name="T4" fmla="*/ 87 w 91"/>
                <a:gd name="T5" fmla="*/ 43 h 43"/>
                <a:gd name="T6" fmla="*/ 0 w 91"/>
                <a:gd name="T7" fmla="*/ 12 h 43"/>
                <a:gd name="T8" fmla="*/ 4 w 91"/>
                <a:gd name="T9" fmla="*/ 0 h 43"/>
              </a:gdLst>
              <a:ahLst/>
              <a:cxnLst>
                <a:cxn ang="0">
                  <a:pos x="T0" y="T1"/>
                </a:cxn>
                <a:cxn ang="0">
                  <a:pos x="T2" y="T3"/>
                </a:cxn>
                <a:cxn ang="0">
                  <a:pos x="T4" y="T5"/>
                </a:cxn>
                <a:cxn ang="0">
                  <a:pos x="T6" y="T7"/>
                </a:cxn>
                <a:cxn ang="0">
                  <a:pos x="T8" y="T9"/>
                </a:cxn>
              </a:cxnLst>
              <a:rect l="0" t="0" r="r" b="b"/>
              <a:pathLst>
                <a:path w="91" h="43">
                  <a:moveTo>
                    <a:pt x="4" y="0"/>
                  </a:moveTo>
                  <a:lnTo>
                    <a:pt x="91" y="30"/>
                  </a:lnTo>
                  <a:lnTo>
                    <a:pt x="87" y="43"/>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42"/>
            <p:cNvSpPr>
              <a:spLocks/>
            </p:cNvSpPr>
            <p:nvPr/>
          </p:nvSpPr>
          <p:spPr bwMode="auto">
            <a:xfrm>
              <a:off x="5881688" y="3457575"/>
              <a:ext cx="144462" cy="66675"/>
            </a:xfrm>
            <a:custGeom>
              <a:avLst/>
              <a:gdLst>
                <a:gd name="T0" fmla="*/ 4 w 91"/>
                <a:gd name="T1" fmla="*/ 0 h 42"/>
                <a:gd name="T2" fmla="*/ 91 w 91"/>
                <a:gd name="T3" fmla="*/ 30 h 42"/>
                <a:gd name="T4" fmla="*/ 87 w 91"/>
                <a:gd name="T5" fmla="*/ 42 h 42"/>
                <a:gd name="T6" fmla="*/ 0 w 91"/>
                <a:gd name="T7" fmla="*/ 12 h 42"/>
                <a:gd name="T8" fmla="*/ 4 w 91"/>
                <a:gd name="T9" fmla="*/ 0 h 42"/>
              </a:gdLst>
              <a:ahLst/>
              <a:cxnLst>
                <a:cxn ang="0">
                  <a:pos x="T0" y="T1"/>
                </a:cxn>
                <a:cxn ang="0">
                  <a:pos x="T2" y="T3"/>
                </a:cxn>
                <a:cxn ang="0">
                  <a:pos x="T4" y="T5"/>
                </a:cxn>
                <a:cxn ang="0">
                  <a:pos x="T6" y="T7"/>
                </a:cxn>
                <a:cxn ang="0">
                  <a:pos x="T8" y="T9"/>
                </a:cxn>
              </a:cxnLst>
              <a:rect l="0" t="0" r="r" b="b"/>
              <a:pathLst>
                <a:path w="91" h="42">
                  <a:moveTo>
                    <a:pt x="4" y="0"/>
                  </a:moveTo>
                  <a:lnTo>
                    <a:pt x="91" y="30"/>
                  </a:lnTo>
                  <a:lnTo>
                    <a:pt x="87" y="42"/>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43"/>
            <p:cNvSpPr>
              <a:spLocks/>
            </p:cNvSpPr>
            <p:nvPr/>
          </p:nvSpPr>
          <p:spPr bwMode="auto">
            <a:xfrm>
              <a:off x="6099175" y="3532188"/>
              <a:ext cx="144463" cy="66675"/>
            </a:xfrm>
            <a:custGeom>
              <a:avLst/>
              <a:gdLst>
                <a:gd name="T0" fmla="*/ 4 w 91"/>
                <a:gd name="T1" fmla="*/ 0 h 42"/>
                <a:gd name="T2" fmla="*/ 91 w 91"/>
                <a:gd name="T3" fmla="*/ 30 h 42"/>
                <a:gd name="T4" fmla="*/ 86 w 91"/>
                <a:gd name="T5" fmla="*/ 42 h 42"/>
                <a:gd name="T6" fmla="*/ 0 w 91"/>
                <a:gd name="T7" fmla="*/ 12 h 42"/>
                <a:gd name="T8" fmla="*/ 4 w 91"/>
                <a:gd name="T9" fmla="*/ 0 h 42"/>
              </a:gdLst>
              <a:ahLst/>
              <a:cxnLst>
                <a:cxn ang="0">
                  <a:pos x="T0" y="T1"/>
                </a:cxn>
                <a:cxn ang="0">
                  <a:pos x="T2" y="T3"/>
                </a:cxn>
                <a:cxn ang="0">
                  <a:pos x="T4" y="T5"/>
                </a:cxn>
                <a:cxn ang="0">
                  <a:pos x="T6" y="T7"/>
                </a:cxn>
                <a:cxn ang="0">
                  <a:pos x="T8" y="T9"/>
                </a:cxn>
              </a:cxnLst>
              <a:rect l="0" t="0" r="r" b="b"/>
              <a:pathLst>
                <a:path w="91" h="42">
                  <a:moveTo>
                    <a:pt x="4" y="0"/>
                  </a:moveTo>
                  <a:lnTo>
                    <a:pt x="91" y="30"/>
                  </a:lnTo>
                  <a:lnTo>
                    <a:pt x="86" y="42"/>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44"/>
            <p:cNvSpPr>
              <a:spLocks/>
            </p:cNvSpPr>
            <p:nvPr/>
          </p:nvSpPr>
          <p:spPr bwMode="auto">
            <a:xfrm>
              <a:off x="6315075" y="3606800"/>
              <a:ext cx="142875" cy="66675"/>
            </a:xfrm>
            <a:custGeom>
              <a:avLst/>
              <a:gdLst>
                <a:gd name="T0" fmla="*/ 4 w 90"/>
                <a:gd name="T1" fmla="*/ 0 h 42"/>
                <a:gd name="T2" fmla="*/ 90 w 90"/>
                <a:gd name="T3" fmla="*/ 30 h 42"/>
                <a:gd name="T4" fmla="*/ 86 w 90"/>
                <a:gd name="T5" fmla="*/ 42 h 42"/>
                <a:gd name="T6" fmla="*/ 0 w 90"/>
                <a:gd name="T7" fmla="*/ 12 h 42"/>
                <a:gd name="T8" fmla="*/ 4 w 90"/>
                <a:gd name="T9" fmla="*/ 0 h 42"/>
              </a:gdLst>
              <a:ahLst/>
              <a:cxnLst>
                <a:cxn ang="0">
                  <a:pos x="T0" y="T1"/>
                </a:cxn>
                <a:cxn ang="0">
                  <a:pos x="T2" y="T3"/>
                </a:cxn>
                <a:cxn ang="0">
                  <a:pos x="T4" y="T5"/>
                </a:cxn>
                <a:cxn ang="0">
                  <a:pos x="T6" y="T7"/>
                </a:cxn>
                <a:cxn ang="0">
                  <a:pos x="T8" y="T9"/>
                </a:cxn>
              </a:cxnLst>
              <a:rect l="0" t="0" r="r" b="b"/>
              <a:pathLst>
                <a:path w="90" h="42">
                  <a:moveTo>
                    <a:pt x="4" y="0"/>
                  </a:moveTo>
                  <a:lnTo>
                    <a:pt x="90" y="30"/>
                  </a:lnTo>
                  <a:lnTo>
                    <a:pt x="86" y="42"/>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45"/>
            <p:cNvSpPr>
              <a:spLocks/>
            </p:cNvSpPr>
            <p:nvPr/>
          </p:nvSpPr>
          <p:spPr bwMode="auto">
            <a:xfrm>
              <a:off x="6530975" y="3681413"/>
              <a:ext cx="142875" cy="68262"/>
            </a:xfrm>
            <a:custGeom>
              <a:avLst/>
              <a:gdLst>
                <a:gd name="T0" fmla="*/ 4 w 90"/>
                <a:gd name="T1" fmla="*/ 0 h 43"/>
                <a:gd name="T2" fmla="*/ 90 w 90"/>
                <a:gd name="T3" fmla="*/ 30 h 43"/>
                <a:gd name="T4" fmla="*/ 86 w 90"/>
                <a:gd name="T5" fmla="*/ 43 h 43"/>
                <a:gd name="T6" fmla="*/ 0 w 90"/>
                <a:gd name="T7" fmla="*/ 12 h 43"/>
                <a:gd name="T8" fmla="*/ 4 w 90"/>
                <a:gd name="T9" fmla="*/ 0 h 43"/>
              </a:gdLst>
              <a:ahLst/>
              <a:cxnLst>
                <a:cxn ang="0">
                  <a:pos x="T0" y="T1"/>
                </a:cxn>
                <a:cxn ang="0">
                  <a:pos x="T2" y="T3"/>
                </a:cxn>
                <a:cxn ang="0">
                  <a:pos x="T4" y="T5"/>
                </a:cxn>
                <a:cxn ang="0">
                  <a:pos x="T6" y="T7"/>
                </a:cxn>
                <a:cxn ang="0">
                  <a:pos x="T8" y="T9"/>
                </a:cxn>
              </a:cxnLst>
              <a:rect l="0" t="0" r="r" b="b"/>
              <a:pathLst>
                <a:path w="90" h="43">
                  <a:moveTo>
                    <a:pt x="4" y="0"/>
                  </a:moveTo>
                  <a:lnTo>
                    <a:pt x="90" y="30"/>
                  </a:lnTo>
                  <a:lnTo>
                    <a:pt x="86" y="43"/>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46"/>
            <p:cNvSpPr>
              <a:spLocks/>
            </p:cNvSpPr>
            <p:nvPr/>
          </p:nvSpPr>
          <p:spPr bwMode="auto">
            <a:xfrm>
              <a:off x="6746875" y="3757613"/>
              <a:ext cx="71438" cy="41275"/>
            </a:xfrm>
            <a:custGeom>
              <a:avLst/>
              <a:gdLst>
                <a:gd name="T0" fmla="*/ 4 w 45"/>
                <a:gd name="T1" fmla="*/ 0 h 26"/>
                <a:gd name="T2" fmla="*/ 45 w 45"/>
                <a:gd name="T3" fmla="*/ 14 h 26"/>
                <a:gd name="T4" fmla="*/ 41 w 45"/>
                <a:gd name="T5" fmla="*/ 26 h 26"/>
                <a:gd name="T6" fmla="*/ 0 w 45"/>
                <a:gd name="T7" fmla="*/ 12 h 26"/>
                <a:gd name="T8" fmla="*/ 4 w 45"/>
                <a:gd name="T9" fmla="*/ 0 h 26"/>
              </a:gdLst>
              <a:ahLst/>
              <a:cxnLst>
                <a:cxn ang="0">
                  <a:pos x="T0" y="T1"/>
                </a:cxn>
                <a:cxn ang="0">
                  <a:pos x="T2" y="T3"/>
                </a:cxn>
                <a:cxn ang="0">
                  <a:pos x="T4" y="T5"/>
                </a:cxn>
                <a:cxn ang="0">
                  <a:pos x="T6" y="T7"/>
                </a:cxn>
                <a:cxn ang="0">
                  <a:pos x="T8" y="T9"/>
                </a:cxn>
              </a:cxnLst>
              <a:rect l="0" t="0" r="r" b="b"/>
              <a:pathLst>
                <a:path w="45" h="26">
                  <a:moveTo>
                    <a:pt x="4" y="0"/>
                  </a:moveTo>
                  <a:lnTo>
                    <a:pt x="45" y="14"/>
                  </a:lnTo>
                  <a:lnTo>
                    <a:pt x="41" y="26"/>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47"/>
            <p:cNvSpPr>
              <a:spLocks noChangeShapeType="1"/>
            </p:cNvSpPr>
            <p:nvPr/>
          </p:nvSpPr>
          <p:spPr bwMode="auto">
            <a:xfrm flipV="1">
              <a:off x="3046413" y="3952875"/>
              <a:ext cx="1587" cy="6064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48"/>
            <p:cNvSpPr>
              <a:spLocks noChangeShapeType="1"/>
            </p:cNvSpPr>
            <p:nvPr/>
          </p:nvSpPr>
          <p:spPr bwMode="auto">
            <a:xfrm>
              <a:off x="3019425" y="3952875"/>
              <a:ext cx="55563"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49"/>
            <p:cNvSpPr>
              <a:spLocks noChangeShapeType="1"/>
            </p:cNvSpPr>
            <p:nvPr/>
          </p:nvSpPr>
          <p:spPr bwMode="auto">
            <a:xfrm flipV="1">
              <a:off x="4302125" y="3003550"/>
              <a:ext cx="1588" cy="6048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50"/>
            <p:cNvSpPr>
              <a:spLocks noChangeShapeType="1"/>
            </p:cNvSpPr>
            <p:nvPr/>
          </p:nvSpPr>
          <p:spPr bwMode="auto">
            <a:xfrm>
              <a:off x="4275138" y="3003550"/>
              <a:ext cx="55562"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51"/>
            <p:cNvSpPr>
              <a:spLocks noChangeShapeType="1"/>
            </p:cNvSpPr>
            <p:nvPr/>
          </p:nvSpPr>
          <p:spPr bwMode="auto">
            <a:xfrm flipV="1">
              <a:off x="5557838" y="2746375"/>
              <a:ext cx="1587" cy="6080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52"/>
            <p:cNvSpPr>
              <a:spLocks noChangeShapeType="1"/>
            </p:cNvSpPr>
            <p:nvPr/>
          </p:nvSpPr>
          <p:spPr bwMode="auto">
            <a:xfrm>
              <a:off x="5530850" y="2746375"/>
              <a:ext cx="55563"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53"/>
            <p:cNvSpPr>
              <a:spLocks noChangeShapeType="1"/>
            </p:cNvSpPr>
            <p:nvPr/>
          </p:nvSpPr>
          <p:spPr bwMode="auto">
            <a:xfrm flipV="1">
              <a:off x="6813550" y="3182938"/>
              <a:ext cx="1588" cy="6064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54"/>
            <p:cNvSpPr>
              <a:spLocks noChangeShapeType="1"/>
            </p:cNvSpPr>
            <p:nvPr/>
          </p:nvSpPr>
          <p:spPr bwMode="auto">
            <a:xfrm>
              <a:off x="6786563" y="3182938"/>
              <a:ext cx="55562"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55"/>
            <p:cNvSpPr>
              <a:spLocks noChangeShapeType="1"/>
            </p:cNvSpPr>
            <p:nvPr/>
          </p:nvSpPr>
          <p:spPr bwMode="auto">
            <a:xfrm>
              <a:off x="3046413" y="4559300"/>
              <a:ext cx="1587" cy="6064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56"/>
            <p:cNvSpPr>
              <a:spLocks noChangeShapeType="1"/>
            </p:cNvSpPr>
            <p:nvPr/>
          </p:nvSpPr>
          <p:spPr bwMode="auto">
            <a:xfrm>
              <a:off x="3019425" y="5165725"/>
              <a:ext cx="55563"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57"/>
            <p:cNvSpPr>
              <a:spLocks noChangeShapeType="1"/>
            </p:cNvSpPr>
            <p:nvPr/>
          </p:nvSpPr>
          <p:spPr bwMode="auto">
            <a:xfrm>
              <a:off x="4302125" y="3608388"/>
              <a:ext cx="1588" cy="6080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58"/>
            <p:cNvSpPr>
              <a:spLocks noChangeShapeType="1"/>
            </p:cNvSpPr>
            <p:nvPr/>
          </p:nvSpPr>
          <p:spPr bwMode="auto">
            <a:xfrm>
              <a:off x="4275138" y="4216400"/>
              <a:ext cx="55562"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59"/>
            <p:cNvSpPr>
              <a:spLocks noChangeShapeType="1"/>
            </p:cNvSpPr>
            <p:nvPr/>
          </p:nvSpPr>
          <p:spPr bwMode="auto">
            <a:xfrm>
              <a:off x="5557838" y="3354388"/>
              <a:ext cx="1587" cy="6064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60"/>
            <p:cNvSpPr>
              <a:spLocks noChangeShapeType="1"/>
            </p:cNvSpPr>
            <p:nvPr/>
          </p:nvSpPr>
          <p:spPr bwMode="auto">
            <a:xfrm>
              <a:off x="5530850" y="3960813"/>
              <a:ext cx="55563"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61"/>
            <p:cNvSpPr>
              <a:spLocks noChangeShapeType="1"/>
            </p:cNvSpPr>
            <p:nvPr/>
          </p:nvSpPr>
          <p:spPr bwMode="auto">
            <a:xfrm>
              <a:off x="6813550" y="3789363"/>
              <a:ext cx="1588" cy="60801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62"/>
            <p:cNvSpPr>
              <a:spLocks noChangeShapeType="1"/>
            </p:cNvSpPr>
            <p:nvPr/>
          </p:nvSpPr>
          <p:spPr bwMode="auto">
            <a:xfrm>
              <a:off x="6786563" y="4397375"/>
              <a:ext cx="55562"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63"/>
            <p:cNvSpPr>
              <a:spLocks noChangeShapeType="1"/>
            </p:cNvSpPr>
            <p:nvPr/>
          </p:nvSpPr>
          <p:spPr bwMode="auto">
            <a:xfrm flipV="1">
              <a:off x="3109913" y="4216400"/>
              <a:ext cx="1587" cy="4349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64"/>
            <p:cNvSpPr>
              <a:spLocks noChangeShapeType="1"/>
            </p:cNvSpPr>
            <p:nvPr/>
          </p:nvSpPr>
          <p:spPr bwMode="auto">
            <a:xfrm>
              <a:off x="3082925" y="4216400"/>
              <a:ext cx="55563"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65"/>
            <p:cNvSpPr>
              <a:spLocks noChangeShapeType="1"/>
            </p:cNvSpPr>
            <p:nvPr/>
          </p:nvSpPr>
          <p:spPr bwMode="auto">
            <a:xfrm flipV="1">
              <a:off x="4365625" y="3219450"/>
              <a:ext cx="1588" cy="5461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166"/>
            <p:cNvSpPr>
              <a:spLocks noChangeShapeType="1"/>
            </p:cNvSpPr>
            <p:nvPr/>
          </p:nvSpPr>
          <p:spPr bwMode="auto">
            <a:xfrm>
              <a:off x="4338638" y="3219450"/>
              <a:ext cx="55562"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167"/>
            <p:cNvSpPr>
              <a:spLocks noChangeShapeType="1"/>
            </p:cNvSpPr>
            <p:nvPr/>
          </p:nvSpPr>
          <p:spPr bwMode="auto">
            <a:xfrm flipV="1">
              <a:off x="5621338" y="2868613"/>
              <a:ext cx="1587" cy="4572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68"/>
            <p:cNvSpPr>
              <a:spLocks noChangeShapeType="1"/>
            </p:cNvSpPr>
            <p:nvPr/>
          </p:nvSpPr>
          <p:spPr bwMode="auto">
            <a:xfrm>
              <a:off x="5594350" y="2868613"/>
              <a:ext cx="55563"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69"/>
            <p:cNvSpPr>
              <a:spLocks noChangeShapeType="1"/>
            </p:cNvSpPr>
            <p:nvPr/>
          </p:nvSpPr>
          <p:spPr bwMode="auto">
            <a:xfrm flipV="1">
              <a:off x="6877050" y="3765550"/>
              <a:ext cx="1588" cy="5730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170"/>
            <p:cNvSpPr>
              <a:spLocks noChangeShapeType="1"/>
            </p:cNvSpPr>
            <p:nvPr/>
          </p:nvSpPr>
          <p:spPr bwMode="auto">
            <a:xfrm>
              <a:off x="6850063" y="3765550"/>
              <a:ext cx="55562"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171"/>
            <p:cNvSpPr>
              <a:spLocks noChangeShapeType="1"/>
            </p:cNvSpPr>
            <p:nvPr/>
          </p:nvSpPr>
          <p:spPr bwMode="auto">
            <a:xfrm>
              <a:off x="3109913" y="4651375"/>
              <a:ext cx="1587" cy="43497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172"/>
            <p:cNvSpPr>
              <a:spLocks noChangeShapeType="1"/>
            </p:cNvSpPr>
            <p:nvPr/>
          </p:nvSpPr>
          <p:spPr bwMode="auto">
            <a:xfrm>
              <a:off x="3082925" y="5086350"/>
              <a:ext cx="55563"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173"/>
            <p:cNvSpPr>
              <a:spLocks noChangeShapeType="1"/>
            </p:cNvSpPr>
            <p:nvPr/>
          </p:nvSpPr>
          <p:spPr bwMode="auto">
            <a:xfrm>
              <a:off x="4365625" y="3765550"/>
              <a:ext cx="1588" cy="5429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74"/>
            <p:cNvSpPr>
              <a:spLocks noChangeShapeType="1"/>
            </p:cNvSpPr>
            <p:nvPr/>
          </p:nvSpPr>
          <p:spPr bwMode="auto">
            <a:xfrm>
              <a:off x="4338638" y="4308475"/>
              <a:ext cx="55562"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75"/>
            <p:cNvSpPr>
              <a:spLocks noChangeShapeType="1"/>
            </p:cNvSpPr>
            <p:nvPr/>
          </p:nvSpPr>
          <p:spPr bwMode="auto">
            <a:xfrm>
              <a:off x="5621338" y="3325813"/>
              <a:ext cx="1587" cy="4540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76"/>
            <p:cNvSpPr>
              <a:spLocks noChangeShapeType="1"/>
            </p:cNvSpPr>
            <p:nvPr/>
          </p:nvSpPr>
          <p:spPr bwMode="auto">
            <a:xfrm>
              <a:off x="5594350" y="3779838"/>
              <a:ext cx="55563"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77"/>
            <p:cNvSpPr>
              <a:spLocks noChangeShapeType="1"/>
            </p:cNvSpPr>
            <p:nvPr/>
          </p:nvSpPr>
          <p:spPr bwMode="auto">
            <a:xfrm>
              <a:off x="6877050" y="4338638"/>
              <a:ext cx="1588" cy="571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178"/>
            <p:cNvSpPr>
              <a:spLocks noChangeShapeType="1"/>
            </p:cNvSpPr>
            <p:nvPr/>
          </p:nvSpPr>
          <p:spPr bwMode="auto">
            <a:xfrm>
              <a:off x="6850063" y="4910138"/>
              <a:ext cx="55562"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179"/>
            <p:cNvSpPr>
              <a:spLocks noChangeShapeType="1"/>
            </p:cNvSpPr>
            <p:nvPr/>
          </p:nvSpPr>
          <p:spPr bwMode="auto">
            <a:xfrm flipV="1">
              <a:off x="6938963" y="3413125"/>
              <a:ext cx="1587" cy="50641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180"/>
            <p:cNvSpPr>
              <a:spLocks noChangeShapeType="1"/>
            </p:cNvSpPr>
            <p:nvPr/>
          </p:nvSpPr>
          <p:spPr bwMode="auto">
            <a:xfrm>
              <a:off x="6911975" y="3413125"/>
              <a:ext cx="55563" cy="158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181"/>
            <p:cNvSpPr>
              <a:spLocks noChangeShapeType="1"/>
            </p:cNvSpPr>
            <p:nvPr/>
          </p:nvSpPr>
          <p:spPr bwMode="auto">
            <a:xfrm>
              <a:off x="6938963" y="3919538"/>
              <a:ext cx="1587" cy="50641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182"/>
            <p:cNvSpPr>
              <a:spLocks noChangeShapeType="1"/>
            </p:cNvSpPr>
            <p:nvPr/>
          </p:nvSpPr>
          <p:spPr bwMode="auto">
            <a:xfrm>
              <a:off x="6911975" y="4425950"/>
              <a:ext cx="55563" cy="158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Oval 183"/>
            <p:cNvSpPr>
              <a:spLocks noChangeArrowheads="1"/>
            </p:cNvSpPr>
            <p:nvPr/>
          </p:nvSpPr>
          <p:spPr bwMode="auto">
            <a:xfrm>
              <a:off x="3003550" y="4516438"/>
              <a:ext cx="85725" cy="84137"/>
            </a:xfrm>
            <a:prstGeom prst="ellipse">
              <a:avLst/>
            </a:prstGeom>
            <a:solidFill>
              <a:srgbClr val="000000"/>
            </a:solidFill>
            <a:ln w="11113">
              <a:solidFill>
                <a:srgbClr val="000000"/>
              </a:solidFill>
              <a:round/>
              <a:headEnd/>
              <a:tailEnd/>
            </a:ln>
          </p:spPr>
          <p:txBody>
            <a:bodyPr/>
            <a:lstStyle/>
            <a:p>
              <a:endParaRPr lang="en-US"/>
            </a:p>
          </p:txBody>
        </p:sp>
        <p:sp>
          <p:nvSpPr>
            <p:cNvPr id="71" name="Oval 184"/>
            <p:cNvSpPr>
              <a:spLocks noChangeArrowheads="1"/>
            </p:cNvSpPr>
            <p:nvPr/>
          </p:nvSpPr>
          <p:spPr bwMode="auto">
            <a:xfrm>
              <a:off x="4259263" y="3565525"/>
              <a:ext cx="85725" cy="85725"/>
            </a:xfrm>
            <a:prstGeom prst="ellipse">
              <a:avLst/>
            </a:prstGeom>
            <a:solidFill>
              <a:srgbClr val="000000"/>
            </a:solidFill>
            <a:ln w="11113">
              <a:solidFill>
                <a:srgbClr val="000000"/>
              </a:solidFill>
              <a:round/>
              <a:headEnd/>
              <a:tailEnd/>
            </a:ln>
          </p:spPr>
          <p:txBody>
            <a:bodyPr/>
            <a:lstStyle/>
            <a:p>
              <a:endParaRPr lang="en-US"/>
            </a:p>
          </p:txBody>
        </p:sp>
        <p:sp>
          <p:nvSpPr>
            <p:cNvPr id="72" name="Oval 185"/>
            <p:cNvSpPr>
              <a:spLocks noChangeArrowheads="1"/>
            </p:cNvSpPr>
            <p:nvPr/>
          </p:nvSpPr>
          <p:spPr bwMode="auto">
            <a:xfrm>
              <a:off x="5514975" y="3311525"/>
              <a:ext cx="85725" cy="84138"/>
            </a:xfrm>
            <a:prstGeom prst="ellipse">
              <a:avLst/>
            </a:prstGeom>
            <a:solidFill>
              <a:srgbClr val="000000"/>
            </a:solidFill>
            <a:ln w="11113">
              <a:solidFill>
                <a:srgbClr val="000000"/>
              </a:solidFill>
              <a:round/>
              <a:headEnd/>
              <a:tailEnd/>
            </a:ln>
          </p:spPr>
          <p:txBody>
            <a:bodyPr/>
            <a:lstStyle/>
            <a:p>
              <a:endParaRPr lang="en-US"/>
            </a:p>
          </p:txBody>
        </p:sp>
        <p:sp>
          <p:nvSpPr>
            <p:cNvPr id="73" name="Oval 186"/>
            <p:cNvSpPr>
              <a:spLocks noChangeArrowheads="1"/>
            </p:cNvSpPr>
            <p:nvPr/>
          </p:nvSpPr>
          <p:spPr bwMode="auto">
            <a:xfrm>
              <a:off x="6770688" y="3746500"/>
              <a:ext cx="85725" cy="84138"/>
            </a:xfrm>
            <a:prstGeom prst="ellipse">
              <a:avLst/>
            </a:prstGeom>
            <a:solidFill>
              <a:srgbClr val="000000"/>
            </a:solidFill>
            <a:ln w="11113">
              <a:solidFill>
                <a:srgbClr val="000000"/>
              </a:solidFill>
              <a:round/>
              <a:headEnd/>
              <a:tailEnd/>
            </a:ln>
          </p:spPr>
          <p:txBody>
            <a:bodyPr/>
            <a:lstStyle/>
            <a:p>
              <a:endParaRPr lang="en-US"/>
            </a:p>
          </p:txBody>
        </p:sp>
        <p:sp>
          <p:nvSpPr>
            <p:cNvPr id="74" name="Rectangle 187"/>
            <p:cNvSpPr>
              <a:spLocks noChangeArrowheads="1"/>
            </p:cNvSpPr>
            <p:nvPr/>
          </p:nvSpPr>
          <p:spPr bwMode="auto">
            <a:xfrm>
              <a:off x="3060700" y="4602163"/>
              <a:ext cx="96838" cy="96837"/>
            </a:xfrm>
            <a:prstGeom prst="rect">
              <a:avLst/>
            </a:prstGeom>
            <a:noFill/>
            <a:ln w="11113">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Rectangle 188"/>
            <p:cNvSpPr>
              <a:spLocks noChangeArrowheads="1"/>
            </p:cNvSpPr>
            <p:nvPr/>
          </p:nvSpPr>
          <p:spPr bwMode="auto">
            <a:xfrm>
              <a:off x="4316413" y="3714750"/>
              <a:ext cx="96837" cy="98425"/>
            </a:xfrm>
            <a:prstGeom prst="rect">
              <a:avLst/>
            </a:prstGeom>
            <a:noFill/>
            <a:ln w="11113">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Rectangle 189"/>
            <p:cNvSpPr>
              <a:spLocks noChangeArrowheads="1"/>
            </p:cNvSpPr>
            <p:nvPr/>
          </p:nvSpPr>
          <p:spPr bwMode="auto">
            <a:xfrm>
              <a:off x="5572125" y="3276600"/>
              <a:ext cx="96838" cy="96838"/>
            </a:xfrm>
            <a:prstGeom prst="rect">
              <a:avLst/>
            </a:prstGeom>
            <a:noFill/>
            <a:ln w="11113">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Rectangle 190"/>
            <p:cNvSpPr>
              <a:spLocks noChangeArrowheads="1"/>
            </p:cNvSpPr>
            <p:nvPr/>
          </p:nvSpPr>
          <p:spPr bwMode="auto">
            <a:xfrm>
              <a:off x="6827838" y="4289425"/>
              <a:ext cx="96837" cy="96838"/>
            </a:xfrm>
            <a:prstGeom prst="rect">
              <a:avLst/>
            </a:prstGeom>
            <a:noFill/>
            <a:ln w="11113">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Rectangle 191"/>
            <p:cNvSpPr>
              <a:spLocks noChangeArrowheads="1"/>
            </p:cNvSpPr>
            <p:nvPr/>
          </p:nvSpPr>
          <p:spPr bwMode="auto">
            <a:xfrm>
              <a:off x="6899275" y="3879850"/>
              <a:ext cx="79375" cy="793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 name="Line 192"/>
            <p:cNvSpPr>
              <a:spLocks noChangeShapeType="1"/>
            </p:cNvSpPr>
            <p:nvPr/>
          </p:nvSpPr>
          <p:spPr bwMode="auto">
            <a:xfrm flipH="1" flipV="1">
              <a:off x="6900863" y="3881438"/>
              <a:ext cx="38100" cy="3810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93"/>
            <p:cNvSpPr>
              <a:spLocks noChangeShapeType="1"/>
            </p:cNvSpPr>
            <p:nvPr/>
          </p:nvSpPr>
          <p:spPr bwMode="auto">
            <a:xfrm>
              <a:off x="6938963" y="3919538"/>
              <a:ext cx="38100" cy="3810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194"/>
            <p:cNvSpPr>
              <a:spLocks noChangeShapeType="1"/>
            </p:cNvSpPr>
            <p:nvPr/>
          </p:nvSpPr>
          <p:spPr bwMode="auto">
            <a:xfrm flipH="1">
              <a:off x="6900863" y="3919538"/>
              <a:ext cx="38100" cy="3810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195"/>
            <p:cNvSpPr>
              <a:spLocks noChangeShapeType="1"/>
            </p:cNvSpPr>
            <p:nvPr/>
          </p:nvSpPr>
          <p:spPr bwMode="auto">
            <a:xfrm flipV="1">
              <a:off x="6938963" y="3881438"/>
              <a:ext cx="38100" cy="3810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Rectangle 196"/>
            <p:cNvSpPr>
              <a:spLocks noChangeArrowheads="1"/>
            </p:cNvSpPr>
            <p:nvPr/>
          </p:nvSpPr>
          <p:spPr bwMode="auto">
            <a:xfrm>
              <a:off x="2165350" y="5653088"/>
              <a:ext cx="134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latin typeface="Arial" charset="0"/>
                </a:rPr>
                <a:t>-2</a:t>
              </a:r>
              <a:endParaRPr lang="en-US" altLang="en-US"/>
            </a:p>
          </p:txBody>
        </p:sp>
        <p:sp>
          <p:nvSpPr>
            <p:cNvPr id="84" name="Rectangle 197"/>
            <p:cNvSpPr>
              <a:spLocks noChangeArrowheads="1"/>
            </p:cNvSpPr>
            <p:nvPr/>
          </p:nvSpPr>
          <p:spPr bwMode="auto">
            <a:xfrm>
              <a:off x="2216150" y="481647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latin typeface="Arial" charset="0"/>
                </a:rPr>
                <a:t>0</a:t>
              </a:r>
              <a:endParaRPr lang="en-US" altLang="en-US"/>
            </a:p>
          </p:txBody>
        </p:sp>
        <p:sp>
          <p:nvSpPr>
            <p:cNvPr id="85" name="Rectangle 198"/>
            <p:cNvSpPr>
              <a:spLocks noChangeArrowheads="1"/>
            </p:cNvSpPr>
            <p:nvPr/>
          </p:nvSpPr>
          <p:spPr bwMode="auto">
            <a:xfrm>
              <a:off x="2216150" y="3981450"/>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latin typeface="Arial" charset="0"/>
                </a:rPr>
                <a:t>2</a:t>
              </a:r>
              <a:endParaRPr lang="en-US" altLang="en-US"/>
            </a:p>
          </p:txBody>
        </p:sp>
        <p:sp>
          <p:nvSpPr>
            <p:cNvPr id="86" name="Rectangle 199"/>
            <p:cNvSpPr>
              <a:spLocks noChangeArrowheads="1"/>
            </p:cNvSpPr>
            <p:nvPr/>
          </p:nvSpPr>
          <p:spPr bwMode="auto">
            <a:xfrm>
              <a:off x="2216150" y="3143250"/>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latin typeface="Arial" charset="0"/>
                </a:rPr>
                <a:t>4</a:t>
              </a:r>
              <a:endParaRPr lang="en-US" altLang="en-US"/>
            </a:p>
          </p:txBody>
        </p:sp>
        <p:sp>
          <p:nvSpPr>
            <p:cNvPr id="87" name="Rectangle 200"/>
            <p:cNvSpPr>
              <a:spLocks noChangeArrowheads="1"/>
            </p:cNvSpPr>
            <p:nvPr/>
          </p:nvSpPr>
          <p:spPr bwMode="auto">
            <a:xfrm>
              <a:off x="2216150" y="2306638"/>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latin typeface="Arial" charset="0"/>
                </a:rPr>
                <a:t>6</a:t>
              </a:r>
              <a:endParaRPr lang="en-US" altLang="en-US"/>
            </a:p>
          </p:txBody>
        </p:sp>
        <p:sp>
          <p:nvSpPr>
            <p:cNvPr id="88" name="Rectangle 201"/>
            <p:cNvSpPr>
              <a:spLocks noChangeArrowheads="1"/>
            </p:cNvSpPr>
            <p:nvPr/>
          </p:nvSpPr>
          <p:spPr bwMode="auto">
            <a:xfrm rot="16200000">
              <a:off x="1804194" y="5112544"/>
              <a:ext cx="2841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latin typeface="Arial" charset="0"/>
                </a:rPr>
                <a:t>log</a:t>
              </a:r>
              <a:endParaRPr lang="en-US" altLang="en-US"/>
            </a:p>
          </p:txBody>
        </p:sp>
        <p:sp>
          <p:nvSpPr>
            <p:cNvPr id="89" name="Rectangle 202"/>
            <p:cNvSpPr>
              <a:spLocks noChangeArrowheads="1"/>
            </p:cNvSpPr>
            <p:nvPr/>
          </p:nvSpPr>
          <p:spPr bwMode="auto">
            <a:xfrm rot="16200000">
              <a:off x="1939925" y="492918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latin typeface="Arial" charset="0"/>
                </a:rPr>
                <a:t>10</a:t>
              </a:r>
              <a:endParaRPr lang="en-US" altLang="en-US"/>
            </a:p>
          </p:txBody>
        </p:sp>
        <p:sp>
          <p:nvSpPr>
            <p:cNvPr id="90" name="Rectangle 203"/>
            <p:cNvSpPr>
              <a:spLocks noChangeArrowheads="1"/>
            </p:cNvSpPr>
            <p:nvPr/>
          </p:nvSpPr>
          <p:spPr bwMode="auto">
            <a:xfrm rot="16200000">
              <a:off x="1920081" y="4785519"/>
              <a:ext cx="5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Arial" charset="0"/>
                </a:rPr>
                <a:t> </a:t>
              </a:r>
              <a:endParaRPr lang="en-US" altLang="en-US"/>
            </a:p>
          </p:txBody>
        </p:sp>
        <p:sp>
          <p:nvSpPr>
            <p:cNvPr id="91" name="Rectangle 204"/>
            <p:cNvSpPr>
              <a:spLocks noChangeArrowheads="1"/>
            </p:cNvSpPr>
            <p:nvPr/>
          </p:nvSpPr>
          <p:spPr bwMode="auto">
            <a:xfrm rot="16200000">
              <a:off x="1019969" y="3833019"/>
              <a:ext cx="1852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i="1" dirty="0">
                  <a:latin typeface="Arial" charset="0"/>
                </a:rPr>
                <a:t>V. </a:t>
              </a:r>
              <a:r>
                <a:rPr lang="en-US" altLang="en-US" sz="1500" i="1" dirty="0" err="1">
                  <a:latin typeface="Arial" charset="0"/>
                </a:rPr>
                <a:t>parahaemolyticus</a:t>
              </a:r>
              <a:endParaRPr lang="en-US" altLang="en-US" dirty="0"/>
            </a:p>
          </p:txBody>
        </p:sp>
        <p:sp>
          <p:nvSpPr>
            <p:cNvPr id="92" name="Rectangle 205"/>
            <p:cNvSpPr>
              <a:spLocks noChangeArrowheads="1"/>
            </p:cNvSpPr>
            <p:nvPr/>
          </p:nvSpPr>
          <p:spPr bwMode="auto">
            <a:xfrm rot="16200000">
              <a:off x="1863725" y="2741613"/>
              <a:ext cx="1682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latin typeface="Arial" charset="0"/>
                </a:rPr>
                <a:t>/g</a:t>
              </a:r>
              <a:endParaRPr lang="en-US" altLang="en-US"/>
            </a:p>
          </p:txBody>
        </p:sp>
        <p:sp>
          <p:nvSpPr>
            <p:cNvPr id="93" name="Rectangle 206"/>
            <p:cNvSpPr>
              <a:spLocks noChangeArrowheads="1"/>
            </p:cNvSpPr>
            <p:nvPr/>
          </p:nvSpPr>
          <p:spPr bwMode="auto">
            <a:xfrm>
              <a:off x="3973513" y="4927600"/>
              <a:ext cx="3311525" cy="608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 name="Rectangle 207"/>
            <p:cNvSpPr>
              <a:spLocks noChangeArrowheads="1"/>
            </p:cNvSpPr>
            <p:nvPr/>
          </p:nvSpPr>
          <p:spPr bwMode="auto">
            <a:xfrm>
              <a:off x="4125913" y="5014913"/>
              <a:ext cx="1460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 name="Rectangle 208"/>
            <p:cNvSpPr>
              <a:spLocks noChangeArrowheads="1"/>
            </p:cNvSpPr>
            <p:nvPr/>
          </p:nvSpPr>
          <p:spPr bwMode="auto">
            <a:xfrm>
              <a:off x="4354513" y="5014913"/>
              <a:ext cx="1111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 name="Oval 209"/>
            <p:cNvSpPr>
              <a:spLocks noChangeArrowheads="1"/>
            </p:cNvSpPr>
            <p:nvPr/>
          </p:nvSpPr>
          <p:spPr bwMode="auto">
            <a:xfrm>
              <a:off x="4260850" y="4991100"/>
              <a:ext cx="66675" cy="66675"/>
            </a:xfrm>
            <a:prstGeom prst="ellipse">
              <a:avLst/>
            </a:prstGeom>
            <a:solidFill>
              <a:srgbClr val="000000"/>
            </a:solidFill>
            <a:ln w="11113">
              <a:solidFill>
                <a:srgbClr val="000000"/>
              </a:solidFill>
              <a:round/>
              <a:headEnd/>
              <a:tailEnd/>
            </a:ln>
          </p:spPr>
          <p:txBody>
            <a:bodyPr/>
            <a:lstStyle/>
            <a:p>
              <a:endParaRPr lang="en-US"/>
            </a:p>
          </p:txBody>
        </p:sp>
        <p:sp>
          <p:nvSpPr>
            <p:cNvPr id="97" name="Rectangle 210"/>
            <p:cNvSpPr>
              <a:spLocks noChangeArrowheads="1"/>
            </p:cNvSpPr>
            <p:nvPr/>
          </p:nvSpPr>
          <p:spPr bwMode="auto">
            <a:xfrm>
              <a:off x="4491038" y="4968875"/>
              <a:ext cx="1104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latin typeface="Arial" charset="0"/>
                </a:rPr>
                <a:t>ISSC/FDA retail data</a:t>
              </a:r>
              <a:endParaRPr lang="en-US" altLang="en-US"/>
            </a:p>
          </p:txBody>
        </p:sp>
        <p:sp>
          <p:nvSpPr>
            <p:cNvPr id="98" name="Rectangle 211"/>
            <p:cNvSpPr>
              <a:spLocks noChangeArrowheads="1"/>
            </p:cNvSpPr>
            <p:nvPr/>
          </p:nvSpPr>
          <p:spPr bwMode="auto">
            <a:xfrm>
              <a:off x="4260850" y="5202238"/>
              <a:ext cx="66675" cy="66675"/>
            </a:xfrm>
            <a:prstGeom prst="rect">
              <a:avLst/>
            </a:prstGeom>
            <a:noFill/>
            <a:ln w="11113">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Rectangle 212"/>
            <p:cNvSpPr>
              <a:spLocks noChangeArrowheads="1"/>
            </p:cNvSpPr>
            <p:nvPr/>
          </p:nvSpPr>
          <p:spPr bwMode="auto">
            <a:xfrm>
              <a:off x="4491038" y="5172075"/>
              <a:ext cx="2813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latin typeface="Arial" charset="0"/>
                </a:rPr>
                <a:t>model predictions (based on average temperatures)</a:t>
              </a:r>
              <a:endParaRPr lang="en-US" altLang="en-US"/>
            </a:p>
          </p:txBody>
        </p:sp>
        <p:sp>
          <p:nvSpPr>
            <p:cNvPr id="100" name="Rectangle 213"/>
            <p:cNvSpPr>
              <a:spLocks noChangeArrowheads="1"/>
            </p:cNvSpPr>
            <p:nvPr/>
          </p:nvSpPr>
          <p:spPr bwMode="auto">
            <a:xfrm>
              <a:off x="4259263" y="5402263"/>
              <a:ext cx="71437" cy="714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 name="Line 214"/>
            <p:cNvSpPr>
              <a:spLocks noChangeShapeType="1"/>
            </p:cNvSpPr>
            <p:nvPr/>
          </p:nvSpPr>
          <p:spPr bwMode="auto">
            <a:xfrm flipH="1" flipV="1">
              <a:off x="4260850" y="5403850"/>
              <a:ext cx="34925" cy="3333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215"/>
            <p:cNvSpPr>
              <a:spLocks noChangeShapeType="1"/>
            </p:cNvSpPr>
            <p:nvPr/>
          </p:nvSpPr>
          <p:spPr bwMode="auto">
            <a:xfrm>
              <a:off x="4295775" y="5437188"/>
              <a:ext cx="33338" cy="3492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216"/>
            <p:cNvSpPr>
              <a:spLocks noChangeShapeType="1"/>
            </p:cNvSpPr>
            <p:nvPr/>
          </p:nvSpPr>
          <p:spPr bwMode="auto">
            <a:xfrm flipH="1">
              <a:off x="4260850" y="5437188"/>
              <a:ext cx="34925" cy="3492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217"/>
            <p:cNvSpPr>
              <a:spLocks noChangeShapeType="1"/>
            </p:cNvSpPr>
            <p:nvPr/>
          </p:nvSpPr>
          <p:spPr bwMode="auto">
            <a:xfrm flipV="1">
              <a:off x="4295775" y="5403850"/>
              <a:ext cx="33338" cy="33338"/>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Rectangle 218"/>
            <p:cNvSpPr>
              <a:spLocks noChangeArrowheads="1"/>
            </p:cNvSpPr>
            <p:nvPr/>
          </p:nvSpPr>
          <p:spPr bwMode="auto">
            <a:xfrm>
              <a:off x="4491038" y="5373688"/>
              <a:ext cx="2635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latin typeface="Arial" charset="0"/>
                </a:rPr>
                <a:t>model predictions (based on 1998 temperatures)</a:t>
              </a:r>
              <a:endParaRPr lang="en-US" altLang="en-US"/>
            </a:p>
          </p:txBody>
        </p:sp>
        <p:sp>
          <p:nvSpPr>
            <p:cNvPr id="106" name="Rectangle 219"/>
            <p:cNvSpPr>
              <a:spLocks noChangeArrowheads="1"/>
            </p:cNvSpPr>
            <p:nvPr/>
          </p:nvSpPr>
          <p:spPr bwMode="auto">
            <a:xfrm>
              <a:off x="5387975" y="5826125"/>
              <a:ext cx="6080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latin typeface="Arial" charset="0"/>
                </a:rPr>
                <a:t>Summer</a:t>
              </a:r>
              <a:endParaRPr lang="en-US" altLang="en-US"/>
            </a:p>
          </p:txBody>
        </p:sp>
        <p:sp>
          <p:nvSpPr>
            <p:cNvPr id="107" name="Rectangle 220"/>
            <p:cNvSpPr>
              <a:spLocks noChangeArrowheads="1"/>
            </p:cNvSpPr>
            <p:nvPr/>
          </p:nvSpPr>
          <p:spPr bwMode="auto">
            <a:xfrm>
              <a:off x="6708775" y="5826125"/>
              <a:ext cx="2635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latin typeface="Arial" charset="0"/>
                </a:rPr>
                <a:t>Fall</a:t>
              </a:r>
              <a:endParaRPr lang="en-US" altLang="en-US"/>
            </a:p>
          </p:txBody>
        </p:sp>
        <p:sp>
          <p:nvSpPr>
            <p:cNvPr id="108" name="Rectangle 221"/>
            <p:cNvSpPr>
              <a:spLocks noChangeArrowheads="1"/>
            </p:cNvSpPr>
            <p:nvPr/>
          </p:nvSpPr>
          <p:spPr bwMode="auto">
            <a:xfrm>
              <a:off x="4122738" y="5826125"/>
              <a:ext cx="4841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latin typeface="Arial" charset="0"/>
                </a:rPr>
                <a:t>Spring</a:t>
              </a:r>
              <a:endParaRPr lang="en-US" altLang="en-US"/>
            </a:p>
          </p:txBody>
        </p:sp>
        <p:sp>
          <p:nvSpPr>
            <p:cNvPr id="109" name="Rectangle 222"/>
            <p:cNvSpPr>
              <a:spLocks noChangeArrowheads="1"/>
            </p:cNvSpPr>
            <p:nvPr/>
          </p:nvSpPr>
          <p:spPr bwMode="auto">
            <a:xfrm>
              <a:off x="2782888" y="5826125"/>
              <a:ext cx="474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a:latin typeface="Arial" charset="0"/>
                </a:rPr>
                <a:t>Winter</a:t>
              </a:r>
              <a:endParaRPr lang="en-US" altLang="en-US"/>
            </a:p>
          </p:txBody>
        </p:sp>
        <p:sp>
          <p:nvSpPr>
            <p:cNvPr id="110" name="Text Box 223"/>
            <p:cNvSpPr txBox="1">
              <a:spLocks noChangeArrowheads="1"/>
            </p:cNvSpPr>
            <p:nvPr/>
          </p:nvSpPr>
          <p:spPr bwMode="auto">
            <a:xfrm>
              <a:off x="2971800" y="621665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0"/>
                <a:t>Gulf Coast Harvest</a:t>
              </a:r>
            </a:p>
          </p:txBody>
        </p:sp>
      </p:grpSp>
    </p:spTree>
    <p:extLst>
      <p:ext uri="{BB962C8B-B14F-4D97-AF65-F5344CB8AC3E}">
        <p14:creationId xmlns:p14="http://schemas.microsoft.com/office/powerpoint/2010/main" val="866729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Validation / Skill Assessment</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39998" y="1825625"/>
            <a:ext cx="3263504" cy="4351338"/>
          </a:xfrm>
        </p:spPr>
      </p:pic>
      <p:sp>
        <p:nvSpPr>
          <p:cNvPr id="5" name="Content Placeholder 4"/>
          <p:cNvSpPr>
            <a:spLocks noGrp="1"/>
          </p:cNvSpPr>
          <p:nvPr>
            <p:ph sz="half" idx="2"/>
          </p:nvPr>
        </p:nvSpPr>
        <p:spPr/>
        <p:txBody>
          <a:bodyPr>
            <a:normAutofit fontScale="92500" lnSpcReduction="10000"/>
          </a:bodyPr>
          <a:lstStyle/>
          <a:p>
            <a:r>
              <a:rPr lang="en-US" dirty="0"/>
              <a:t>Johnson et al 2010</a:t>
            </a:r>
          </a:p>
          <a:p>
            <a:r>
              <a:rPr lang="en-US" dirty="0"/>
              <a:t>VPQRA: red dashed lines</a:t>
            </a:r>
          </a:p>
          <a:p>
            <a:r>
              <a:rPr lang="en-US" dirty="0"/>
              <a:t>MS observations: black circles/line</a:t>
            </a:r>
          </a:p>
          <a:p>
            <a:r>
              <a:rPr lang="en-US" dirty="0"/>
              <a:t>Observed data slightly higher than VPQRA</a:t>
            </a:r>
          </a:p>
          <a:p>
            <a:r>
              <a:rPr lang="en-US" dirty="0"/>
              <a:t>Possible artifacts</a:t>
            </a:r>
          </a:p>
          <a:p>
            <a:pPr lvl="1"/>
            <a:r>
              <a:rPr lang="en-US" dirty="0"/>
              <a:t>VPQRA: No MS data</a:t>
            </a:r>
          </a:p>
          <a:p>
            <a:pPr lvl="1"/>
            <a:r>
              <a:rPr lang="en-US" dirty="0"/>
              <a:t>9/70 non-detects plotted at LOD</a:t>
            </a:r>
          </a:p>
          <a:p>
            <a:pPr lvl="1"/>
            <a:r>
              <a:rPr lang="en-US" dirty="0"/>
              <a:t>Direct plating DNA probe</a:t>
            </a:r>
          </a:p>
        </p:txBody>
      </p:sp>
    </p:spTree>
    <p:extLst>
      <p:ext uri="{BB962C8B-B14F-4D97-AF65-F5344CB8AC3E}">
        <p14:creationId xmlns:p14="http://schemas.microsoft.com/office/powerpoint/2010/main" val="2367980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Validation / Skill Assessment</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39998" y="1825625"/>
            <a:ext cx="3263504" cy="4351338"/>
          </a:xfrm>
        </p:spPr>
      </p:pic>
      <p:sp>
        <p:nvSpPr>
          <p:cNvPr id="6" name="Content Placeholder 5"/>
          <p:cNvSpPr>
            <a:spLocks noGrp="1"/>
          </p:cNvSpPr>
          <p:nvPr>
            <p:ph sz="half" idx="2"/>
          </p:nvPr>
        </p:nvSpPr>
        <p:spPr/>
        <p:txBody>
          <a:bodyPr>
            <a:normAutofit fontScale="92500" lnSpcReduction="20000"/>
          </a:bodyPr>
          <a:lstStyle/>
          <a:p>
            <a:r>
              <a:rPr lang="en-US" dirty="0" err="1"/>
              <a:t>Parveen</a:t>
            </a:r>
            <a:r>
              <a:rPr lang="en-US" dirty="0"/>
              <a:t> et al 2009</a:t>
            </a:r>
          </a:p>
          <a:p>
            <a:r>
              <a:rPr lang="en-US" dirty="0"/>
              <a:t>VPQRA: Red dashed line</a:t>
            </a:r>
          </a:p>
          <a:p>
            <a:r>
              <a:rPr lang="en-US" dirty="0"/>
              <a:t>MD Observations: black circles/line</a:t>
            </a:r>
          </a:p>
          <a:p>
            <a:r>
              <a:rPr lang="en-US" dirty="0"/>
              <a:t>Observed values less influenced by water temperature and greater than VPQRA especially at lower temperatures</a:t>
            </a:r>
          </a:p>
          <a:p>
            <a:r>
              <a:rPr lang="en-US" dirty="0"/>
              <a:t>Issues/artifacts</a:t>
            </a:r>
          </a:p>
          <a:p>
            <a:pPr lvl="1"/>
            <a:r>
              <a:rPr lang="en-US" dirty="0"/>
              <a:t>Non-detect plotted at LOD</a:t>
            </a:r>
          </a:p>
          <a:p>
            <a:pPr lvl="1"/>
            <a:r>
              <a:rPr lang="en-US" dirty="0"/>
              <a:t>MD data not in VPQRA</a:t>
            </a:r>
          </a:p>
        </p:txBody>
      </p:sp>
    </p:spTree>
    <p:extLst>
      <p:ext uri="{BB962C8B-B14F-4D97-AF65-F5344CB8AC3E}">
        <p14:creationId xmlns:p14="http://schemas.microsoft.com/office/powerpoint/2010/main" val="224080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 Skill Assessment</a:t>
            </a:r>
            <a:endParaRPr lang="en-US" dirty="0"/>
          </a:p>
        </p:txBody>
      </p:sp>
      <p:pic>
        <p:nvPicPr>
          <p:cNvPr id="111" name="Content Placeholder 3"/>
          <p:cNvPicPr/>
          <p:nvPr/>
        </p:nvPicPr>
        <p:blipFill>
          <a:blip r:embed="rId2"/>
          <a:stretch>
            <a:fillRect/>
          </a:stretch>
        </p:blipFill>
        <p:spPr>
          <a:xfrm>
            <a:off x="993449" y="1585966"/>
            <a:ext cx="7193421" cy="4319178"/>
          </a:xfrm>
          <a:prstGeom prst="rect">
            <a:avLst/>
          </a:prstGeom>
        </p:spPr>
      </p:pic>
      <p:sp>
        <p:nvSpPr>
          <p:cNvPr id="113" name="TextBox 112"/>
          <p:cNvSpPr txBox="1"/>
          <p:nvPr/>
        </p:nvSpPr>
        <p:spPr>
          <a:xfrm>
            <a:off x="675117" y="6199043"/>
            <a:ext cx="6398868" cy="369332"/>
          </a:xfrm>
          <a:prstGeom prst="rect">
            <a:avLst/>
          </a:prstGeom>
          <a:noFill/>
        </p:spPr>
        <p:txBody>
          <a:bodyPr wrap="none" rtlCol="0">
            <a:spAutoFit/>
          </a:bodyPr>
          <a:lstStyle/>
          <a:p>
            <a:r>
              <a:rPr lang="en-US" dirty="0" err="1" smtClean="0"/>
              <a:t>Parveen</a:t>
            </a:r>
            <a:r>
              <a:rPr lang="en-US" dirty="0" smtClean="0"/>
              <a:t> et al., International J of Food Microbiology 161:1-6 (2013)</a:t>
            </a:r>
            <a:endParaRPr lang="en-US" dirty="0"/>
          </a:p>
        </p:txBody>
      </p:sp>
    </p:spTree>
    <p:extLst>
      <p:ext uri="{BB962C8B-B14F-4D97-AF65-F5344CB8AC3E}">
        <p14:creationId xmlns:p14="http://schemas.microsoft.com/office/powerpoint/2010/main" val="176658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1026"/>
          <p:cNvSpPr>
            <a:spLocks noGrp="1" noRot="1" noChangeArrowheads="1"/>
          </p:cNvSpPr>
          <p:nvPr>
            <p:ph type="title"/>
          </p:nvPr>
        </p:nvSpPr>
        <p:spPr/>
        <p:txBody>
          <a:bodyPr>
            <a:noAutofit/>
          </a:bodyPr>
          <a:lstStyle/>
          <a:p>
            <a:r>
              <a:rPr lang="en-US" altLang="en-US" dirty="0"/>
              <a:t>Predicted Effectiveness </a:t>
            </a:r>
            <a:r>
              <a:rPr lang="en-US" altLang="en-US" dirty="0" smtClean="0"/>
              <a:t/>
            </a:r>
            <a:br>
              <a:rPr lang="en-US" altLang="en-US" dirty="0" smtClean="0"/>
            </a:br>
            <a:r>
              <a:rPr lang="en-US" altLang="en-US" dirty="0" smtClean="0"/>
              <a:t>of </a:t>
            </a:r>
            <a:r>
              <a:rPr lang="en-US" altLang="en-US" dirty="0"/>
              <a:t>Rapid </a:t>
            </a:r>
            <a:r>
              <a:rPr lang="en-US" altLang="en-US" dirty="0" smtClean="0"/>
              <a:t>Cooling</a:t>
            </a:r>
            <a:endParaRPr lang="en-US" altLang="en-US" dirty="0"/>
          </a:p>
        </p:txBody>
      </p:sp>
      <p:grpSp>
        <p:nvGrpSpPr>
          <p:cNvPr id="216074" name="Group 10"/>
          <p:cNvGrpSpPr>
            <a:grpSpLocks noChangeAspect="1"/>
          </p:cNvGrpSpPr>
          <p:nvPr/>
        </p:nvGrpSpPr>
        <p:grpSpPr bwMode="auto">
          <a:xfrm>
            <a:off x="1219200" y="1851589"/>
            <a:ext cx="7086600" cy="4851400"/>
            <a:chOff x="768" y="1149"/>
            <a:chExt cx="4464" cy="3056"/>
          </a:xfrm>
        </p:grpSpPr>
        <p:sp>
          <p:nvSpPr>
            <p:cNvPr id="216073" name="AutoShape 9"/>
            <p:cNvSpPr>
              <a:spLocks noChangeAspect="1" noChangeArrowheads="1" noTextEdit="1"/>
            </p:cNvSpPr>
            <p:nvPr/>
          </p:nvSpPr>
          <p:spPr bwMode="auto">
            <a:xfrm>
              <a:off x="768" y="1149"/>
              <a:ext cx="4464" cy="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075" name="Rectangle 11"/>
            <p:cNvSpPr>
              <a:spLocks noChangeArrowheads="1"/>
            </p:cNvSpPr>
            <p:nvPr/>
          </p:nvSpPr>
          <p:spPr bwMode="auto">
            <a:xfrm>
              <a:off x="1641" y="1604"/>
              <a:ext cx="2872" cy="19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076" name="Rectangle 12"/>
            <p:cNvSpPr>
              <a:spLocks noChangeArrowheads="1"/>
            </p:cNvSpPr>
            <p:nvPr/>
          </p:nvSpPr>
          <p:spPr bwMode="auto">
            <a:xfrm>
              <a:off x="1641" y="1604"/>
              <a:ext cx="2872" cy="1992"/>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77" name="Line 13"/>
            <p:cNvSpPr>
              <a:spLocks noChangeShapeType="1"/>
            </p:cNvSpPr>
            <p:nvPr/>
          </p:nvSpPr>
          <p:spPr bwMode="auto">
            <a:xfrm>
              <a:off x="1641" y="1604"/>
              <a:ext cx="1" cy="19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78" name="Line 14"/>
            <p:cNvSpPr>
              <a:spLocks noChangeShapeType="1"/>
            </p:cNvSpPr>
            <p:nvPr/>
          </p:nvSpPr>
          <p:spPr bwMode="auto">
            <a:xfrm>
              <a:off x="1609" y="3596"/>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79" name="Line 15"/>
            <p:cNvSpPr>
              <a:spLocks noChangeShapeType="1"/>
            </p:cNvSpPr>
            <p:nvPr/>
          </p:nvSpPr>
          <p:spPr bwMode="auto">
            <a:xfrm>
              <a:off x="1609" y="3198"/>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80" name="Line 16"/>
            <p:cNvSpPr>
              <a:spLocks noChangeShapeType="1"/>
            </p:cNvSpPr>
            <p:nvPr/>
          </p:nvSpPr>
          <p:spPr bwMode="auto">
            <a:xfrm>
              <a:off x="1609" y="2800"/>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81" name="Line 17"/>
            <p:cNvSpPr>
              <a:spLocks noChangeShapeType="1"/>
            </p:cNvSpPr>
            <p:nvPr/>
          </p:nvSpPr>
          <p:spPr bwMode="auto">
            <a:xfrm>
              <a:off x="1609" y="2401"/>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82" name="Line 18"/>
            <p:cNvSpPr>
              <a:spLocks noChangeShapeType="1"/>
            </p:cNvSpPr>
            <p:nvPr/>
          </p:nvSpPr>
          <p:spPr bwMode="auto">
            <a:xfrm>
              <a:off x="1609" y="2003"/>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83" name="Line 19"/>
            <p:cNvSpPr>
              <a:spLocks noChangeShapeType="1"/>
            </p:cNvSpPr>
            <p:nvPr/>
          </p:nvSpPr>
          <p:spPr bwMode="auto">
            <a:xfrm>
              <a:off x="1609" y="1604"/>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84" name="Line 20"/>
            <p:cNvSpPr>
              <a:spLocks noChangeShapeType="1"/>
            </p:cNvSpPr>
            <p:nvPr/>
          </p:nvSpPr>
          <p:spPr bwMode="auto">
            <a:xfrm>
              <a:off x="1641" y="3596"/>
              <a:ext cx="287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85" name="Line 21"/>
            <p:cNvSpPr>
              <a:spLocks noChangeShapeType="1"/>
            </p:cNvSpPr>
            <p:nvPr/>
          </p:nvSpPr>
          <p:spPr bwMode="auto">
            <a:xfrm flipV="1">
              <a:off x="1641" y="359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86" name="Line 22"/>
            <p:cNvSpPr>
              <a:spLocks noChangeShapeType="1"/>
            </p:cNvSpPr>
            <p:nvPr/>
          </p:nvSpPr>
          <p:spPr bwMode="auto">
            <a:xfrm flipV="1">
              <a:off x="2215" y="359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87" name="Line 23"/>
            <p:cNvSpPr>
              <a:spLocks noChangeShapeType="1"/>
            </p:cNvSpPr>
            <p:nvPr/>
          </p:nvSpPr>
          <p:spPr bwMode="auto">
            <a:xfrm flipV="1">
              <a:off x="2790" y="359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88" name="Line 24"/>
            <p:cNvSpPr>
              <a:spLocks noChangeShapeType="1"/>
            </p:cNvSpPr>
            <p:nvPr/>
          </p:nvSpPr>
          <p:spPr bwMode="auto">
            <a:xfrm flipV="1">
              <a:off x="3364" y="359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89" name="Line 25"/>
            <p:cNvSpPr>
              <a:spLocks noChangeShapeType="1"/>
            </p:cNvSpPr>
            <p:nvPr/>
          </p:nvSpPr>
          <p:spPr bwMode="auto">
            <a:xfrm flipV="1">
              <a:off x="3939" y="359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90" name="Line 26"/>
            <p:cNvSpPr>
              <a:spLocks noChangeShapeType="1"/>
            </p:cNvSpPr>
            <p:nvPr/>
          </p:nvSpPr>
          <p:spPr bwMode="auto">
            <a:xfrm flipV="1">
              <a:off x="4513" y="359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91" name="Freeform 27"/>
            <p:cNvSpPr>
              <a:spLocks/>
            </p:cNvSpPr>
            <p:nvPr/>
          </p:nvSpPr>
          <p:spPr bwMode="auto">
            <a:xfrm>
              <a:off x="2215" y="1679"/>
              <a:ext cx="575" cy="50"/>
            </a:xfrm>
            <a:custGeom>
              <a:avLst/>
              <a:gdLst>
                <a:gd name="T0" fmla="*/ 0 w 575"/>
                <a:gd name="T1" fmla="*/ 0 h 50"/>
                <a:gd name="T2" fmla="*/ 143 w 575"/>
                <a:gd name="T3" fmla="*/ 12 h 50"/>
                <a:gd name="T4" fmla="*/ 288 w 575"/>
                <a:gd name="T5" fmla="*/ 24 h 50"/>
                <a:gd name="T6" fmla="*/ 431 w 575"/>
                <a:gd name="T7" fmla="*/ 36 h 50"/>
                <a:gd name="T8" fmla="*/ 503 w 575"/>
                <a:gd name="T9" fmla="*/ 43 h 50"/>
                <a:gd name="T10" fmla="*/ 575 w 575"/>
                <a:gd name="T11" fmla="*/ 50 h 50"/>
              </a:gdLst>
              <a:ahLst/>
              <a:cxnLst>
                <a:cxn ang="0">
                  <a:pos x="T0" y="T1"/>
                </a:cxn>
                <a:cxn ang="0">
                  <a:pos x="T2" y="T3"/>
                </a:cxn>
                <a:cxn ang="0">
                  <a:pos x="T4" y="T5"/>
                </a:cxn>
                <a:cxn ang="0">
                  <a:pos x="T6" y="T7"/>
                </a:cxn>
                <a:cxn ang="0">
                  <a:pos x="T8" y="T9"/>
                </a:cxn>
                <a:cxn ang="0">
                  <a:pos x="T10" y="T11"/>
                </a:cxn>
              </a:cxnLst>
              <a:rect l="0" t="0" r="r" b="b"/>
              <a:pathLst>
                <a:path w="575" h="50">
                  <a:moveTo>
                    <a:pt x="0" y="0"/>
                  </a:moveTo>
                  <a:lnTo>
                    <a:pt x="143" y="12"/>
                  </a:lnTo>
                  <a:lnTo>
                    <a:pt x="288" y="24"/>
                  </a:lnTo>
                  <a:lnTo>
                    <a:pt x="431" y="36"/>
                  </a:lnTo>
                  <a:lnTo>
                    <a:pt x="503" y="43"/>
                  </a:lnTo>
                  <a:lnTo>
                    <a:pt x="575" y="5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2" name="Freeform 28"/>
            <p:cNvSpPr>
              <a:spLocks/>
            </p:cNvSpPr>
            <p:nvPr/>
          </p:nvSpPr>
          <p:spPr bwMode="auto">
            <a:xfrm>
              <a:off x="2790" y="1729"/>
              <a:ext cx="574" cy="73"/>
            </a:xfrm>
            <a:custGeom>
              <a:avLst/>
              <a:gdLst>
                <a:gd name="T0" fmla="*/ 0 w 574"/>
                <a:gd name="T1" fmla="*/ 0 h 73"/>
                <a:gd name="T2" fmla="*/ 143 w 574"/>
                <a:gd name="T3" fmla="*/ 16 h 73"/>
                <a:gd name="T4" fmla="*/ 287 w 574"/>
                <a:gd name="T5" fmla="*/ 33 h 73"/>
                <a:gd name="T6" fmla="*/ 430 w 574"/>
                <a:gd name="T7" fmla="*/ 52 h 73"/>
                <a:gd name="T8" fmla="*/ 574 w 574"/>
                <a:gd name="T9" fmla="*/ 73 h 73"/>
              </a:gdLst>
              <a:ahLst/>
              <a:cxnLst>
                <a:cxn ang="0">
                  <a:pos x="T0" y="T1"/>
                </a:cxn>
                <a:cxn ang="0">
                  <a:pos x="T2" y="T3"/>
                </a:cxn>
                <a:cxn ang="0">
                  <a:pos x="T4" y="T5"/>
                </a:cxn>
                <a:cxn ang="0">
                  <a:pos x="T6" y="T7"/>
                </a:cxn>
                <a:cxn ang="0">
                  <a:pos x="T8" y="T9"/>
                </a:cxn>
              </a:cxnLst>
              <a:rect l="0" t="0" r="r" b="b"/>
              <a:pathLst>
                <a:path w="574" h="73">
                  <a:moveTo>
                    <a:pt x="0" y="0"/>
                  </a:moveTo>
                  <a:lnTo>
                    <a:pt x="143" y="16"/>
                  </a:lnTo>
                  <a:lnTo>
                    <a:pt x="287" y="33"/>
                  </a:lnTo>
                  <a:lnTo>
                    <a:pt x="430" y="52"/>
                  </a:lnTo>
                  <a:lnTo>
                    <a:pt x="574" y="73"/>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3" name="Freeform 29"/>
            <p:cNvSpPr>
              <a:spLocks/>
            </p:cNvSpPr>
            <p:nvPr/>
          </p:nvSpPr>
          <p:spPr bwMode="auto">
            <a:xfrm>
              <a:off x="3364" y="1802"/>
              <a:ext cx="575" cy="97"/>
            </a:xfrm>
            <a:custGeom>
              <a:avLst/>
              <a:gdLst>
                <a:gd name="T0" fmla="*/ 0 w 575"/>
                <a:gd name="T1" fmla="*/ 0 h 97"/>
                <a:gd name="T2" fmla="*/ 72 w 575"/>
                <a:gd name="T3" fmla="*/ 10 h 97"/>
                <a:gd name="T4" fmla="*/ 143 w 575"/>
                <a:gd name="T5" fmla="*/ 22 h 97"/>
                <a:gd name="T6" fmla="*/ 287 w 575"/>
                <a:gd name="T7" fmla="*/ 47 h 97"/>
                <a:gd name="T8" fmla="*/ 431 w 575"/>
                <a:gd name="T9" fmla="*/ 72 h 97"/>
                <a:gd name="T10" fmla="*/ 575 w 575"/>
                <a:gd name="T11" fmla="*/ 97 h 97"/>
              </a:gdLst>
              <a:ahLst/>
              <a:cxnLst>
                <a:cxn ang="0">
                  <a:pos x="T0" y="T1"/>
                </a:cxn>
                <a:cxn ang="0">
                  <a:pos x="T2" y="T3"/>
                </a:cxn>
                <a:cxn ang="0">
                  <a:pos x="T4" y="T5"/>
                </a:cxn>
                <a:cxn ang="0">
                  <a:pos x="T6" y="T7"/>
                </a:cxn>
                <a:cxn ang="0">
                  <a:pos x="T8" y="T9"/>
                </a:cxn>
                <a:cxn ang="0">
                  <a:pos x="T10" y="T11"/>
                </a:cxn>
              </a:cxnLst>
              <a:rect l="0" t="0" r="r" b="b"/>
              <a:pathLst>
                <a:path w="575" h="97">
                  <a:moveTo>
                    <a:pt x="0" y="0"/>
                  </a:moveTo>
                  <a:lnTo>
                    <a:pt x="72" y="10"/>
                  </a:lnTo>
                  <a:lnTo>
                    <a:pt x="143" y="22"/>
                  </a:lnTo>
                  <a:lnTo>
                    <a:pt x="287" y="47"/>
                  </a:lnTo>
                  <a:lnTo>
                    <a:pt x="431" y="72"/>
                  </a:lnTo>
                  <a:lnTo>
                    <a:pt x="575" y="97"/>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94" name="Line 30"/>
            <p:cNvSpPr>
              <a:spLocks noChangeShapeType="1"/>
            </p:cNvSpPr>
            <p:nvPr/>
          </p:nvSpPr>
          <p:spPr bwMode="auto">
            <a:xfrm flipV="1">
              <a:off x="2215" y="1641"/>
              <a:ext cx="1" cy="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95" name="Line 31"/>
            <p:cNvSpPr>
              <a:spLocks noChangeShapeType="1"/>
            </p:cNvSpPr>
            <p:nvPr/>
          </p:nvSpPr>
          <p:spPr bwMode="auto">
            <a:xfrm>
              <a:off x="2199" y="1641"/>
              <a:ext cx="3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96" name="Line 32"/>
            <p:cNvSpPr>
              <a:spLocks noChangeShapeType="1"/>
            </p:cNvSpPr>
            <p:nvPr/>
          </p:nvSpPr>
          <p:spPr bwMode="auto">
            <a:xfrm flipV="1">
              <a:off x="2790" y="1670"/>
              <a:ext cx="1" cy="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97" name="Line 33"/>
            <p:cNvSpPr>
              <a:spLocks noChangeShapeType="1"/>
            </p:cNvSpPr>
            <p:nvPr/>
          </p:nvSpPr>
          <p:spPr bwMode="auto">
            <a:xfrm>
              <a:off x="2773" y="1670"/>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98" name="Line 34"/>
            <p:cNvSpPr>
              <a:spLocks noChangeShapeType="1"/>
            </p:cNvSpPr>
            <p:nvPr/>
          </p:nvSpPr>
          <p:spPr bwMode="auto">
            <a:xfrm flipV="1">
              <a:off x="3364" y="1721"/>
              <a:ext cx="1" cy="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99" name="Line 35"/>
            <p:cNvSpPr>
              <a:spLocks noChangeShapeType="1"/>
            </p:cNvSpPr>
            <p:nvPr/>
          </p:nvSpPr>
          <p:spPr bwMode="auto">
            <a:xfrm>
              <a:off x="3347" y="1721"/>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0" name="Line 36"/>
            <p:cNvSpPr>
              <a:spLocks noChangeShapeType="1"/>
            </p:cNvSpPr>
            <p:nvPr/>
          </p:nvSpPr>
          <p:spPr bwMode="auto">
            <a:xfrm flipV="1">
              <a:off x="3939" y="1791"/>
              <a:ext cx="1" cy="1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1" name="Line 37"/>
            <p:cNvSpPr>
              <a:spLocks noChangeShapeType="1"/>
            </p:cNvSpPr>
            <p:nvPr/>
          </p:nvSpPr>
          <p:spPr bwMode="auto">
            <a:xfrm>
              <a:off x="3922" y="1791"/>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2" name="Line 38"/>
            <p:cNvSpPr>
              <a:spLocks noChangeShapeType="1"/>
            </p:cNvSpPr>
            <p:nvPr/>
          </p:nvSpPr>
          <p:spPr bwMode="auto">
            <a:xfrm>
              <a:off x="2215" y="1679"/>
              <a:ext cx="1" cy="1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3" name="Line 39"/>
            <p:cNvSpPr>
              <a:spLocks noChangeShapeType="1"/>
            </p:cNvSpPr>
            <p:nvPr/>
          </p:nvSpPr>
          <p:spPr bwMode="auto">
            <a:xfrm>
              <a:off x="2199" y="1780"/>
              <a:ext cx="3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4" name="Line 40"/>
            <p:cNvSpPr>
              <a:spLocks noChangeShapeType="1"/>
            </p:cNvSpPr>
            <p:nvPr/>
          </p:nvSpPr>
          <p:spPr bwMode="auto">
            <a:xfrm>
              <a:off x="2790" y="1729"/>
              <a:ext cx="1" cy="1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5" name="Line 41"/>
            <p:cNvSpPr>
              <a:spLocks noChangeShapeType="1"/>
            </p:cNvSpPr>
            <p:nvPr/>
          </p:nvSpPr>
          <p:spPr bwMode="auto">
            <a:xfrm>
              <a:off x="2773" y="1878"/>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6" name="Line 42"/>
            <p:cNvSpPr>
              <a:spLocks noChangeShapeType="1"/>
            </p:cNvSpPr>
            <p:nvPr/>
          </p:nvSpPr>
          <p:spPr bwMode="auto">
            <a:xfrm>
              <a:off x="3364" y="1802"/>
              <a:ext cx="1" cy="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7" name="Line 43"/>
            <p:cNvSpPr>
              <a:spLocks noChangeShapeType="1"/>
            </p:cNvSpPr>
            <p:nvPr/>
          </p:nvSpPr>
          <p:spPr bwMode="auto">
            <a:xfrm>
              <a:off x="3347" y="2002"/>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8" name="Line 44"/>
            <p:cNvSpPr>
              <a:spLocks noChangeShapeType="1"/>
            </p:cNvSpPr>
            <p:nvPr/>
          </p:nvSpPr>
          <p:spPr bwMode="auto">
            <a:xfrm>
              <a:off x="3939" y="1899"/>
              <a:ext cx="1" cy="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9" name="Line 45"/>
            <p:cNvSpPr>
              <a:spLocks noChangeShapeType="1"/>
            </p:cNvSpPr>
            <p:nvPr/>
          </p:nvSpPr>
          <p:spPr bwMode="auto">
            <a:xfrm>
              <a:off x="3922" y="2149"/>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0" name="Freeform 46"/>
            <p:cNvSpPr>
              <a:spLocks/>
            </p:cNvSpPr>
            <p:nvPr/>
          </p:nvSpPr>
          <p:spPr bwMode="auto">
            <a:xfrm>
              <a:off x="2213" y="1923"/>
              <a:ext cx="76" cy="36"/>
            </a:xfrm>
            <a:custGeom>
              <a:avLst/>
              <a:gdLst>
                <a:gd name="T0" fmla="*/ 4 w 76"/>
                <a:gd name="T1" fmla="*/ 0 h 36"/>
                <a:gd name="T2" fmla="*/ 76 w 76"/>
                <a:gd name="T3" fmla="*/ 24 h 36"/>
                <a:gd name="T4" fmla="*/ 73 w 76"/>
                <a:gd name="T5" fmla="*/ 36 h 36"/>
                <a:gd name="T6" fmla="*/ 0 w 76"/>
                <a:gd name="T7" fmla="*/ 12 h 36"/>
                <a:gd name="T8" fmla="*/ 4 w 76"/>
                <a:gd name="T9" fmla="*/ 0 h 36"/>
              </a:gdLst>
              <a:ahLst/>
              <a:cxnLst>
                <a:cxn ang="0">
                  <a:pos x="T0" y="T1"/>
                </a:cxn>
                <a:cxn ang="0">
                  <a:pos x="T2" y="T3"/>
                </a:cxn>
                <a:cxn ang="0">
                  <a:pos x="T4" y="T5"/>
                </a:cxn>
                <a:cxn ang="0">
                  <a:pos x="T6" y="T7"/>
                </a:cxn>
                <a:cxn ang="0">
                  <a:pos x="T8" y="T9"/>
                </a:cxn>
              </a:cxnLst>
              <a:rect l="0" t="0" r="r" b="b"/>
              <a:pathLst>
                <a:path w="76" h="36">
                  <a:moveTo>
                    <a:pt x="4" y="0"/>
                  </a:moveTo>
                  <a:lnTo>
                    <a:pt x="76" y="24"/>
                  </a:lnTo>
                  <a:lnTo>
                    <a:pt x="73" y="36"/>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11" name="Freeform 47"/>
            <p:cNvSpPr>
              <a:spLocks/>
            </p:cNvSpPr>
            <p:nvPr/>
          </p:nvSpPr>
          <p:spPr bwMode="auto">
            <a:xfrm>
              <a:off x="2286" y="1947"/>
              <a:ext cx="15" cy="15"/>
            </a:xfrm>
            <a:custGeom>
              <a:avLst/>
              <a:gdLst>
                <a:gd name="T0" fmla="*/ 3 w 15"/>
                <a:gd name="T1" fmla="*/ 0 h 15"/>
                <a:gd name="T2" fmla="*/ 15 w 15"/>
                <a:gd name="T3" fmla="*/ 4 h 15"/>
                <a:gd name="T4" fmla="*/ 11 w 15"/>
                <a:gd name="T5" fmla="*/ 15 h 15"/>
                <a:gd name="T6" fmla="*/ 0 w 15"/>
                <a:gd name="T7" fmla="*/ 12 h 15"/>
                <a:gd name="T8" fmla="*/ 3 w 15"/>
                <a:gd name="T9" fmla="*/ 0 h 15"/>
              </a:gdLst>
              <a:ahLst/>
              <a:cxnLst>
                <a:cxn ang="0">
                  <a:pos x="T0" y="T1"/>
                </a:cxn>
                <a:cxn ang="0">
                  <a:pos x="T2" y="T3"/>
                </a:cxn>
                <a:cxn ang="0">
                  <a:pos x="T4" y="T5"/>
                </a:cxn>
                <a:cxn ang="0">
                  <a:pos x="T6" y="T7"/>
                </a:cxn>
                <a:cxn ang="0">
                  <a:pos x="T8" y="T9"/>
                </a:cxn>
              </a:cxnLst>
              <a:rect l="0" t="0" r="r" b="b"/>
              <a:pathLst>
                <a:path w="15" h="15">
                  <a:moveTo>
                    <a:pt x="3" y="0"/>
                  </a:moveTo>
                  <a:lnTo>
                    <a:pt x="15" y="4"/>
                  </a:lnTo>
                  <a:lnTo>
                    <a:pt x="11" y="15"/>
                  </a:lnTo>
                  <a:lnTo>
                    <a:pt x="0" y="1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12" name="Freeform 48"/>
            <p:cNvSpPr>
              <a:spLocks/>
            </p:cNvSpPr>
            <p:nvPr/>
          </p:nvSpPr>
          <p:spPr bwMode="auto">
            <a:xfrm>
              <a:off x="2346" y="1966"/>
              <a:ext cx="15" cy="15"/>
            </a:xfrm>
            <a:custGeom>
              <a:avLst/>
              <a:gdLst>
                <a:gd name="T0" fmla="*/ 4 w 15"/>
                <a:gd name="T1" fmla="*/ 0 h 15"/>
                <a:gd name="T2" fmla="*/ 15 w 15"/>
                <a:gd name="T3" fmla="*/ 4 h 15"/>
                <a:gd name="T4" fmla="*/ 11 w 15"/>
                <a:gd name="T5" fmla="*/ 15 h 15"/>
                <a:gd name="T6" fmla="*/ 0 w 15"/>
                <a:gd name="T7" fmla="*/ 11 h 15"/>
                <a:gd name="T8" fmla="*/ 4 w 15"/>
                <a:gd name="T9" fmla="*/ 0 h 15"/>
              </a:gdLst>
              <a:ahLst/>
              <a:cxnLst>
                <a:cxn ang="0">
                  <a:pos x="T0" y="T1"/>
                </a:cxn>
                <a:cxn ang="0">
                  <a:pos x="T2" y="T3"/>
                </a:cxn>
                <a:cxn ang="0">
                  <a:pos x="T4" y="T5"/>
                </a:cxn>
                <a:cxn ang="0">
                  <a:pos x="T6" y="T7"/>
                </a:cxn>
                <a:cxn ang="0">
                  <a:pos x="T8" y="T9"/>
                </a:cxn>
              </a:cxnLst>
              <a:rect l="0" t="0" r="r" b="b"/>
              <a:pathLst>
                <a:path w="15" h="15">
                  <a:moveTo>
                    <a:pt x="4" y="0"/>
                  </a:moveTo>
                  <a:lnTo>
                    <a:pt x="15" y="4"/>
                  </a:lnTo>
                  <a:lnTo>
                    <a:pt x="11" y="15"/>
                  </a:lnTo>
                  <a:lnTo>
                    <a:pt x="0" y="1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13" name="Freeform 49"/>
            <p:cNvSpPr>
              <a:spLocks/>
            </p:cNvSpPr>
            <p:nvPr/>
          </p:nvSpPr>
          <p:spPr bwMode="auto">
            <a:xfrm>
              <a:off x="2357" y="1970"/>
              <a:ext cx="77" cy="34"/>
            </a:xfrm>
            <a:custGeom>
              <a:avLst/>
              <a:gdLst>
                <a:gd name="T0" fmla="*/ 4 w 77"/>
                <a:gd name="T1" fmla="*/ 0 h 34"/>
                <a:gd name="T2" fmla="*/ 77 w 77"/>
                <a:gd name="T3" fmla="*/ 22 h 34"/>
                <a:gd name="T4" fmla="*/ 73 w 77"/>
                <a:gd name="T5" fmla="*/ 34 h 34"/>
                <a:gd name="T6" fmla="*/ 0 w 77"/>
                <a:gd name="T7" fmla="*/ 11 h 34"/>
                <a:gd name="T8" fmla="*/ 4 w 77"/>
                <a:gd name="T9" fmla="*/ 0 h 34"/>
              </a:gdLst>
              <a:ahLst/>
              <a:cxnLst>
                <a:cxn ang="0">
                  <a:pos x="T0" y="T1"/>
                </a:cxn>
                <a:cxn ang="0">
                  <a:pos x="T2" y="T3"/>
                </a:cxn>
                <a:cxn ang="0">
                  <a:pos x="T4" y="T5"/>
                </a:cxn>
                <a:cxn ang="0">
                  <a:pos x="T6" y="T7"/>
                </a:cxn>
                <a:cxn ang="0">
                  <a:pos x="T8" y="T9"/>
                </a:cxn>
              </a:cxnLst>
              <a:rect l="0" t="0" r="r" b="b"/>
              <a:pathLst>
                <a:path w="77" h="34">
                  <a:moveTo>
                    <a:pt x="4" y="0"/>
                  </a:moveTo>
                  <a:lnTo>
                    <a:pt x="77" y="22"/>
                  </a:lnTo>
                  <a:lnTo>
                    <a:pt x="73" y="34"/>
                  </a:lnTo>
                  <a:lnTo>
                    <a:pt x="0" y="1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14" name="Freeform 50"/>
            <p:cNvSpPr>
              <a:spLocks/>
            </p:cNvSpPr>
            <p:nvPr/>
          </p:nvSpPr>
          <p:spPr bwMode="auto">
            <a:xfrm>
              <a:off x="2478" y="2008"/>
              <a:ext cx="27" cy="19"/>
            </a:xfrm>
            <a:custGeom>
              <a:avLst/>
              <a:gdLst>
                <a:gd name="T0" fmla="*/ 4 w 27"/>
                <a:gd name="T1" fmla="*/ 0 h 19"/>
                <a:gd name="T2" fmla="*/ 27 w 27"/>
                <a:gd name="T3" fmla="*/ 7 h 19"/>
                <a:gd name="T4" fmla="*/ 23 w 27"/>
                <a:gd name="T5" fmla="*/ 19 h 19"/>
                <a:gd name="T6" fmla="*/ 0 w 27"/>
                <a:gd name="T7" fmla="*/ 12 h 19"/>
                <a:gd name="T8" fmla="*/ 4 w 27"/>
                <a:gd name="T9" fmla="*/ 0 h 19"/>
              </a:gdLst>
              <a:ahLst/>
              <a:cxnLst>
                <a:cxn ang="0">
                  <a:pos x="T0" y="T1"/>
                </a:cxn>
                <a:cxn ang="0">
                  <a:pos x="T2" y="T3"/>
                </a:cxn>
                <a:cxn ang="0">
                  <a:pos x="T4" y="T5"/>
                </a:cxn>
                <a:cxn ang="0">
                  <a:pos x="T6" y="T7"/>
                </a:cxn>
                <a:cxn ang="0">
                  <a:pos x="T8" y="T9"/>
                </a:cxn>
              </a:cxnLst>
              <a:rect l="0" t="0" r="r" b="b"/>
              <a:pathLst>
                <a:path w="27" h="19">
                  <a:moveTo>
                    <a:pt x="4" y="0"/>
                  </a:moveTo>
                  <a:lnTo>
                    <a:pt x="27" y="7"/>
                  </a:lnTo>
                  <a:lnTo>
                    <a:pt x="23" y="19"/>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15" name="Freeform 51"/>
            <p:cNvSpPr>
              <a:spLocks/>
            </p:cNvSpPr>
            <p:nvPr/>
          </p:nvSpPr>
          <p:spPr bwMode="auto">
            <a:xfrm>
              <a:off x="2501" y="2015"/>
              <a:ext cx="65" cy="32"/>
            </a:xfrm>
            <a:custGeom>
              <a:avLst/>
              <a:gdLst>
                <a:gd name="T0" fmla="*/ 4 w 65"/>
                <a:gd name="T1" fmla="*/ 0 h 32"/>
                <a:gd name="T2" fmla="*/ 65 w 65"/>
                <a:gd name="T3" fmla="*/ 20 h 32"/>
                <a:gd name="T4" fmla="*/ 61 w 65"/>
                <a:gd name="T5" fmla="*/ 32 h 32"/>
                <a:gd name="T6" fmla="*/ 0 w 65"/>
                <a:gd name="T7" fmla="*/ 12 h 32"/>
                <a:gd name="T8" fmla="*/ 4 w 65"/>
                <a:gd name="T9" fmla="*/ 0 h 32"/>
              </a:gdLst>
              <a:ahLst/>
              <a:cxnLst>
                <a:cxn ang="0">
                  <a:pos x="T0" y="T1"/>
                </a:cxn>
                <a:cxn ang="0">
                  <a:pos x="T2" y="T3"/>
                </a:cxn>
                <a:cxn ang="0">
                  <a:pos x="T4" y="T5"/>
                </a:cxn>
                <a:cxn ang="0">
                  <a:pos x="T6" y="T7"/>
                </a:cxn>
                <a:cxn ang="0">
                  <a:pos x="T8" y="T9"/>
                </a:cxn>
              </a:cxnLst>
              <a:rect l="0" t="0" r="r" b="b"/>
              <a:pathLst>
                <a:path w="65" h="32">
                  <a:moveTo>
                    <a:pt x="4" y="0"/>
                  </a:moveTo>
                  <a:lnTo>
                    <a:pt x="65" y="20"/>
                  </a:lnTo>
                  <a:lnTo>
                    <a:pt x="61" y="32"/>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16" name="Freeform 52"/>
            <p:cNvSpPr>
              <a:spLocks/>
            </p:cNvSpPr>
            <p:nvPr/>
          </p:nvSpPr>
          <p:spPr bwMode="auto">
            <a:xfrm>
              <a:off x="2610" y="2051"/>
              <a:ext cx="39" cy="23"/>
            </a:xfrm>
            <a:custGeom>
              <a:avLst/>
              <a:gdLst>
                <a:gd name="T0" fmla="*/ 4 w 39"/>
                <a:gd name="T1" fmla="*/ 0 h 23"/>
                <a:gd name="T2" fmla="*/ 39 w 39"/>
                <a:gd name="T3" fmla="*/ 11 h 23"/>
                <a:gd name="T4" fmla="*/ 35 w 39"/>
                <a:gd name="T5" fmla="*/ 23 h 23"/>
                <a:gd name="T6" fmla="*/ 0 w 39"/>
                <a:gd name="T7" fmla="*/ 12 h 23"/>
                <a:gd name="T8" fmla="*/ 4 w 39"/>
                <a:gd name="T9" fmla="*/ 0 h 23"/>
              </a:gdLst>
              <a:ahLst/>
              <a:cxnLst>
                <a:cxn ang="0">
                  <a:pos x="T0" y="T1"/>
                </a:cxn>
                <a:cxn ang="0">
                  <a:pos x="T2" y="T3"/>
                </a:cxn>
                <a:cxn ang="0">
                  <a:pos x="T4" y="T5"/>
                </a:cxn>
                <a:cxn ang="0">
                  <a:pos x="T6" y="T7"/>
                </a:cxn>
                <a:cxn ang="0">
                  <a:pos x="T8" y="T9"/>
                </a:cxn>
              </a:cxnLst>
              <a:rect l="0" t="0" r="r" b="b"/>
              <a:pathLst>
                <a:path w="39" h="23">
                  <a:moveTo>
                    <a:pt x="4" y="0"/>
                  </a:moveTo>
                  <a:lnTo>
                    <a:pt x="39" y="11"/>
                  </a:lnTo>
                  <a:lnTo>
                    <a:pt x="35" y="23"/>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17" name="Freeform 53"/>
            <p:cNvSpPr>
              <a:spLocks/>
            </p:cNvSpPr>
            <p:nvPr/>
          </p:nvSpPr>
          <p:spPr bwMode="auto">
            <a:xfrm>
              <a:off x="2645" y="2062"/>
              <a:ext cx="53" cy="29"/>
            </a:xfrm>
            <a:custGeom>
              <a:avLst/>
              <a:gdLst>
                <a:gd name="T0" fmla="*/ 4 w 53"/>
                <a:gd name="T1" fmla="*/ 0 h 29"/>
                <a:gd name="T2" fmla="*/ 53 w 53"/>
                <a:gd name="T3" fmla="*/ 17 h 29"/>
                <a:gd name="T4" fmla="*/ 49 w 53"/>
                <a:gd name="T5" fmla="*/ 29 h 29"/>
                <a:gd name="T6" fmla="*/ 0 w 53"/>
                <a:gd name="T7" fmla="*/ 12 h 29"/>
                <a:gd name="T8" fmla="*/ 4 w 53"/>
                <a:gd name="T9" fmla="*/ 0 h 29"/>
              </a:gdLst>
              <a:ahLst/>
              <a:cxnLst>
                <a:cxn ang="0">
                  <a:pos x="T0" y="T1"/>
                </a:cxn>
                <a:cxn ang="0">
                  <a:pos x="T2" y="T3"/>
                </a:cxn>
                <a:cxn ang="0">
                  <a:pos x="T4" y="T5"/>
                </a:cxn>
                <a:cxn ang="0">
                  <a:pos x="T6" y="T7"/>
                </a:cxn>
                <a:cxn ang="0">
                  <a:pos x="T8" y="T9"/>
                </a:cxn>
              </a:cxnLst>
              <a:rect l="0" t="0" r="r" b="b"/>
              <a:pathLst>
                <a:path w="53" h="29">
                  <a:moveTo>
                    <a:pt x="4" y="0"/>
                  </a:moveTo>
                  <a:lnTo>
                    <a:pt x="53" y="17"/>
                  </a:lnTo>
                  <a:lnTo>
                    <a:pt x="49" y="29"/>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18" name="Freeform 54"/>
            <p:cNvSpPr>
              <a:spLocks/>
            </p:cNvSpPr>
            <p:nvPr/>
          </p:nvSpPr>
          <p:spPr bwMode="auto">
            <a:xfrm>
              <a:off x="2741" y="2097"/>
              <a:ext cx="51" cy="28"/>
            </a:xfrm>
            <a:custGeom>
              <a:avLst/>
              <a:gdLst>
                <a:gd name="T0" fmla="*/ 4 w 51"/>
                <a:gd name="T1" fmla="*/ 0 h 28"/>
                <a:gd name="T2" fmla="*/ 51 w 51"/>
                <a:gd name="T3" fmla="*/ 16 h 28"/>
                <a:gd name="T4" fmla="*/ 47 w 51"/>
                <a:gd name="T5" fmla="*/ 28 h 28"/>
                <a:gd name="T6" fmla="*/ 0 w 51"/>
                <a:gd name="T7" fmla="*/ 12 h 28"/>
                <a:gd name="T8" fmla="*/ 4 w 51"/>
                <a:gd name="T9" fmla="*/ 0 h 28"/>
              </a:gdLst>
              <a:ahLst/>
              <a:cxnLst>
                <a:cxn ang="0">
                  <a:pos x="T0" y="T1"/>
                </a:cxn>
                <a:cxn ang="0">
                  <a:pos x="T2" y="T3"/>
                </a:cxn>
                <a:cxn ang="0">
                  <a:pos x="T4" y="T5"/>
                </a:cxn>
                <a:cxn ang="0">
                  <a:pos x="T6" y="T7"/>
                </a:cxn>
                <a:cxn ang="0">
                  <a:pos x="T8" y="T9"/>
                </a:cxn>
              </a:cxnLst>
              <a:rect l="0" t="0" r="r" b="b"/>
              <a:pathLst>
                <a:path w="51" h="28">
                  <a:moveTo>
                    <a:pt x="4" y="0"/>
                  </a:moveTo>
                  <a:lnTo>
                    <a:pt x="51" y="16"/>
                  </a:lnTo>
                  <a:lnTo>
                    <a:pt x="47" y="28"/>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19" name="Freeform 55"/>
            <p:cNvSpPr>
              <a:spLocks/>
            </p:cNvSpPr>
            <p:nvPr/>
          </p:nvSpPr>
          <p:spPr bwMode="auto">
            <a:xfrm>
              <a:off x="2787" y="2113"/>
              <a:ext cx="77" cy="39"/>
            </a:xfrm>
            <a:custGeom>
              <a:avLst/>
              <a:gdLst>
                <a:gd name="T0" fmla="*/ 5 w 77"/>
                <a:gd name="T1" fmla="*/ 0 h 39"/>
                <a:gd name="T2" fmla="*/ 77 w 77"/>
                <a:gd name="T3" fmla="*/ 28 h 39"/>
                <a:gd name="T4" fmla="*/ 73 w 77"/>
                <a:gd name="T5" fmla="*/ 39 h 39"/>
                <a:gd name="T6" fmla="*/ 0 w 77"/>
                <a:gd name="T7" fmla="*/ 12 h 39"/>
                <a:gd name="T8" fmla="*/ 5 w 77"/>
                <a:gd name="T9" fmla="*/ 0 h 39"/>
              </a:gdLst>
              <a:ahLst/>
              <a:cxnLst>
                <a:cxn ang="0">
                  <a:pos x="T0" y="T1"/>
                </a:cxn>
                <a:cxn ang="0">
                  <a:pos x="T2" y="T3"/>
                </a:cxn>
                <a:cxn ang="0">
                  <a:pos x="T4" y="T5"/>
                </a:cxn>
                <a:cxn ang="0">
                  <a:pos x="T6" y="T7"/>
                </a:cxn>
                <a:cxn ang="0">
                  <a:pos x="T8" y="T9"/>
                </a:cxn>
              </a:cxnLst>
              <a:rect l="0" t="0" r="r" b="b"/>
              <a:pathLst>
                <a:path w="77" h="39">
                  <a:moveTo>
                    <a:pt x="5" y="0"/>
                  </a:moveTo>
                  <a:lnTo>
                    <a:pt x="77" y="28"/>
                  </a:lnTo>
                  <a:lnTo>
                    <a:pt x="73" y="39"/>
                  </a:lnTo>
                  <a:lnTo>
                    <a:pt x="0" y="1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20" name="Freeform 56"/>
            <p:cNvSpPr>
              <a:spLocks/>
            </p:cNvSpPr>
            <p:nvPr/>
          </p:nvSpPr>
          <p:spPr bwMode="auto">
            <a:xfrm>
              <a:off x="2860" y="2141"/>
              <a:ext cx="15" cy="15"/>
            </a:xfrm>
            <a:custGeom>
              <a:avLst/>
              <a:gdLst>
                <a:gd name="T0" fmla="*/ 4 w 15"/>
                <a:gd name="T1" fmla="*/ 0 h 15"/>
                <a:gd name="T2" fmla="*/ 15 w 15"/>
                <a:gd name="T3" fmla="*/ 4 h 15"/>
                <a:gd name="T4" fmla="*/ 10 w 15"/>
                <a:gd name="T5" fmla="*/ 15 h 15"/>
                <a:gd name="T6" fmla="*/ 0 w 15"/>
                <a:gd name="T7" fmla="*/ 11 h 15"/>
                <a:gd name="T8" fmla="*/ 4 w 15"/>
                <a:gd name="T9" fmla="*/ 0 h 15"/>
              </a:gdLst>
              <a:ahLst/>
              <a:cxnLst>
                <a:cxn ang="0">
                  <a:pos x="T0" y="T1"/>
                </a:cxn>
                <a:cxn ang="0">
                  <a:pos x="T2" y="T3"/>
                </a:cxn>
                <a:cxn ang="0">
                  <a:pos x="T4" y="T5"/>
                </a:cxn>
                <a:cxn ang="0">
                  <a:pos x="T6" y="T7"/>
                </a:cxn>
                <a:cxn ang="0">
                  <a:pos x="T8" y="T9"/>
                </a:cxn>
              </a:cxnLst>
              <a:rect l="0" t="0" r="r" b="b"/>
              <a:pathLst>
                <a:path w="15" h="15">
                  <a:moveTo>
                    <a:pt x="4" y="0"/>
                  </a:moveTo>
                  <a:lnTo>
                    <a:pt x="15" y="4"/>
                  </a:lnTo>
                  <a:lnTo>
                    <a:pt x="10" y="15"/>
                  </a:lnTo>
                  <a:lnTo>
                    <a:pt x="0" y="1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21" name="Freeform 57"/>
            <p:cNvSpPr>
              <a:spLocks/>
            </p:cNvSpPr>
            <p:nvPr/>
          </p:nvSpPr>
          <p:spPr bwMode="auto">
            <a:xfrm>
              <a:off x="2917" y="2163"/>
              <a:ext cx="19" cy="18"/>
            </a:xfrm>
            <a:custGeom>
              <a:avLst/>
              <a:gdLst>
                <a:gd name="T0" fmla="*/ 5 w 19"/>
                <a:gd name="T1" fmla="*/ 0 h 18"/>
                <a:gd name="T2" fmla="*/ 19 w 19"/>
                <a:gd name="T3" fmla="*/ 6 h 18"/>
                <a:gd name="T4" fmla="*/ 14 w 19"/>
                <a:gd name="T5" fmla="*/ 18 h 18"/>
                <a:gd name="T6" fmla="*/ 0 w 19"/>
                <a:gd name="T7" fmla="*/ 12 h 18"/>
                <a:gd name="T8" fmla="*/ 5 w 19"/>
                <a:gd name="T9" fmla="*/ 0 h 18"/>
              </a:gdLst>
              <a:ahLst/>
              <a:cxnLst>
                <a:cxn ang="0">
                  <a:pos x="T0" y="T1"/>
                </a:cxn>
                <a:cxn ang="0">
                  <a:pos x="T2" y="T3"/>
                </a:cxn>
                <a:cxn ang="0">
                  <a:pos x="T4" y="T5"/>
                </a:cxn>
                <a:cxn ang="0">
                  <a:pos x="T6" y="T7"/>
                </a:cxn>
                <a:cxn ang="0">
                  <a:pos x="T8" y="T9"/>
                </a:cxn>
              </a:cxnLst>
              <a:rect l="0" t="0" r="r" b="b"/>
              <a:pathLst>
                <a:path w="19" h="18">
                  <a:moveTo>
                    <a:pt x="5" y="0"/>
                  </a:moveTo>
                  <a:lnTo>
                    <a:pt x="19" y="6"/>
                  </a:lnTo>
                  <a:lnTo>
                    <a:pt x="14" y="18"/>
                  </a:lnTo>
                  <a:lnTo>
                    <a:pt x="0" y="1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22" name="Freeform 58"/>
            <p:cNvSpPr>
              <a:spLocks/>
            </p:cNvSpPr>
            <p:nvPr/>
          </p:nvSpPr>
          <p:spPr bwMode="auto">
            <a:xfrm>
              <a:off x="2931" y="2169"/>
              <a:ext cx="72" cy="39"/>
            </a:xfrm>
            <a:custGeom>
              <a:avLst/>
              <a:gdLst>
                <a:gd name="T0" fmla="*/ 5 w 72"/>
                <a:gd name="T1" fmla="*/ 0 h 39"/>
                <a:gd name="T2" fmla="*/ 72 w 72"/>
                <a:gd name="T3" fmla="*/ 27 h 39"/>
                <a:gd name="T4" fmla="*/ 67 w 72"/>
                <a:gd name="T5" fmla="*/ 39 h 39"/>
                <a:gd name="T6" fmla="*/ 0 w 72"/>
                <a:gd name="T7" fmla="*/ 12 h 39"/>
                <a:gd name="T8" fmla="*/ 5 w 72"/>
                <a:gd name="T9" fmla="*/ 0 h 39"/>
              </a:gdLst>
              <a:ahLst/>
              <a:cxnLst>
                <a:cxn ang="0">
                  <a:pos x="T0" y="T1"/>
                </a:cxn>
                <a:cxn ang="0">
                  <a:pos x="T2" y="T3"/>
                </a:cxn>
                <a:cxn ang="0">
                  <a:pos x="T4" y="T5"/>
                </a:cxn>
                <a:cxn ang="0">
                  <a:pos x="T6" y="T7"/>
                </a:cxn>
                <a:cxn ang="0">
                  <a:pos x="T8" y="T9"/>
                </a:cxn>
              </a:cxnLst>
              <a:rect l="0" t="0" r="r" b="b"/>
              <a:pathLst>
                <a:path w="72" h="39">
                  <a:moveTo>
                    <a:pt x="5" y="0"/>
                  </a:moveTo>
                  <a:lnTo>
                    <a:pt x="72" y="27"/>
                  </a:lnTo>
                  <a:lnTo>
                    <a:pt x="67" y="39"/>
                  </a:lnTo>
                  <a:lnTo>
                    <a:pt x="0" y="1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23" name="Freeform 59"/>
            <p:cNvSpPr>
              <a:spLocks/>
            </p:cNvSpPr>
            <p:nvPr/>
          </p:nvSpPr>
          <p:spPr bwMode="auto">
            <a:xfrm>
              <a:off x="3046" y="2215"/>
              <a:ext cx="33" cy="24"/>
            </a:xfrm>
            <a:custGeom>
              <a:avLst/>
              <a:gdLst>
                <a:gd name="T0" fmla="*/ 4 w 33"/>
                <a:gd name="T1" fmla="*/ 0 h 24"/>
                <a:gd name="T2" fmla="*/ 33 w 33"/>
                <a:gd name="T3" fmla="*/ 12 h 24"/>
                <a:gd name="T4" fmla="*/ 29 w 33"/>
                <a:gd name="T5" fmla="*/ 24 h 24"/>
                <a:gd name="T6" fmla="*/ 0 w 33"/>
                <a:gd name="T7" fmla="*/ 12 h 24"/>
                <a:gd name="T8" fmla="*/ 4 w 33"/>
                <a:gd name="T9" fmla="*/ 0 h 24"/>
              </a:gdLst>
              <a:ahLst/>
              <a:cxnLst>
                <a:cxn ang="0">
                  <a:pos x="T0" y="T1"/>
                </a:cxn>
                <a:cxn ang="0">
                  <a:pos x="T2" y="T3"/>
                </a:cxn>
                <a:cxn ang="0">
                  <a:pos x="T4" y="T5"/>
                </a:cxn>
                <a:cxn ang="0">
                  <a:pos x="T6" y="T7"/>
                </a:cxn>
                <a:cxn ang="0">
                  <a:pos x="T8" y="T9"/>
                </a:cxn>
              </a:cxnLst>
              <a:rect l="0" t="0" r="r" b="b"/>
              <a:pathLst>
                <a:path w="33" h="24">
                  <a:moveTo>
                    <a:pt x="4" y="0"/>
                  </a:moveTo>
                  <a:lnTo>
                    <a:pt x="33" y="12"/>
                  </a:lnTo>
                  <a:lnTo>
                    <a:pt x="29" y="24"/>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24" name="Freeform 60"/>
            <p:cNvSpPr>
              <a:spLocks/>
            </p:cNvSpPr>
            <p:nvPr/>
          </p:nvSpPr>
          <p:spPr bwMode="auto">
            <a:xfrm>
              <a:off x="3075" y="2227"/>
              <a:ext cx="56" cy="34"/>
            </a:xfrm>
            <a:custGeom>
              <a:avLst/>
              <a:gdLst>
                <a:gd name="T0" fmla="*/ 4 w 56"/>
                <a:gd name="T1" fmla="*/ 0 h 34"/>
                <a:gd name="T2" fmla="*/ 56 w 56"/>
                <a:gd name="T3" fmla="*/ 22 h 34"/>
                <a:gd name="T4" fmla="*/ 51 w 56"/>
                <a:gd name="T5" fmla="*/ 34 h 34"/>
                <a:gd name="T6" fmla="*/ 0 w 56"/>
                <a:gd name="T7" fmla="*/ 12 h 34"/>
                <a:gd name="T8" fmla="*/ 4 w 56"/>
                <a:gd name="T9" fmla="*/ 0 h 34"/>
              </a:gdLst>
              <a:ahLst/>
              <a:cxnLst>
                <a:cxn ang="0">
                  <a:pos x="T0" y="T1"/>
                </a:cxn>
                <a:cxn ang="0">
                  <a:pos x="T2" y="T3"/>
                </a:cxn>
                <a:cxn ang="0">
                  <a:pos x="T4" y="T5"/>
                </a:cxn>
                <a:cxn ang="0">
                  <a:pos x="T6" y="T7"/>
                </a:cxn>
                <a:cxn ang="0">
                  <a:pos x="T8" y="T9"/>
                </a:cxn>
              </a:cxnLst>
              <a:rect l="0" t="0" r="r" b="b"/>
              <a:pathLst>
                <a:path w="56" h="34">
                  <a:moveTo>
                    <a:pt x="4" y="0"/>
                  </a:moveTo>
                  <a:lnTo>
                    <a:pt x="56" y="22"/>
                  </a:lnTo>
                  <a:lnTo>
                    <a:pt x="51" y="34"/>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25" name="Freeform 61"/>
            <p:cNvSpPr>
              <a:spLocks/>
            </p:cNvSpPr>
            <p:nvPr/>
          </p:nvSpPr>
          <p:spPr bwMode="auto">
            <a:xfrm>
              <a:off x="3173" y="2269"/>
              <a:ext cx="50" cy="32"/>
            </a:xfrm>
            <a:custGeom>
              <a:avLst/>
              <a:gdLst>
                <a:gd name="T0" fmla="*/ 4 w 50"/>
                <a:gd name="T1" fmla="*/ 0 h 32"/>
                <a:gd name="T2" fmla="*/ 50 w 50"/>
                <a:gd name="T3" fmla="*/ 20 h 32"/>
                <a:gd name="T4" fmla="*/ 45 w 50"/>
                <a:gd name="T5" fmla="*/ 32 h 32"/>
                <a:gd name="T6" fmla="*/ 0 w 50"/>
                <a:gd name="T7" fmla="*/ 12 h 32"/>
                <a:gd name="T8" fmla="*/ 4 w 50"/>
                <a:gd name="T9" fmla="*/ 0 h 32"/>
              </a:gdLst>
              <a:ahLst/>
              <a:cxnLst>
                <a:cxn ang="0">
                  <a:pos x="T0" y="T1"/>
                </a:cxn>
                <a:cxn ang="0">
                  <a:pos x="T2" y="T3"/>
                </a:cxn>
                <a:cxn ang="0">
                  <a:pos x="T4" y="T5"/>
                </a:cxn>
                <a:cxn ang="0">
                  <a:pos x="T6" y="T7"/>
                </a:cxn>
                <a:cxn ang="0">
                  <a:pos x="T8" y="T9"/>
                </a:cxn>
              </a:cxnLst>
              <a:rect l="0" t="0" r="r" b="b"/>
              <a:pathLst>
                <a:path w="50" h="32">
                  <a:moveTo>
                    <a:pt x="4" y="0"/>
                  </a:moveTo>
                  <a:lnTo>
                    <a:pt x="50" y="20"/>
                  </a:lnTo>
                  <a:lnTo>
                    <a:pt x="45" y="32"/>
                  </a:lnTo>
                  <a:lnTo>
                    <a:pt x="0" y="12"/>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26" name="Freeform 62"/>
            <p:cNvSpPr>
              <a:spLocks/>
            </p:cNvSpPr>
            <p:nvPr/>
          </p:nvSpPr>
          <p:spPr bwMode="auto">
            <a:xfrm>
              <a:off x="3218" y="2289"/>
              <a:ext cx="40" cy="28"/>
            </a:xfrm>
            <a:custGeom>
              <a:avLst/>
              <a:gdLst>
                <a:gd name="T0" fmla="*/ 5 w 40"/>
                <a:gd name="T1" fmla="*/ 0 h 28"/>
                <a:gd name="T2" fmla="*/ 40 w 40"/>
                <a:gd name="T3" fmla="*/ 16 h 28"/>
                <a:gd name="T4" fmla="*/ 35 w 40"/>
                <a:gd name="T5" fmla="*/ 28 h 28"/>
                <a:gd name="T6" fmla="*/ 0 w 40"/>
                <a:gd name="T7" fmla="*/ 12 h 28"/>
                <a:gd name="T8" fmla="*/ 5 w 40"/>
                <a:gd name="T9" fmla="*/ 0 h 28"/>
              </a:gdLst>
              <a:ahLst/>
              <a:cxnLst>
                <a:cxn ang="0">
                  <a:pos x="T0" y="T1"/>
                </a:cxn>
                <a:cxn ang="0">
                  <a:pos x="T2" y="T3"/>
                </a:cxn>
                <a:cxn ang="0">
                  <a:pos x="T4" y="T5"/>
                </a:cxn>
                <a:cxn ang="0">
                  <a:pos x="T6" y="T7"/>
                </a:cxn>
                <a:cxn ang="0">
                  <a:pos x="T8" y="T9"/>
                </a:cxn>
              </a:cxnLst>
              <a:rect l="0" t="0" r="r" b="b"/>
              <a:pathLst>
                <a:path w="40" h="28">
                  <a:moveTo>
                    <a:pt x="5" y="0"/>
                  </a:moveTo>
                  <a:lnTo>
                    <a:pt x="40" y="16"/>
                  </a:lnTo>
                  <a:lnTo>
                    <a:pt x="35" y="28"/>
                  </a:lnTo>
                  <a:lnTo>
                    <a:pt x="0" y="1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27" name="Freeform 63"/>
            <p:cNvSpPr>
              <a:spLocks/>
            </p:cNvSpPr>
            <p:nvPr/>
          </p:nvSpPr>
          <p:spPr bwMode="auto">
            <a:xfrm>
              <a:off x="3299" y="2325"/>
              <a:ext cx="67" cy="39"/>
            </a:xfrm>
            <a:custGeom>
              <a:avLst/>
              <a:gdLst>
                <a:gd name="T0" fmla="*/ 5 w 67"/>
                <a:gd name="T1" fmla="*/ 0 h 39"/>
                <a:gd name="T2" fmla="*/ 67 w 67"/>
                <a:gd name="T3" fmla="*/ 28 h 39"/>
                <a:gd name="T4" fmla="*/ 63 w 67"/>
                <a:gd name="T5" fmla="*/ 39 h 39"/>
                <a:gd name="T6" fmla="*/ 0 w 67"/>
                <a:gd name="T7" fmla="*/ 12 h 39"/>
                <a:gd name="T8" fmla="*/ 5 w 67"/>
                <a:gd name="T9" fmla="*/ 0 h 39"/>
              </a:gdLst>
              <a:ahLst/>
              <a:cxnLst>
                <a:cxn ang="0">
                  <a:pos x="T0" y="T1"/>
                </a:cxn>
                <a:cxn ang="0">
                  <a:pos x="T2" y="T3"/>
                </a:cxn>
                <a:cxn ang="0">
                  <a:pos x="T4" y="T5"/>
                </a:cxn>
                <a:cxn ang="0">
                  <a:pos x="T6" y="T7"/>
                </a:cxn>
                <a:cxn ang="0">
                  <a:pos x="T8" y="T9"/>
                </a:cxn>
              </a:cxnLst>
              <a:rect l="0" t="0" r="r" b="b"/>
              <a:pathLst>
                <a:path w="67" h="39">
                  <a:moveTo>
                    <a:pt x="5" y="0"/>
                  </a:moveTo>
                  <a:lnTo>
                    <a:pt x="67" y="28"/>
                  </a:lnTo>
                  <a:lnTo>
                    <a:pt x="63" y="39"/>
                  </a:lnTo>
                  <a:lnTo>
                    <a:pt x="0" y="1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28" name="Freeform 64"/>
            <p:cNvSpPr>
              <a:spLocks/>
            </p:cNvSpPr>
            <p:nvPr/>
          </p:nvSpPr>
          <p:spPr bwMode="auto">
            <a:xfrm>
              <a:off x="3362" y="2353"/>
              <a:ext cx="77" cy="44"/>
            </a:xfrm>
            <a:custGeom>
              <a:avLst/>
              <a:gdLst>
                <a:gd name="T0" fmla="*/ 5 w 77"/>
                <a:gd name="T1" fmla="*/ 0 h 44"/>
                <a:gd name="T2" fmla="*/ 77 w 77"/>
                <a:gd name="T3" fmla="*/ 33 h 44"/>
                <a:gd name="T4" fmla="*/ 72 w 77"/>
                <a:gd name="T5" fmla="*/ 44 h 44"/>
                <a:gd name="T6" fmla="*/ 0 w 77"/>
                <a:gd name="T7" fmla="*/ 11 h 44"/>
                <a:gd name="T8" fmla="*/ 5 w 77"/>
                <a:gd name="T9" fmla="*/ 0 h 44"/>
              </a:gdLst>
              <a:ahLst/>
              <a:cxnLst>
                <a:cxn ang="0">
                  <a:pos x="T0" y="T1"/>
                </a:cxn>
                <a:cxn ang="0">
                  <a:pos x="T2" y="T3"/>
                </a:cxn>
                <a:cxn ang="0">
                  <a:pos x="T4" y="T5"/>
                </a:cxn>
                <a:cxn ang="0">
                  <a:pos x="T6" y="T7"/>
                </a:cxn>
                <a:cxn ang="0">
                  <a:pos x="T8" y="T9"/>
                </a:cxn>
              </a:cxnLst>
              <a:rect l="0" t="0" r="r" b="b"/>
              <a:pathLst>
                <a:path w="77" h="44">
                  <a:moveTo>
                    <a:pt x="5" y="0"/>
                  </a:moveTo>
                  <a:lnTo>
                    <a:pt x="77" y="33"/>
                  </a:lnTo>
                  <a:lnTo>
                    <a:pt x="72" y="44"/>
                  </a:lnTo>
                  <a:lnTo>
                    <a:pt x="0" y="1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29" name="Freeform 65"/>
            <p:cNvSpPr>
              <a:spLocks/>
            </p:cNvSpPr>
            <p:nvPr/>
          </p:nvSpPr>
          <p:spPr bwMode="auto">
            <a:xfrm>
              <a:off x="3434" y="2386"/>
              <a:ext cx="13" cy="15"/>
            </a:xfrm>
            <a:custGeom>
              <a:avLst/>
              <a:gdLst>
                <a:gd name="T0" fmla="*/ 5 w 13"/>
                <a:gd name="T1" fmla="*/ 0 h 15"/>
                <a:gd name="T2" fmla="*/ 13 w 13"/>
                <a:gd name="T3" fmla="*/ 4 h 15"/>
                <a:gd name="T4" fmla="*/ 8 w 13"/>
                <a:gd name="T5" fmla="*/ 15 h 15"/>
                <a:gd name="T6" fmla="*/ 0 w 13"/>
                <a:gd name="T7" fmla="*/ 11 h 15"/>
                <a:gd name="T8" fmla="*/ 5 w 13"/>
                <a:gd name="T9" fmla="*/ 0 h 15"/>
              </a:gdLst>
              <a:ahLst/>
              <a:cxnLst>
                <a:cxn ang="0">
                  <a:pos x="T0" y="T1"/>
                </a:cxn>
                <a:cxn ang="0">
                  <a:pos x="T2" y="T3"/>
                </a:cxn>
                <a:cxn ang="0">
                  <a:pos x="T4" y="T5"/>
                </a:cxn>
                <a:cxn ang="0">
                  <a:pos x="T6" y="T7"/>
                </a:cxn>
                <a:cxn ang="0">
                  <a:pos x="T8" y="T9"/>
                </a:cxn>
              </a:cxnLst>
              <a:rect l="0" t="0" r="r" b="b"/>
              <a:pathLst>
                <a:path w="13" h="15">
                  <a:moveTo>
                    <a:pt x="5" y="0"/>
                  </a:moveTo>
                  <a:lnTo>
                    <a:pt x="13" y="4"/>
                  </a:lnTo>
                  <a:lnTo>
                    <a:pt x="8" y="15"/>
                  </a:lnTo>
                  <a:lnTo>
                    <a:pt x="0" y="1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30" name="Freeform 66"/>
            <p:cNvSpPr>
              <a:spLocks/>
            </p:cNvSpPr>
            <p:nvPr/>
          </p:nvSpPr>
          <p:spPr bwMode="auto">
            <a:xfrm>
              <a:off x="3487" y="2412"/>
              <a:ext cx="24" cy="19"/>
            </a:xfrm>
            <a:custGeom>
              <a:avLst/>
              <a:gdLst>
                <a:gd name="T0" fmla="*/ 6 w 24"/>
                <a:gd name="T1" fmla="*/ 0 h 19"/>
                <a:gd name="T2" fmla="*/ 24 w 24"/>
                <a:gd name="T3" fmla="*/ 8 h 19"/>
                <a:gd name="T4" fmla="*/ 18 w 24"/>
                <a:gd name="T5" fmla="*/ 19 h 19"/>
                <a:gd name="T6" fmla="*/ 0 w 24"/>
                <a:gd name="T7" fmla="*/ 11 h 19"/>
                <a:gd name="T8" fmla="*/ 6 w 24"/>
                <a:gd name="T9" fmla="*/ 0 h 19"/>
              </a:gdLst>
              <a:ahLst/>
              <a:cxnLst>
                <a:cxn ang="0">
                  <a:pos x="T0" y="T1"/>
                </a:cxn>
                <a:cxn ang="0">
                  <a:pos x="T2" y="T3"/>
                </a:cxn>
                <a:cxn ang="0">
                  <a:pos x="T4" y="T5"/>
                </a:cxn>
                <a:cxn ang="0">
                  <a:pos x="T6" y="T7"/>
                </a:cxn>
                <a:cxn ang="0">
                  <a:pos x="T8" y="T9"/>
                </a:cxn>
              </a:cxnLst>
              <a:rect l="0" t="0" r="r" b="b"/>
              <a:pathLst>
                <a:path w="24" h="19">
                  <a:moveTo>
                    <a:pt x="6" y="0"/>
                  </a:moveTo>
                  <a:lnTo>
                    <a:pt x="24" y="8"/>
                  </a:lnTo>
                  <a:lnTo>
                    <a:pt x="18" y="19"/>
                  </a:lnTo>
                  <a:lnTo>
                    <a:pt x="0" y="1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31" name="Freeform 67"/>
            <p:cNvSpPr>
              <a:spLocks/>
            </p:cNvSpPr>
            <p:nvPr/>
          </p:nvSpPr>
          <p:spPr bwMode="auto">
            <a:xfrm>
              <a:off x="3505" y="2420"/>
              <a:ext cx="68" cy="41"/>
            </a:xfrm>
            <a:custGeom>
              <a:avLst/>
              <a:gdLst>
                <a:gd name="T0" fmla="*/ 6 w 68"/>
                <a:gd name="T1" fmla="*/ 0 h 41"/>
                <a:gd name="T2" fmla="*/ 68 w 68"/>
                <a:gd name="T3" fmla="*/ 30 h 41"/>
                <a:gd name="T4" fmla="*/ 62 w 68"/>
                <a:gd name="T5" fmla="*/ 41 h 41"/>
                <a:gd name="T6" fmla="*/ 0 w 68"/>
                <a:gd name="T7" fmla="*/ 11 h 41"/>
                <a:gd name="T8" fmla="*/ 6 w 68"/>
                <a:gd name="T9" fmla="*/ 0 h 41"/>
              </a:gdLst>
              <a:ahLst/>
              <a:cxnLst>
                <a:cxn ang="0">
                  <a:pos x="T0" y="T1"/>
                </a:cxn>
                <a:cxn ang="0">
                  <a:pos x="T2" y="T3"/>
                </a:cxn>
                <a:cxn ang="0">
                  <a:pos x="T4" y="T5"/>
                </a:cxn>
                <a:cxn ang="0">
                  <a:pos x="T6" y="T7"/>
                </a:cxn>
                <a:cxn ang="0">
                  <a:pos x="T8" y="T9"/>
                </a:cxn>
              </a:cxnLst>
              <a:rect l="0" t="0" r="r" b="b"/>
              <a:pathLst>
                <a:path w="68" h="41">
                  <a:moveTo>
                    <a:pt x="6" y="0"/>
                  </a:moveTo>
                  <a:lnTo>
                    <a:pt x="68" y="30"/>
                  </a:lnTo>
                  <a:lnTo>
                    <a:pt x="62" y="41"/>
                  </a:lnTo>
                  <a:lnTo>
                    <a:pt x="0" y="1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32" name="Freeform 68"/>
            <p:cNvSpPr>
              <a:spLocks/>
            </p:cNvSpPr>
            <p:nvPr/>
          </p:nvSpPr>
          <p:spPr bwMode="auto">
            <a:xfrm>
              <a:off x="3613" y="2472"/>
              <a:ext cx="41" cy="29"/>
            </a:xfrm>
            <a:custGeom>
              <a:avLst/>
              <a:gdLst>
                <a:gd name="T0" fmla="*/ 5 w 41"/>
                <a:gd name="T1" fmla="*/ 0 h 29"/>
                <a:gd name="T2" fmla="*/ 41 w 41"/>
                <a:gd name="T3" fmla="*/ 18 h 29"/>
                <a:gd name="T4" fmla="*/ 36 w 41"/>
                <a:gd name="T5" fmla="*/ 29 h 29"/>
                <a:gd name="T6" fmla="*/ 0 w 41"/>
                <a:gd name="T7" fmla="*/ 11 h 29"/>
                <a:gd name="T8" fmla="*/ 5 w 41"/>
                <a:gd name="T9" fmla="*/ 0 h 29"/>
              </a:gdLst>
              <a:ahLst/>
              <a:cxnLst>
                <a:cxn ang="0">
                  <a:pos x="T0" y="T1"/>
                </a:cxn>
                <a:cxn ang="0">
                  <a:pos x="T2" y="T3"/>
                </a:cxn>
                <a:cxn ang="0">
                  <a:pos x="T4" y="T5"/>
                </a:cxn>
                <a:cxn ang="0">
                  <a:pos x="T6" y="T7"/>
                </a:cxn>
                <a:cxn ang="0">
                  <a:pos x="T8" y="T9"/>
                </a:cxn>
              </a:cxnLst>
              <a:rect l="0" t="0" r="r" b="b"/>
              <a:pathLst>
                <a:path w="41" h="29">
                  <a:moveTo>
                    <a:pt x="5" y="0"/>
                  </a:moveTo>
                  <a:lnTo>
                    <a:pt x="41" y="18"/>
                  </a:lnTo>
                  <a:lnTo>
                    <a:pt x="36" y="29"/>
                  </a:lnTo>
                  <a:lnTo>
                    <a:pt x="0" y="1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33" name="Freeform 69"/>
            <p:cNvSpPr>
              <a:spLocks/>
            </p:cNvSpPr>
            <p:nvPr/>
          </p:nvSpPr>
          <p:spPr bwMode="auto">
            <a:xfrm>
              <a:off x="3649" y="2490"/>
              <a:ext cx="48" cy="32"/>
            </a:xfrm>
            <a:custGeom>
              <a:avLst/>
              <a:gdLst>
                <a:gd name="T0" fmla="*/ 5 w 48"/>
                <a:gd name="T1" fmla="*/ 0 h 32"/>
                <a:gd name="T2" fmla="*/ 48 w 48"/>
                <a:gd name="T3" fmla="*/ 21 h 32"/>
                <a:gd name="T4" fmla="*/ 43 w 48"/>
                <a:gd name="T5" fmla="*/ 32 h 32"/>
                <a:gd name="T6" fmla="*/ 0 w 48"/>
                <a:gd name="T7" fmla="*/ 11 h 32"/>
                <a:gd name="T8" fmla="*/ 5 w 48"/>
                <a:gd name="T9" fmla="*/ 0 h 32"/>
              </a:gdLst>
              <a:ahLst/>
              <a:cxnLst>
                <a:cxn ang="0">
                  <a:pos x="T0" y="T1"/>
                </a:cxn>
                <a:cxn ang="0">
                  <a:pos x="T2" y="T3"/>
                </a:cxn>
                <a:cxn ang="0">
                  <a:pos x="T4" y="T5"/>
                </a:cxn>
                <a:cxn ang="0">
                  <a:pos x="T6" y="T7"/>
                </a:cxn>
                <a:cxn ang="0">
                  <a:pos x="T8" y="T9"/>
                </a:cxn>
              </a:cxnLst>
              <a:rect l="0" t="0" r="r" b="b"/>
              <a:pathLst>
                <a:path w="48" h="32">
                  <a:moveTo>
                    <a:pt x="5" y="0"/>
                  </a:moveTo>
                  <a:lnTo>
                    <a:pt x="48" y="21"/>
                  </a:lnTo>
                  <a:lnTo>
                    <a:pt x="43" y="32"/>
                  </a:lnTo>
                  <a:lnTo>
                    <a:pt x="0" y="1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34" name="Freeform 70"/>
            <p:cNvSpPr>
              <a:spLocks/>
            </p:cNvSpPr>
            <p:nvPr/>
          </p:nvSpPr>
          <p:spPr bwMode="auto">
            <a:xfrm>
              <a:off x="3737" y="2533"/>
              <a:ext cx="61" cy="39"/>
            </a:xfrm>
            <a:custGeom>
              <a:avLst/>
              <a:gdLst>
                <a:gd name="T0" fmla="*/ 6 w 61"/>
                <a:gd name="T1" fmla="*/ 0 h 39"/>
                <a:gd name="T2" fmla="*/ 61 w 61"/>
                <a:gd name="T3" fmla="*/ 28 h 39"/>
                <a:gd name="T4" fmla="*/ 56 w 61"/>
                <a:gd name="T5" fmla="*/ 39 h 39"/>
                <a:gd name="T6" fmla="*/ 0 w 61"/>
                <a:gd name="T7" fmla="*/ 11 h 39"/>
                <a:gd name="T8" fmla="*/ 6 w 61"/>
                <a:gd name="T9" fmla="*/ 0 h 39"/>
              </a:gdLst>
              <a:ahLst/>
              <a:cxnLst>
                <a:cxn ang="0">
                  <a:pos x="T0" y="T1"/>
                </a:cxn>
                <a:cxn ang="0">
                  <a:pos x="T2" y="T3"/>
                </a:cxn>
                <a:cxn ang="0">
                  <a:pos x="T4" y="T5"/>
                </a:cxn>
                <a:cxn ang="0">
                  <a:pos x="T6" y="T7"/>
                </a:cxn>
                <a:cxn ang="0">
                  <a:pos x="T8" y="T9"/>
                </a:cxn>
              </a:cxnLst>
              <a:rect l="0" t="0" r="r" b="b"/>
              <a:pathLst>
                <a:path w="61" h="39">
                  <a:moveTo>
                    <a:pt x="6" y="0"/>
                  </a:moveTo>
                  <a:lnTo>
                    <a:pt x="61" y="28"/>
                  </a:lnTo>
                  <a:lnTo>
                    <a:pt x="56" y="39"/>
                  </a:lnTo>
                  <a:lnTo>
                    <a:pt x="0" y="1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35" name="Freeform 71"/>
            <p:cNvSpPr>
              <a:spLocks/>
            </p:cNvSpPr>
            <p:nvPr/>
          </p:nvSpPr>
          <p:spPr bwMode="auto">
            <a:xfrm>
              <a:off x="3793" y="2561"/>
              <a:ext cx="29" cy="23"/>
            </a:xfrm>
            <a:custGeom>
              <a:avLst/>
              <a:gdLst>
                <a:gd name="T0" fmla="*/ 5 w 29"/>
                <a:gd name="T1" fmla="*/ 0 h 23"/>
                <a:gd name="T2" fmla="*/ 29 w 29"/>
                <a:gd name="T3" fmla="*/ 12 h 23"/>
                <a:gd name="T4" fmla="*/ 23 w 29"/>
                <a:gd name="T5" fmla="*/ 23 h 23"/>
                <a:gd name="T6" fmla="*/ 0 w 29"/>
                <a:gd name="T7" fmla="*/ 11 h 23"/>
                <a:gd name="T8" fmla="*/ 5 w 29"/>
                <a:gd name="T9" fmla="*/ 0 h 23"/>
              </a:gdLst>
              <a:ahLst/>
              <a:cxnLst>
                <a:cxn ang="0">
                  <a:pos x="T0" y="T1"/>
                </a:cxn>
                <a:cxn ang="0">
                  <a:pos x="T2" y="T3"/>
                </a:cxn>
                <a:cxn ang="0">
                  <a:pos x="T4" y="T5"/>
                </a:cxn>
                <a:cxn ang="0">
                  <a:pos x="T6" y="T7"/>
                </a:cxn>
                <a:cxn ang="0">
                  <a:pos x="T8" y="T9"/>
                </a:cxn>
              </a:cxnLst>
              <a:rect l="0" t="0" r="r" b="b"/>
              <a:pathLst>
                <a:path w="29" h="23">
                  <a:moveTo>
                    <a:pt x="5" y="0"/>
                  </a:moveTo>
                  <a:lnTo>
                    <a:pt x="29" y="12"/>
                  </a:lnTo>
                  <a:lnTo>
                    <a:pt x="23" y="23"/>
                  </a:lnTo>
                  <a:lnTo>
                    <a:pt x="0" y="1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36" name="Freeform 72"/>
            <p:cNvSpPr>
              <a:spLocks/>
            </p:cNvSpPr>
            <p:nvPr/>
          </p:nvSpPr>
          <p:spPr bwMode="auto">
            <a:xfrm>
              <a:off x="3861" y="2595"/>
              <a:ext cx="9" cy="12"/>
            </a:xfrm>
            <a:custGeom>
              <a:avLst/>
              <a:gdLst>
                <a:gd name="T0" fmla="*/ 6 w 9"/>
                <a:gd name="T1" fmla="*/ 0 h 12"/>
                <a:gd name="T2" fmla="*/ 9 w 9"/>
                <a:gd name="T3" fmla="*/ 1 h 12"/>
                <a:gd name="T4" fmla="*/ 3 w 9"/>
                <a:gd name="T5" fmla="*/ 12 h 12"/>
                <a:gd name="T6" fmla="*/ 0 w 9"/>
                <a:gd name="T7" fmla="*/ 11 h 12"/>
                <a:gd name="T8" fmla="*/ 6 w 9"/>
                <a:gd name="T9" fmla="*/ 0 h 12"/>
              </a:gdLst>
              <a:ahLst/>
              <a:cxnLst>
                <a:cxn ang="0">
                  <a:pos x="T0" y="T1"/>
                </a:cxn>
                <a:cxn ang="0">
                  <a:pos x="T2" y="T3"/>
                </a:cxn>
                <a:cxn ang="0">
                  <a:pos x="T4" y="T5"/>
                </a:cxn>
                <a:cxn ang="0">
                  <a:pos x="T6" y="T7"/>
                </a:cxn>
                <a:cxn ang="0">
                  <a:pos x="T8" y="T9"/>
                </a:cxn>
              </a:cxnLst>
              <a:rect l="0" t="0" r="r" b="b"/>
              <a:pathLst>
                <a:path w="9" h="12">
                  <a:moveTo>
                    <a:pt x="6" y="0"/>
                  </a:moveTo>
                  <a:lnTo>
                    <a:pt x="9" y="1"/>
                  </a:lnTo>
                  <a:lnTo>
                    <a:pt x="3" y="12"/>
                  </a:lnTo>
                  <a:lnTo>
                    <a:pt x="0" y="1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37" name="Freeform 73"/>
            <p:cNvSpPr>
              <a:spLocks/>
            </p:cNvSpPr>
            <p:nvPr/>
          </p:nvSpPr>
          <p:spPr bwMode="auto">
            <a:xfrm>
              <a:off x="3864" y="2596"/>
              <a:ext cx="78" cy="46"/>
            </a:xfrm>
            <a:custGeom>
              <a:avLst/>
              <a:gdLst>
                <a:gd name="T0" fmla="*/ 6 w 78"/>
                <a:gd name="T1" fmla="*/ 0 h 46"/>
                <a:gd name="T2" fmla="*/ 78 w 78"/>
                <a:gd name="T3" fmla="*/ 35 h 46"/>
                <a:gd name="T4" fmla="*/ 72 w 78"/>
                <a:gd name="T5" fmla="*/ 46 h 46"/>
                <a:gd name="T6" fmla="*/ 0 w 78"/>
                <a:gd name="T7" fmla="*/ 11 h 46"/>
                <a:gd name="T8" fmla="*/ 6 w 78"/>
                <a:gd name="T9" fmla="*/ 0 h 46"/>
              </a:gdLst>
              <a:ahLst/>
              <a:cxnLst>
                <a:cxn ang="0">
                  <a:pos x="T0" y="T1"/>
                </a:cxn>
                <a:cxn ang="0">
                  <a:pos x="T2" y="T3"/>
                </a:cxn>
                <a:cxn ang="0">
                  <a:pos x="T4" y="T5"/>
                </a:cxn>
                <a:cxn ang="0">
                  <a:pos x="T6" y="T7"/>
                </a:cxn>
                <a:cxn ang="0">
                  <a:pos x="T8" y="T9"/>
                </a:cxn>
              </a:cxnLst>
              <a:rect l="0" t="0" r="r" b="b"/>
              <a:pathLst>
                <a:path w="78" h="46">
                  <a:moveTo>
                    <a:pt x="6" y="0"/>
                  </a:moveTo>
                  <a:lnTo>
                    <a:pt x="78" y="35"/>
                  </a:lnTo>
                  <a:lnTo>
                    <a:pt x="72" y="46"/>
                  </a:lnTo>
                  <a:lnTo>
                    <a:pt x="0" y="1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38" name="Line 74"/>
            <p:cNvSpPr>
              <a:spLocks noChangeShapeType="1"/>
            </p:cNvSpPr>
            <p:nvPr/>
          </p:nvSpPr>
          <p:spPr bwMode="auto">
            <a:xfrm flipV="1">
              <a:off x="2215" y="1814"/>
              <a:ext cx="1" cy="1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39" name="Line 75"/>
            <p:cNvSpPr>
              <a:spLocks noChangeShapeType="1"/>
            </p:cNvSpPr>
            <p:nvPr/>
          </p:nvSpPr>
          <p:spPr bwMode="auto">
            <a:xfrm>
              <a:off x="2199" y="1814"/>
              <a:ext cx="3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0" name="Line 76"/>
            <p:cNvSpPr>
              <a:spLocks noChangeShapeType="1"/>
            </p:cNvSpPr>
            <p:nvPr/>
          </p:nvSpPr>
          <p:spPr bwMode="auto">
            <a:xfrm flipV="1">
              <a:off x="2790" y="1966"/>
              <a:ext cx="1"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1" name="Line 77"/>
            <p:cNvSpPr>
              <a:spLocks noChangeShapeType="1"/>
            </p:cNvSpPr>
            <p:nvPr/>
          </p:nvSpPr>
          <p:spPr bwMode="auto">
            <a:xfrm>
              <a:off x="2773" y="1966"/>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2" name="Line 78"/>
            <p:cNvSpPr>
              <a:spLocks noChangeShapeType="1"/>
            </p:cNvSpPr>
            <p:nvPr/>
          </p:nvSpPr>
          <p:spPr bwMode="auto">
            <a:xfrm flipV="1">
              <a:off x="3364" y="2172"/>
              <a:ext cx="1" cy="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3" name="Line 79"/>
            <p:cNvSpPr>
              <a:spLocks noChangeShapeType="1"/>
            </p:cNvSpPr>
            <p:nvPr/>
          </p:nvSpPr>
          <p:spPr bwMode="auto">
            <a:xfrm>
              <a:off x="3347" y="2172"/>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4" name="Line 80"/>
            <p:cNvSpPr>
              <a:spLocks noChangeShapeType="1"/>
            </p:cNvSpPr>
            <p:nvPr/>
          </p:nvSpPr>
          <p:spPr bwMode="auto">
            <a:xfrm flipV="1">
              <a:off x="3939" y="2433"/>
              <a:ext cx="1" cy="2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5" name="Line 81"/>
            <p:cNvSpPr>
              <a:spLocks noChangeShapeType="1"/>
            </p:cNvSpPr>
            <p:nvPr/>
          </p:nvSpPr>
          <p:spPr bwMode="auto">
            <a:xfrm>
              <a:off x="3922" y="2433"/>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6" name="Line 82"/>
            <p:cNvSpPr>
              <a:spLocks noChangeShapeType="1"/>
            </p:cNvSpPr>
            <p:nvPr/>
          </p:nvSpPr>
          <p:spPr bwMode="auto">
            <a:xfrm>
              <a:off x="2215" y="1929"/>
              <a:ext cx="1" cy="2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7" name="Line 83"/>
            <p:cNvSpPr>
              <a:spLocks noChangeShapeType="1"/>
            </p:cNvSpPr>
            <p:nvPr/>
          </p:nvSpPr>
          <p:spPr bwMode="auto">
            <a:xfrm>
              <a:off x="2199" y="2169"/>
              <a:ext cx="3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8" name="Line 84"/>
            <p:cNvSpPr>
              <a:spLocks noChangeShapeType="1"/>
            </p:cNvSpPr>
            <p:nvPr/>
          </p:nvSpPr>
          <p:spPr bwMode="auto">
            <a:xfrm>
              <a:off x="2790" y="2120"/>
              <a:ext cx="1" cy="2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9" name="Line 85"/>
            <p:cNvSpPr>
              <a:spLocks noChangeShapeType="1"/>
            </p:cNvSpPr>
            <p:nvPr/>
          </p:nvSpPr>
          <p:spPr bwMode="auto">
            <a:xfrm>
              <a:off x="2773" y="2416"/>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50" name="Line 86"/>
            <p:cNvSpPr>
              <a:spLocks noChangeShapeType="1"/>
            </p:cNvSpPr>
            <p:nvPr/>
          </p:nvSpPr>
          <p:spPr bwMode="auto">
            <a:xfrm>
              <a:off x="3364" y="2359"/>
              <a:ext cx="1"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51" name="Line 87"/>
            <p:cNvSpPr>
              <a:spLocks noChangeShapeType="1"/>
            </p:cNvSpPr>
            <p:nvPr/>
          </p:nvSpPr>
          <p:spPr bwMode="auto">
            <a:xfrm>
              <a:off x="3347" y="2679"/>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52" name="Line 88"/>
            <p:cNvSpPr>
              <a:spLocks noChangeShapeType="1"/>
            </p:cNvSpPr>
            <p:nvPr/>
          </p:nvSpPr>
          <p:spPr bwMode="auto">
            <a:xfrm>
              <a:off x="3939" y="2637"/>
              <a:ext cx="1" cy="3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53" name="Line 89"/>
            <p:cNvSpPr>
              <a:spLocks noChangeShapeType="1"/>
            </p:cNvSpPr>
            <p:nvPr/>
          </p:nvSpPr>
          <p:spPr bwMode="auto">
            <a:xfrm>
              <a:off x="3922" y="2947"/>
              <a:ext cx="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54" name="Rectangle 90"/>
            <p:cNvSpPr>
              <a:spLocks noChangeArrowheads="1"/>
            </p:cNvSpPr>
            <p:nvPr/>
          </p:nvSpPr>
          <p:spPr bwMode="auto">
            <a:xfrm>
              <a:off x="2192" y="1656"/>
              <a:ext cx="45" cy="45"/>
            </a:xfrm>
            <a:prstGeom prst="rect">
              <a:avLst/>
            </a:prstGeom>
            <a:solidFill>
              <a:srgbClr val="000000"/>
            </a:solidFill>
            <a:ln w="9525">
              <a:solidFill>
                <a:srgbClr val="000000"/>
              </a:solidFill>
              <a:miter lim="800000"/>
              <a:headEnd/>
              <a:tailEnd/>
            </a:ln>
          </p:spPr>
          <p:txBody>
            <a:bodyPr/>
            <a:lstStyle/>
            <a:p>
              <a:endParaRPr lang="en-US"/>
            </a:p>
          </p:txBody>
        </p:sp>
        <p:sp>
          <p:nvSpPr>
            <p:cNvPr id="216155" name="Rectangle 91"/>
            <p:cNvSpPr>
              <a:spLocks noChangeArrowheads="1"/>
            </p:cNvSpPr>
            <p:nvPr/>
          </p:nvSpPr>
          <p:spPr bwMode="auto">
            <a:xfrm>
              <a:off x="2767" y="1706"/>
              <a:ext cx="45" cy="45"/>
            </a:xfrm>
            <a:prstGeom prst="rect">
              <a:avLst/>
            </a:prstGeom>
            <a:solidFill>
              <a:srgbClr val="000000"/>
            </a:solidFill>
            <a:ln w="9525">
              <a:solidFill>
                <a:srgbClr val="000000"/>
              </a:solidFill>
              <a:miter lim="800000"/>
              <a:headEnd/>
              <a:tailEnd/>
            </a:ln>
          </p:spPr>
          <p:txBody>
            <a:bodyPr/>
            <a:lstStyle/>
            <a:p>
              <a:endParaRPr lang="en-US"/>
            </a:p>
          </p:txBody>
        </p:sp>
        <p:sp>
          <p:nvSpPr>
            <p:cNvPr id="216156" name="Rectangle 92"/>
            <p:cNvSpPr>
              <a:spLocks noChangeArrowheads="1"/>
            </p:cNvSpPr>
            <p:nvPr/>
          </p:nvSpPr>
          <p:spPr bwMode="auto">
            <a:xfrm>
              <a:off x="3341" y="1779"/>
              <a:ext cx="45" cy="44"/>
            </a:xfrm>
            <a:prstGeom prst="rect">
              <a:avLst/>
            </a:prstGeom>
            <a:solidFill>
              <a:srgbClr val="000000"/>
            </a:solidFill>
            <a:ln w="9525">
              <a:solidFill>
                <a:srgbClr val="000000"/>
              </a:solidFill>
              <a:miter lim="800000"/>
              <a:headEnd/>
              <a:tailEnd/>
            </a:ln>
          </p:spPr>
          <p:txBody>
            <a:bodyPr/>
            <a:lstStyle/>
            <a:p>
              <a:endParaRPr lang="en-US"/>
            </a:p>
          </p:txBody>
        </p:sp>
        <p:sp>
          <p:nvSpPr>
            <p:cNvPr id="216157" name="Rectangle 93"/>
            <p:cNvSpPr>
              <a:spLocks noChangeArrowheads="1"/>
            </p:cNvSpPr>
            <p:nvPr/>
          </p:nvSpPr>
          <p:spPr bwMode="auto">
            <a:xfrm>
              <a:off x="3916" y="1876"/>
              <a:ext cx="45" cy="45"/>
            </a:xfrm>
            <a:prstGeom prst="rect">
              <a:avLst/>
            </a:prstGeom>
            <a:solidFill>
              <a:srgbClr val="000000"/>
            </a:solidFill>
            <a:ln w="9525">
              <a:solidFill>
                <a:srgbClr val="000000"/>
              </a:solidFill>
              <a:miter lim="800000"/>
              <a:headEnd/>
              <a:tailEnd/>
            </a:ln>
          </p:spPr>
          <p:txBody>
            <a:bodyPr/>
            <a:lstStyle/>
            <a:p>
              <a:endParaRPr lang="en-US"/>
            </a:p>
          </p:txBody>
        </p:sp>
        <p:sp>
          <p:nvSpPr>
            <p:cNvPr id="216158" name="Rectangle 94"/>
            <p:cNvSpPr>
              <a:spLocks noChangeArrowheads="1"/>
            </p:cNvSpPr>
            <p:nvPr/>
          </p:nvSpPr>
          <p:spPr bwMode="auto">
            <a:xfrm>
              <a:off x="2192" y="1907"/>
              <a:ext cx="45" cy="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59" name="Rectangle 95"/>
            <p:cNvSpPr>
              <a:spLocks noChangeArrowheads="1"/>
            </p:cNvSpPr>
            <p:nvPr/>
          </p:nvSpPr>
          <p:spPr bwMode="auto">
            <a:xfrm>
              <a:off x="2767" y="2097"/>
              <a:ext cx="45" cy="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60" name="Rectangle 96"/>
            <p:cNvSpPr>
              <a:spLocks noChangeArrowheads="1"/>
            </p:cNvSpPr>
            <p:nvPr/>
          </p:nvSpPr>
          <p:spPr bwMode="auto">
            <a:xfrm>
              <a:off x="3341" y="2336"/>
              <a:ext cx="45" cy="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61" name="Rectangle 97"/>
            <p:cNvSpPr>
              <a:spLocks noChangeArrowheads="1"/>
            </p:cNvSpPr>
            <p:nvPr/>
          </p:nvSpPr>
          <p:spPr bwMode="auto">
            <a:xfrm>
              <a:off x="3916" y="2614"/>
              <a:ext cx="45" cy="4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62" name="Rectangle 98"/>
            <p:cNvSpPr>
              <a:spLocks noChangeArrowheads="1"/>
            </p:cNvSpPr>
            <p:nvPr/>
          </p:nvSpPr>
          <p:spPr bwMode="auto">
            <a:xfrm>
              <a:off x="1409" y="3536"/>
              <a:ext cx="15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0%</a:t>
              </a:r>
              <a:endParaRPr lang="en-US" altLang="en-US"/>
            </a:p>
          </p:txBody>
        </p:sp>
        <p:sp>
          <p:nvSpPr>
            <p:cNvPr id="216163" name="Rectangle 99"/>
            <p:cNvSpPr>
              <a:spLocks noChangeArrowheads="1"/>
            </p:cNvSpPr>
            <p:nvPr/>
          </p:nvSpPr>
          <p:spPr bwMode="auto">
            <a:xfrm>
              <a:off x="1350" y="3138"/>
              <a:ext cx="2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20%</a:t>
              </a:r>
              <a:endParaRPr lang="en-US" altLang="en-US"/>
            </a:p>
          </p:txBody>
        </p:sp>
        <p:sp>
          <p:nvSpPr>
            <p:cNvPr id="216164" name="Rectangle 100"/>
            <p:cNvSpPr>
              <a:spLocks noChangeArrowheads="1"/>
            </p:cNvSpPr>
            <p:nvPr/>
          </p:nvSpPr>
          <p:spPr bwMode="auto">
            <a:xfrm>
              <a:off x="1350" y="2739"/>
              <a:ext cx="2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40%</a:t>
              </a:r>
              <a:endParaRPr lang="en-US" altLang="en-US"/>
            </a:p>
          </p:txBody>
        </p:sp>
        <p:sp>
          <p:nvSpPr>
            <p:cNvPr id="216165" name="Rectangle 101"/>
            <p:cNvSpPr>
              <a:spLocks noChangeArrowheads="1"/>
            </p:cNvSpPr>
            <p:nvPr/>
          </p:nvSpPr>
          <p:spPr bwMode="auto">
            <a:xfrm>
              <a:off x="1350" y="2341"/>
              <a:ext cx="2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60%</a:t>
              </a:r>
              <a:endParaRPr lang="en-US" altLang="en-US"/>
            </a:p>
          </p:txBody>
        </p:sp>
        <p:sp>
          <p:nvSpPr>
            <p:cNvPr id="216166" name="Rectangle 102"/>
            <p:cNvSpPr>
              <a:spLocks noChangeArrowheads="1"/>
            </p:cNvSpPr>
            <p:nvPr/>
          </p:nvSpPr>
          <p:spPr bwMode="auto">
            <a:xfrm>
              <a:off x="1350" y="1942"/>
              <a:ext cx="2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80%</a:t>
              </a:r>
              <a:endParaRPr lang="en-US" altLang="en-US"/>
            </a:p>
          </p:txBody>
        </p:sp>
        <p:sp>
          <p:nvSpPr>
            <p:cNvPr id="216167" name="Rectangle 103"/>
            <p:cNvSpPr>
              <a:spLocks noChangeArrowheads="1"/>
            </p:cNvSpPr>
            <p:nvPr/>
          </p:nvSpPr>
          <p:spPr bwMode="auto">
            <a:xfrm>
              <a:off x="1291" y="1544"/>
              <a:ext cx="2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100%</a:t>
              </a:r>
              <a:endParaRPr lang="en-US" altLang="en-US"/>
            </a:p>
          </p:txBody>
        </p:sp>
        <p:sp>
          <p:nvSpPr>
            <p:cNvPr id="216168" name="Rectangle 104"/>
            <p:cNvSpPr>
              <a:spLocks noChangeArrowheads="1"/>
            </p:cNvSpPr>
            <p:nvPr/>
          </p:nvSpPr>
          <p:spPr bwMode="auto">
            <a:xfrm>
              <a:off x="1612" y="368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0</a:t>
              </a:r>
              <a:endParaRPr lang="en-US" altLang="en-US"/>
            </a:p>
          </p:txBody>
        </p:sp>
        <p:sp>
          <p:nvSpPr>
            <p:cNvPr id="216169" name="Rectangle 105"/>
            <p:cNvSpPr>
              <a:spLocks noChangeArrowheads="1"/>
            </p:cNvSpPr>
            <p:nvPr/>
          </p:nvSpPr>
          <p:spPr bwMode="auto">
            <a:xfrm>
              <a:off x="2186" y="368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1</a:t>
              </a:r>
              <a:endParaRPr lang="en-US" altLang="en-US"/>
            </a:p>
          </p:txBody>
        </p:sp>
        <p:sp>
          <p:nvSpPr>
            <p:cNvPr id="216170" name="Rectangle 106"/>
            <p:cNvSpPr>
              <a:spLocks noChangeArrowheads="1"/>
            </p:cNvSpPr>
            <p:nvPr/>
          </p:nvSpPr>
          <p:spPr bwMode="auto">
            <a:xfrm>
              <a:off x="2761" y="368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2</a:t>
              </a:r>
              <a:endParaRPr lang="en-US" altLang="en-US"/>
            </a:p>
          </p:txBody>
        </p:sp>
        <p:sp>
          <p:nvSpPr>
            <p:cNvPr id="216171" name="Rectangle 107"/>
            <p:cNvSpPr>
              <a:spLocks noChangeArrowheads="1"/>
            </p:cNvSpPr>
            <p:nvPr/>
          </p:nvSpPr>
          <p:spPr bwMode="auto">
            <a:xfrm>
              <a:off x="3335" y="368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3</a:t>
              </a:r>
              <a:endParaRPr lang="en-US" altLang="en-US"/>
            </a:p>
          </p:txBody>
        </p:sp>
        <p:sp>
          <p:nvSpPr>
            <p:cNvPr id="216172" name="Rectangle 108"/>
            <p:cNvSpPr>
              <a:spLocks noChangeArrowheads="1"/>
            </p:cNvSpPr>
            <p:nvPr/>
          </p:nvSpPr>
          <p:spPr bwMode="auto">
            <a:xfrm>
              <a:off x="3910" y="368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4</a:t>
              </a:r>
              <a:endParaRPr lang="en-US" altLang="en-US"/>
            </a:p>
          </p:txBody>
        </p:sp>
        <p:sp>
          <p:nvSpPr>
            <p:cNvPr id="216173" name="Rectangle 109"/>
            <p:cNvSpPr>
              <a:spLocks noChangeArrowheads="1"/>
            </p:cNvSpPr>
            <p:nvPr/>
          </p:nvSpPr>
          <p:spPr bwMode="auto">
            <a:xfrm>
              <a:off x="4484" y="3688"/>
              <a:ext cx="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0">
                  <a:latin typeface="Arial" charset="0"/>
                </a:rPr>
                <a:t>5</a:t>
              </a:r>
              <a:endParaRPr lang="en-US" altLang="en-US"/>
            </a:p>
          </p:txBody>
        </p:sp>
        <p:sp>
          <p:nvSpPr>
            <p:cNvPr id="216174" name="Rectangle 110"/>
            <p:cNvSpPr>
              <a:spLocks noChangeArrowheads="1"/>
            </p:cNvSpPr>
            <p:nvPr/>
          </p:nvSpPr>
          <p:spPr bwMode="auto">
            <a:xfrm>
              <a:off x="2224" y="3863"/>
              <a:ext cx="168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latin typeface="Arial" charset="0"/>
                </a:rPr>
                <a:t>Maximum Time until Refrigeration</a:t>
              </a:r>
              <a:endParaRPr lang="en-US" altLang="en-US"/>
            </a:p>
          </p:txBody>
        </p:sp>
        <p:sp>
          <p:nvSpPr>
            <p:cNvPr id="216175" name="Rectangle 111"/>
            <p:cNvSpPr>
              <a:spLocks noChangeArrowheads="1"/>
            </p:cNvSpPr>
            <p:nvPr/>
          </p:nvSpPr>
          <p:spPr bwMode="auto">
            <a:xfrm rot="16200000">
              <a:off x="151" y="2535"/>
              <a:ext cx="179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latin typeface="Arial" charset="0"/>
                </a:rPr>
                <a:t>Percentage Reduction in Mean Risk</a:t>
              </a:r>
              <a:r>
                <a:rPr lang="en-US" altLang="en-US" sz="1300">
                  <a:solidFill>
                    <a:srgbClr val="000000"/>
                  </a:solidFill>
                  <a:latin typeface="Arial" charset="0"/>
                </a:rPr>
                <a:t> </a:t>
              </a:r>
              <a:endParaRPr lang="en-US" altLang="en-US"/>
            </a:p>
          </p:txBody>
        </p:sp>
        <p:sp>
          <p:nvSpPr>
            <p:cNvPr id="216176" name="Rectangle 112"/>
            <p:cNvSpPr>
              <a:spLocks noChangeArrowheads="1"/>
            </p:cNvSpPr>
            <p:nvPr/>
          </p:nvSpPr>
          <p:spPr bwMode="auto">
            <a:xfrm rot="16200000">
              <a:off x="894" y="2540"/>
              <a:ext cx="57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latin typeface="Arial" charset="0"/>
                </a:rPr>
                <a:t>per Serving</a:t>
              </a:r>
              <a:endParaRPr lang="en-US" altLang="en-US"/>
            </a:p>
          </p:txBody>
        </p:sp>
        <p:sp>
          <p:nvSpPr>
            <p:cNvPr id="216177" name="Rectangle 113"/>
            <p:cNvSpPr>
              <a:spLocks noChangeArrowheads="1"/>
            </p:cNvSpPr>
            <p:nvPr/>
          </p:nvSpPr>
          <p:spPr bwMode="auto">
            <a:xfrm>
              <a:off x="1724" y="3153"/>
              <a:ext cx="1816" cy="294"/>
            </a:xfrm>
            <a:prstGeom prst="rect">
              <a:avLst/>
            </a:prstGeom>
            <a:solidFill>
              <a:srgbClr val="FFFFFF"/>
            </a:solidFill>
            <a:ln w="0">
              <a:solidFill>
                <a:srgbClr val="000000"/>
              </a:solidFill>
              <a:miter lim="800000"/>
              <a:headEnd/>
              <a:tailEnd/>
            </a:ln>
          </p:spPr>
          <p:txBody>
            <a:bodyPr/>
            <a:lstStyle/>
            <a:p>
              <a:endParaRPr lang="en-US"/>
            </a:p>
          </p:txBody>
        </p:sp>
        <p:sp>
          <p:nvSpPr>
            <p:cNvPr id="216178" name="Line 114"/>
            <p:cNvSpPr>
              <a:spLocks noChangeShapeType="1"/>
            </p:cNvSpPr>
            <p:nvPr/>
          </p:nvSpPr>
          <p:spPr bwMode="auto">
            <a:xfrm>
              <a:off x="1918" y="3224"/>
              <a:ext cx="203"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79" name="Rectangle 115"/>
            <p:cNvSpPr>
              <a:spLocks noChangeArrowheads="1"/>
            </p:cNvSpPr>
            <p:nvPr/>
          </p:nvSpPr>
          <p:spPr bwMode="auto">
            <a:xfrm>
              <a:off x="1999" y="3204"/>
              <a:ext cx="39" cy="38"/>
            </a:xfrm>
            <a:prstGeom prst="rect">
              <a:avLst/>
            </a:prstGeom>
            <a:solidFill>
              <a:srgbClr val="000000"/>
            </a:solidFill>
            <a:ln w="9525">
              <a:solidFill>
                <a:srgbClr val="000000"/>
              </a:solidFill>
              <a:miter lim="800000"/>
              <a:headEnd/>
              <a:tailEnd/>
            </a:ln>
          </p:spPr>
          <p:txBody>
            <a:bodyPr/>
            <a:lstStyle/>
            <a:p>
              <a:endParaRPr lang="en-US"/>
            </a:p>
          </p:txBody>
        </p:sp>
        <p:sp>
          <p:nvSpPr>
            <p:cNvPr id="216180" name="Rectangle 116"/>
            <p:cNvSpPr>
              <a:spLocks noChangeArrowheads="1"/>
            </p:cNvSpPr>
            <p:nvPr/>
          </p:nvSpPr>
          <p:spPr bwMode="auto">
            <a:xfrm>
              <a:off x="2136" y="3191"/>
              <a:ext cx="115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0">
                  <a:solidFill>
                    <a:srgbClr val="000000"/>
                  </a:solidFill>
                  <a:latin typeface="Arial" charset="0"/>
                </a:rPr>
                <a:t>Gulf (all) summer (rapid (1 hr) cooldown)</a:t>
              </a:r>
              <a:endParaRPr lang="en-US" altLang="en-US"/>
            </a:p>
          </p:txBody>
        </p:sp>
        <p:sp>
          <p:nvSpPr>
            <p:cNvPr id="216181" name="Rectangle 117"/>
            <p:cNvSpPr>
              <a:spLocks noChangeArrowheads="1"/>
            </p:cNvSpPr>
            <p:nvPr/>
          </p:nvSpPr>
          <p:spPr bwMode="auto">
            <a:xfrm>
              <a:off x="1918" y="3364"/>
              <a:ext cx="8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182" name="Rectangle 118"/>
            <p:cNvSpPr>
              <a:spLocks noChangeArrowheads="1"/>
            </p:cNvSpPr>
            <p:nvPr/>
          </p:nvSpPr>
          <p:spPr bwMode="auto">
            <a:xfrm>
              <a:off x="2056" y="3364"/>
              <a:ext cx="65"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183" name="Rectangle 119"/>
            <p:cNvSpPr>
              <a:spLocks noChangeArrowheads="1"/>
            </p:cNvSpPr>
            <p:nvPr/>
          </p:nvSpPr>
          <p:spPr bwMode="auto">
            <a:xfrm>
              <a:off x="1999" y="3351"/>
              <a:ext cx="39" cy="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84" name="Rectangle 120"/>
            <p:cNvSpPr>
              <a:spLocks noChangeArrowheads="1"/>
            </p:cNvSpPr>
            <p:nvPr/>
          </p:nvSpPr>
          <p:spPr bwMode="auto">
            <a:xfrm>
              <a:off x="2136" y="3338"/>
              <a:ext cx="120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0">
                  <a:solidFill>
                    <a:srgbClr val="000000"/>
                  </a:solidFill>
                  <a:latin typeface="Arial" charset="0"/>
                </a:rPr>
                <a:t>Gulf (all) summer (conventional cooldown)</a:t>
              </a:r>
              <a:endParaRPr lang="en-US" altLang="en-US"/>
            </a:p>
          </p:txBody>
        </p:sp>
      </p:grpSp>
    </p:spTree>
    <p:extLst>
      <p:ext uri="{BB962C8B-B14F-4D97-AF65-F5344CB8AC3E}">
        <p14:creationId xmlns:p14="http://schemas.microsoft.com/office/powerpoint/2010/main" val="4009502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dirty="0"/>
              <a:t>Illness History in Connecticut:  </a:t>
            </a:r>
            <a:br>
              <a:rPr lang="en-US" dirty="0"/>
            </a:br>
            <a:r>
              <a:rPr lang="en-US" dirty="0" smtClean="0"/>
              <a:t>2009 to 2014 </a:t>
            </a:r>
            <a:r>
              <a:rPr lang="en-US" dirty="0"/>
              <a:t>Illness Summary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0873894"/>
              </p:ext>
            </p:extLst>
          </p:nvPr>
        </p:nvGraphicFramePr>
        <p:xfrm>
          <a:off x="1066800" y="1676400"/>
          <a:ext cx="6781801" cy="3515955"/>
        </p:xfrm>
        <a:graphic>
          <a:graphicData uri="http://schemas.openxmlformats.org/drawingml/2006/table">
            <a:tbl>
              <a:tblPr/>
              <a:tblGrid>
                <a:gridCol w="1198992"/>
                <a:gridCol w="2604062"/>
                <a:gridCol w="2978747"/>
              </a:tblGrid>
              <a:tr h="462485">
                <a:tc>
                  <a:txBody>
                    <a:bodyPr/>
                    <a:lstStyle/>
                    <a:p>
                      <a:pPr algn="ctr" fontAlgn="b"/>
                      <a:r>
                        <a:rPr lang="en-US" sz="2400" b="1" i="0" u="none" strike="noStrike" dirty="0">
                          <a:solidFill>
                            <a:srgbClr val="000000"/>
                          </a:solidFill>
                          <a:effectLst/>
                          <a:latin typeface="Calibri" panose="020F0502020204030204" pitchFamily="34" charset="0"/>
                        </a:rPr>
                        <a:t>Year</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Confirmed CT Cases</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Multi-State Including CT</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485">
                <a:tc>
                  <a:txBody>
                    <a:bodyPr/>
                    <a:lstStyle/>
                    <a:p>
                      <a:pPr algn="ctr" fontAlgn="b"/>
                      <a:r>
                        <a:rPr lang="en-US" sz="2400" b="0" i="0" u="none" strike="noStrike">
                          <a:solidFill>
                            <a:srgbClr val="000000"/>
                          </a:solidFill>
                          <a:effectLst/>
                          <a:latin typeface="Calibri" panose="020F0502020204030204" pitchFamily="34" charset="0"/>
                        </a:rPr>
                        <a:t>2009</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485">
                <a:tc>
                  <a:txBody>
                    <a:bodyPr/>
                    <a:lstStyle/>
                    <a:p>
                      <a:pPr algn="ctr" fontAlgn="b"/>
                      <a:r>
                        <a:rPr lang="en-US" sz="2400" b="0" i="0" u="none" strike="noStrike">
                          <a:solidFill>
                            <a:srgbClr val="000000"/>
                          </a:solidFill>
                          <a:effectLst/>
                          <a:latin typeface="Calibri" panose="020F0502020204030204" pitchFamily="34" charset="0"/>
                        </a:rPr>
                        <a:t>2010</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1</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485">
                <a:tc>
                  <a:txBody>
                    <a:bodyPr/>
                    <a:lstStyle/>
                    <a:p>
                      <a:pPr algn="ctr" fontAlgn="b"/>
                      <a:r>
                        <a:rPr lang="en-US" sz="2400" b="0" i="0" u="none" strike="noStrike">
                          <a:solidFill>
                            <a:srgbClr val="000000"/>
                          </a:solidFill>
                          <a:effectLst/>
                          <a:latin typeface="Calibri" panose="020F0502020204030204" pitchFamily="34" charset="0"/>
                        </a:rPr>
                        <a:t>2011</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1</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485">
                <a:tc>
                  <a:txBody>
                    <a:bodyPr/>
                    <a:lstStyle/>
                    <a:p>
                      <a:pPr algn="ctr" fontAlgn="b"/>
                      <a:r>
                        <a:rPr lang="en-US" sz="2400" b="0" i="0" u="none" strike="noStrike">
                          <a:solidFill>
                            <a:srgbClr val="000000"/>
                          </a:solidFill>
                          <a:effectLst/>
                          <a:latin typeface="Calibri" panose="020F0502020204030204" pitchFamily="34" charset="0"/>
                        </a:rPr>
                        <a:t>2012</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400" b="0" i="0" u="none" strike="noStrike" dirty="0" smtClean="0">
                          <a:solidFill>
                            <a:srgbClr val="000000"/>
                          </a:solidFill>
                          <a:effectLst/>
                          <a:latin typeface="Calibri" panose="020F0502020204030204" pitchFamily="34" charset="0"/>
                        </a:rPr>
                        <a:t>1*</a:t>
                      </a:r>
                      <a:endParaRPr lang="en-US" sz="2400" b="0" i="0" u="none" strike="noStrike" dirty="0">
                        <a:solidFill>
                          <a:srgbClr val="000000"/>
                        </a:solidFill>
                        <a:effectLst/>
                        <a:latin typeface="Calibri" panose="020F0502020204030204" pitchFamily="34" charset="0"/>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US" sz="2400" b="0" i="0" u="none" strike="noStrike" dirty="0">
                          <a:solidFill>
                            <a:srgbClr val="000000"/>
                          </a:solidFill>
                          <a:effectLst/>
                          <a:latin typeface="Calibri" panose="020F0502020204030204" pitchFamily="34" charset="0"/>
                        </a:rPr>
                        <a:t>3</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462485">
                <a:tc>
                  <a:txBody>
                    <a:bodyPr/>
                    <a:lstStyle/>
                    <a:p>
                      <a:pPr algn="ctr" fontAlgn="b"/>
                      <a:r>
                        <a:rPr lang="en-US" sz="2400" b="0" i="0" u="none" strike="noStrike">
                          <a:solidFill>
                            <a:schemeClr val="tx1"/>
                          </a:solidFill>
                          <a:effectLst/>
                          <a:latin typeface="Calibri" panose="020F0502020204030204" pitchFamily="34" charset="0"/>
                        </a:rPr>
                        <a:t>2013</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2400" b="0" i="0" u="none" strike="noStrike" dirty="0" smtClean="0">
                          <a:solidFill>
                            <a:schemeClr val="tx1"/>
                          </a:solidFill>
                          <a:effectLst/>
                          <a:latin typeface="Calibri" panose="020F0502020204030204" pitchFamily="34" charset="0"/>
                        </a:rPr>
                        <a:t>23**</a:t>
                      </a:r>
                      <a:endParaRPr lang="en-US" sz="2400" b="0" i="0" u="none" strike="noStrike" dirty="0">
                        <a:solidFill>
                          <a:schemeClr val="tx1"/>
                        </a:solidFill>
                        <a:effectLst/>
                        <a:latin typeface="Calibri" panose="020F0502020204030204" pitchFamily="34" charset="0"/>
                      </a:endParaRP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US" sz="2400" b="0" i="0" u="none" strike="noStrike" dirty="0">
                          <a:solidFill>
                            <a:schemeClr val="tx1"/>
                          </a:solidFill>
                          <a:effectLst/>
                          <a:latin typeface="Calibri" panose="020F0502020204030204" pitchFamily="34" charset="0"/>
                        </a:rPr>
                        <a:t>11</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62485">
                <a:tc>
                  <a:txBody>
                    <a:bodyPr/>
                    <a:lstStyle/>
                    <a:p>
                      <a:pPr algn="ctr" fontAlgn="b"/>
                      <a:r>
                        <a:rPr lang="en-US" sz="2400" b="0" i="0" u="none" strike="noStrike">
                          <a:solidFill>
                            <a:srgbClr val="000000"/>
                          </a:solidFill>
                          <a:effectLst/>
                          <a:latin typeface="Calibri" panose="020F0502020204030204" pitchFamily="34" charset="0"/>
                        </a:rPr>
                        <a:t>2014</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7144" marR="714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3" name="TextBox 2"/>
          <p:cNvSpPr txBox="1"/>
          <p:nvPr/>
        </p:nvSpPr>
        <p:spPr>
          <a:xfrm>
            <a:off x="990600" y="5181600"/>
            <a:ext cx="6830744" cy="1200329"/>
          </a:xfrm>
          <a:prstGeom prst="rect">
            <a:avLst/>
          </a:prstGeom>
          <a:noFill/>
        </p:spPr>
        <p:txBody>
          <a:bodyPr wrap="square" rtlCol="0">
            <a:spAutoFit/>
          </a:bodyPr>
          <a:lstStyle/>
          <a:p>
            <a:r>
              <a:rPr lang="en-US" dirty="0" smtClean="0"/>
              <a:t>*2012 Closure of Westport/Norwalk growing area from 7/15/12 through 9/19/12</a:t>
            </a:r>
          </a:p>
          <a:p>
            <a:r>
              <a:rPr lang="en-US" dirty="0" smtClean="0"/>
              <a:t>** 2013 Closure of Westport/Norwalk growing area from 8/2/13 through 9/16/13</a:t>
            </a:r>
            <a:endParaRPr lang="en-US" dirty="0"/>
          </a:p>
        </p:txBody>
      </p:sp>
    </p:spTree>
    <p:extLst>
      <p:ext uri="{BB962C8B-B14F-4D97-AF65-F5344CB8AC3E}">
        <p14:creationId xmlns:p14="http://schemas.microsoft.com/office/powerpoint/2010/main" val="243867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Modifications / Updates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Ongoing Regional Risk Assessment Efforts by </a:t>
            </a:r>
            <a:r>
              <a:rPr lang="en-US" dirty="0" err="1" smtClean="0"/>
              <a:t>SSCAs</a:t>
            </a:r>
            <a:endParaRPr lang="en-US" dirty="0" smtClean="0"/>
          </a:p>
          <a:p>
            <a:pPr lvl="1"/>
            <a:r>
              <a:rPr lang="en-US" dirty="0" smtClean="0"/>
              <a:t>Connecticut, Washington, </a:t>
            </a:r>
            <a:r>
              <a:rPr lang="en-US" dirty="0"/>
              <a:t>New Jersey, </a:t>
            </a:r>
            <a:r>
              <a:rPr lang="en-US" dirty="0" smtClean="0"/>
              <a:t>Massachusetts</a:t>
            </a:r>
          </a:p>
          <a:p>
            <a:r>
              <a:rPr lang="en-US" dirty="0" smtClean="0"/>
              <a:t>Standing </a:t>
            </a:r>
            <a:r>
              <a:rPr lang="en-US" dirty="0" err="1" smtClean="0"/>
              <a:t>VARB</a:t>
            </a:r>
            <a:r>
              <a:rPr lang="en-US" dirty="0" smtClean="0"/>
              <a:t> request (from WA) to modify existing </a:t>
            </a:r>
            <a:r>
              <a:rPr lang="en-US" dirty="0" err="1" smtClean="0"/>
              <a:t>Vp</a:t>
            </a:r>
            <a:r>
              <a:rPr lang="en-US" dirty="0" smtClean="0"/>
              <a:t> calculator</a:t>
            </a:r>
          </a:p>
          <a:p>
            <a:pPr lvl="1"/>
            <a:r>
              <a:rPr lang="en-US" dirty="0" smtClean="0"/>
              <a:t>Remove the fixed </a:t>
            </a:r>
            <a:r>
              <a:rPr lang="en-US" dirty="0" err="1" smtClean="0"/>
              <a:t>10hr</a:t>
            </a:r>
            <a:r>
              <a:rPr lang="en-US" dirty="0" smtClean="0"/>
              <a:t> cooldown time</a:t>
            </a:r>
          </a:p>
          <a:p>
            <a:r>
              <a:rPr lang="en-US" dirty="0" smtClean="0"/>
              <a:t>Status of </a:t>
            </a:r>
            <a:r>
              <a:rPr lang="en-US" dirty="0" err="1" smtClean="0"/>
              <a:t>Vp</a:t>
            </a:r>
            <a:r>
              <a:rPr lang="en-US" dirty="0" smtClean="0"/>
              <a:t> calculator</a:t>
            </a:r>
          </a:p>
          <a:p>
            <a:pPr lvl="1"/>
            <a:r>
              <a:rPr lang="en-US" dirty="0" smtClean="0"/>
              <a:t>Reworking Excel spreadsheet approach of limited value</a:t>
            </a:r>
          </a:p>
          <a:p>
            <a:pPr lvl="1"/>
            <a:r>
              <a:rPr lang="en-US" dirty="0" smtClean="0"/>
              <a:t>Propose to harmonize with approach developed for Norovirus </a:t>
            </a:r>
            <a:r>
              <a:rPr lang="en-US" dirty="0" err="1" smtClean="0"/>
              <a:t>QRA</a:t>
            </a:r>
            <a:r>
              <a:rPr lang="en-US" dirty="0" smtClean="0"/>
              <a:t> and place calculations behind a webpage</a:t>
            </a:r>
          </a:p>
          <a:p>
            <a:endParaRPr lang="en-US" dirty="0" smtClean="0"/>
          </a:p>
        </p:txBody>
      </p:sp>
    </p:spTree>
    <p:extLst>
      <p:ext uri="{BB962C8B-B14F-4D97-AF65-F5344CB8AC3E}">
        <p14:creationId xmlns:p14="http://schemas.microsoft.com/office/powerpoint/2010/main" val="72902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95090196"/>
              </p:ext>
            </p:extLst>
          </p:nvPr>
        </p:nvGraphicFramePr>
        <p:xfrm>
          <a:off x="533397" y="685800"/>
          <a:ext cx="8153401" cy="4753771"/>
        </p:xfrm>
        <a:graphic>
          <a:graphicData uri="http://schemas.openxmlformats.org/drawingml/2006/table">
            <a:tbl>
              <a:tblPr>
                <a:tableStyleId>{5C22544A-7EE6-4342-B048-85BDC9FD1C3A}</a:tableStyleId>
              </a:tblPr>
              <a:tblGrid>
                <a:gridCol w="1325881"/>
                <a:gridCol w="975360"/>
                <a:gridCol w="975360"/>
                <a:gridCol w="975360"/>
                <a:gridCol w="975360"/>
                <a:gridCol w="975360"/>
                <a:gridCol w="975360"/>
                <a:gridCol w="975360"/>
              </a:tblGrid>
              <a:tr h="938035">
                <a:tc gridSpan="8">
                  <a:txBody>
                    <a:bodyPr/>
                    <a:lstStyle/>
                    <a:p>
                      <a:pPr algn="ctr" fontAlgn="b"/>
                      <a:r>
                        <a:rPr lang="en-US" sz="2400" u="none" strike="noStrike" dirty="0">
                          <a:effectLst/>
                        </a:rPr>
                        <a:t>New Jersey Production 2010-2016</a:t>
                      </a:r>
                      <a:endParaRPr lang="en-US" sz="2400" b="1" i="0" u="none" strike="noStrike" dirty="0">
                        <a:solidFill>
                          <a:srgbClr val="000000"/>
                        </a:solidFill>
                        <a:effectLst/>
                        <a:latin typeface="Calibri"/>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7978">
                <a:tc>
                  <a:txBody>
                    <a:bodyPr/>
                    <a:lstStyle/>
                    <a:p>
                      <a:pPr algn="l" fontAlgn="b"/>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2010</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2011</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2012</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2013</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2014</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2015</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2016</a:t>
                      </a:r>
                      <a:endParaRPr lang="en-US" sz="1100" b="1" i="0" u="none" strike="noStrike">
                        <a:solidFill>
                          <a:srgbClr val="000000"/>
                        </a:solidFill>
                        <a:effectLst/>
                        <a:latin typeface="Calibri"/>
                      </a:endParaRPr>
                    </a:p>
                  </a:txBody>
                  <a:tcPr marL="7620" marR="7620" marT="7620" marB="0" anchor="b"/>
                </a:tc>
              </a:tr>
              <a:tr h="317978">
                <a:tc>
                  <a:txBody>
                    <a:bodyPr/>
                    <a:lstStyle/>
                    <a:p>
                      <a:pPr algn="l" fontAlgn="b"/>
                      <a:r>
                        <a:rPr lang="en-US" sz="1100" u="none" strike="noStrike">
                          <a:effectLst/>
                        </a:rPr>
                        <a:t>April</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11579</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7405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7626</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6520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8041</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8041</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12183</a:t>
                      </a:r>
                      <a:endParaRPr lang="en-US" sz="1100" b="0" i="0" u="none" strike="noStrike">
                        <a:solidFill>
                          <a:srgbClr val="000000"/>
                        </a:solidFill>
                        <a:effectLst/>
                        <a:latin typeface="Calibri"/>
                      </a:endParaRPr>
                    </a:p>
                  </a:txBody>
                  <a:tcPr marL="7620" marR="7620" marT="7620" marB="0" anchor="b"/>
                </a:tc>
              </a:tr>
              <a:tr h="317978">
                <a:tc>
                  <a:txBody>
                    <a:bodyPr/>
                    <a:lstStyle/>
                    <a:p>
                      <a:pPr algn="l" fontAlgn="b"/>
                      <a:r>
                        <a:rPr lang="en-US" sz="1100" u="none" strike="noStrike">
                          <a:effectLst/>
                        </a:rPr>
                        <a:t>May</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12102</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13100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11694</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14414</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13285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13285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19494</a:t>
                      </a:r>
                      <a:endParaRPr lang="en-US" sz="1100" b="0" i="0" u="none" strike="noStrike">
                        <a:solidFill>
                          <a:srgbClr val="000000"/>
                        </a:solidFill>
                        <a:effectLst/>
                        <a:latin typeface="Calibri"/>
                      </a:endParaRPr>
                    </a:p>
                  </a:txBody>
                  <a:tcPr marL="7620" marR="7620" marT="7620" marB="0" anchor="b"/>
                </a:tc>
              </a:tr>
              <a:tr h="317978">
                <a:tc>
                  <a:txBody>
                    <a:bodyPr/>
                    <a:lstStyle/>
                    <a:p>
                      <a:pPr algn="l" fontAlgn="b"/>
                      <a:r>
                        <a:rPr lang="en-US" sz="1100" u="none" strike="noStrike">
                          <a:effectLst/>
                        </a:rPr>
                        <a:t>June</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10548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11731</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13411</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16568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18169</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18169</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19408</a:t>
                      </a:r>
                      <a:endParaRPr lang="en-US" sz="1100" b="0" i="0" u="none" strike="noStrike">
                        <a:solidFill>
                          <a:srgbClr val="000000"/>
                        </a:solidFill>
                        <a:effectLst/>
                        <a:latin typeface="Calibri"/>
                      </a:endParaRPr>
                    </a:p>
                  </a:txBody>
                  <a:tcPr marL="7620" marR="7620" marT="7620" marB="0" anchor="b"/>
                </a:tc>
              </a:tr>
              <a:tr h="317978">
                <a:tc>
                  <a:txBody>
                    <a:bodyPr/>
                    <a:lstStyle/>
                    <a:p>
                      <a:pPr algn="l" fontAlgn="b"/>
                      <a:r>
                        <a:rPr lang="en-US" sz="1100" u="none" strike="noStrike">
                          <a:effectLst/>
                        </a:rPr>
                        <a:t>July</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13203</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13848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12275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15229</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13805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13805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16597</a:t>
                      </a:r>
                      <a:endParaRPr lang="en-US" sz="1100" b="0" i="0" u="none" strike="noStrike">
                        <a:solidFill>
                          <a:srgbClr val="000000"/>
                        </a:solidFill>
                        <a:effectLst/>
                        <a:latin typeface="Calibri"/>
                      </a:endParaRPr>
                    </a:p>
                  </a:txBody>
                  <a:tcPr marL="7620" marR="7620" marT="7620" marB="0" anchor="b"/>
                </a:tc>
              </a:tr>
              <a:tr h="317978">
                <a:tc>
                  <a:txBody>
                    <a:bodyPr/>
                    <a:lstStyle/>
                    <a:p>
                      <a:pPr algn="l" fontAlgn="b"/>
                      <a:r>
                        <a:rPr lang="en-US" sz="1100" u="none" strike="noStrike">
                          <a:effectLst/>
                        </a:rPr>
                        <a:t>August</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10661</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11614</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11866</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11149</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11183</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11183</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dirty="0">
                          <a:effectLst/>
                        </a:rPr>
                        <a:t>13433</a:t>
                      </a:r>
                      <a:endParaRPr lang="en-US" sz="1100" b="0" i="0" u="none" strike="noStrike" dirty="0">
                        <a:solidFill>
                          <a:srgbClr val="000000"/>
                        </a:solidFill>
                        <a:effectLst/>
                        <a:latin typeface="Calibri"/>
                      </a:endParaRPr>
                    </a:p>
                  </a:txBody>
                  <a:tcPr marL="7620" marR="7620" marT="7620" marB="0" anchor="b"/>
                </a:tc>
              </a:tr>
              <a:tr h="317978">
                <a:tc>
                  <a:txBody>
                    <a:bodyPr/>
                    <a:lstStyle/>
                    <a:p>
                      <a:pPr algn="l" fontAlgn="b"/>
                      <a:r>
                        <a:rPr lang="en-US" sz="1100" u="none" strike="noStrike">
                          <a:effectLst/>
                        </a:rPr>
                        <a:t>September</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9159</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648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9223</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12096</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12425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12425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9394</a:t>
                      </a:r>
                      <a:endParaRPr lang="en-US" sz="1100" b="0" i="0" u="none" strike="noStrike">
                        <a:solidFill>
                          <a:srgbClr val="000000"/>
                        </a:solidFill>
                        <a:effectLst/>
                        <a:latin typeface="Calibri"/>
                      </a:endParaRPr>
                    </a:p>
                  </a:txBody>
                  <a:tcPr marL="7620" marR="7620" marT="7620" marB="0" anchor="b"/>
                </a:tc>
              </a:tr>
              <a:tr h="317978">
                <a:tc>
                  <a:txBody>
                    <a:bodyPr/>
                    <a:lstStyle/>
                    <a:p>
                      <a:pPr algn="l" fontAlgn="b"/>
                      <a:r>
                        <a:rPr lang="en-US" sz="1100" u="none" strike="noStrike">
                          <a:effectLst/>
                        </a:rPr>
                        <a:t>October</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4210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18084</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8487</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6003</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6273</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6273</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7087</a:t>
                      </a:r>
                      <a:endParaRPr lang="en-US" sz="1100" b="0" i="0" u="none" strike="noStrike">
                        <a:solidFill>
                          <a:srgbClr val="000000"/>
                        </a:solidFill>
                        <a:effectLst/>
                        <a:latin typeface="Calibri"/>
                      </a:endParaRPr>
                    </a:p>
                  </a:txBody>
                  <a:tcPr marL="7620" marR="7620" marT="7620" marB="0" anchor="b"/>
                </a:tc>
              </a:tr>
              <a:tr h="317978">
                <a:tc>
                  <a:txBody>
                    <a:bodyPr/>
                    <a:lstStyle/>
                    <a:p>
                      <a:pPr algn="l" fontAlgn="b"/>
                      <a:r>
                        <a:rPr lang="en-US" sz="1100" u="none" strike="noStrike">
                          <a:effectLst/>
                        </a:rPr>
                        <a:t>November</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2913</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16935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3557</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2415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4249</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4249</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2499</a:t>
                      </a:r>
                      <a:endParaRPr lang="en-US" sz="1100" b="0" i="0" u="none" strike="noStrike">
                        <a:solidFill>
                          <a:srgbClr val="000000"/>
                        </a:solidFill>
                        <a:effectLst/>
                        <a:latin typeface="Calibri"/>
                      </a:endParaRPr>
                    </a:p>
                  </a:txBody>
                  <a:tcPr marL="7620" marR="7620" marT="7620" marB="0" anchor="b"/>
                </a:tc>
              </a:tr>
              <a:tr h="317978">
                <a:tc>
                  <a:txBody>
                    <a:bodyPr/>
                    <a:lstStyle/>
                    <a:p>
                      <a:pPr algn="l" fontAlgn="b"/>
                      <a:r>
                        <a:rPr lang="en-US" sz="1100" u="none" strike="noStrike">
                          <a:effectLst/>
                        </a:rPr>
                        <a:t>December</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1580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a:endParaRPr>
                    </a:p>
                  </a:txBody>
                  <a:tcPr marL="7620" marR="7620" marT="7620" marB="0" anchor="b"/>
                </a:tc>
              </a:tr>
              <a:tr h="317978">
                <a:tc>
                  <a:txBody>
                    <a:bodyPr/>
                    <a:lstStyle/>
                    <a:p>
                      <a:pPr algn="l" fontAlgn="b"/>
                      <a:endParaRPr lang="en-US" sz="1100" b="1"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r>
              <a:tr h="317978">
                <a:tc>
                  <a:txBody>
                    <a:bodyPr/>
                    <a:lstStyle/>
                    <a:p>
                      <a:pPr algn="l" fontAlgn="b"/>
                      <a:r>
                        <a:rPr lang="en-US" sz="1100" u="none" strike="noStrike">
                          <a:effectLst/>
                        </a:rPr>
                        <a:t>Annual Total</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74375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94945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78139</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84394</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87430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87430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dirty="0">
                          <a:effectLst/>
                        </a:rPr>
                        <a:t>100095</a:t>
                      </a:r>
                      <a:endParaRPr lang="en-US" sz="11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1013723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87659361"/>
              </p:ext>
            </p:extLst>
          </p:nvPr>
        </p:nvGraphicFramePr>
        <p:xfrm>
          <a:off x="228600" y="457200"/>
          <a:ext cx="8610600" cy="5486405"/>
        </p:xfrm>
        <a:graphic>
          <a:graphicData uri="http://schemas.openxmlformats.org/drawingml/2006/table">
            <a:tbl>
              <a:tblPr>
                <a:tableStyleId>{5C22544A-7EE6-4342-B048-85BDC9FD1C3A}</a:tableStyleId>
              </a:tblPr>
              <a:tblGrid>
                <a:gridCol w="1435100"/>
                <a:gridCol w="1435100"/>
                <a:gridCol w="1435100"/>
                <a:gridCol w="1435100"/>
                <a:gridCol w="1435100"/>
                <a:gridCol w="1435100"/>
              </a:tblGrid>
              <a:tr h="783772">
                <a:tc gridSpan="6">
                  <a:txBody>
                    <a:bodyPr/>
                    <a:lstStyle/>
                    <a:p>
                      <a:pPr algn="ctr" fontAlgn="b"/>
                      <a:r>
                        <a:rPr lang="en-US" sz="2400" u="none" strike="noStrike" dirty="0">
                          <a:effectLst/>
                        </a:rPr>
                        <a:t>Massachusetts Production 2012-2016</a:t>
                      </a:r>
                      <a:endParaRPr lang="en-US" sz="2400" b="1" i="0" u="none" strike="noStrike" dirty="0">
                        <a:solidFill>
                          <a:srgbClr val="000000"/>
                        </a:solidFill>
                        <a:effectLst/>
                        <a:latin typeface="Calibri"/>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1741">
                <a:tc>
                  <a:txBody>
                    <a:bodyPr/>
                    <a:lstStyle/>
                    <a:p>
                      <a:pPr algn="l" fontAlgn="b"/>
                      <a:r>
                        <a:rPr lang="en-US" sz="1100" u="none" strike="noStrike">
                          <a:effectLst/>
                        </a:rPr>
                        <a:t>Month</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2012</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2013</a:t>
                      </a:r>
                      <a:endParaRPr lang="en-US" sz="1100" b="1"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2014</a:t>
                      </a:r>
                      <a:endParaRPr lang="en-US" sz="1100" b="1"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2015</a:t>
                      </a:r>
                      <a:endParaRPr lang="en-US" sz="1100" b="1"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2016</a:t>
                      </a:r>
                      <a:endParaRPr lang="en-US" sz="1100" b="1"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1502330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1654700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1768291.32</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2374597</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3237662</a:t>
                      </a:r>
                      <a:endParaRPr lang="en-US" sz="1100" b="0"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1654208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1592420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2199489.37</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1762849</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3034108</a:t>
                      </a:r>
                      <a:endParaRPr lang="en-US" sz="1100" b="0"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3</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1689065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1706207</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2595998.59</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2954711</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3319427</a:t>
                      </a:r>
                      <a:endParaRPr lang="en-US" sz="1100" b="0"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1575658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1737671</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3050643.03</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3978224</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3623669</a:t>
                      </a:r>
                      <a:endParaRPr lang="en-US" sz="1100" b="0"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1623283</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1657438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2909909.85</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4014422</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3507344</a:t>
                      </a:r>
                      <a:endParaRPr lang="en-US" sz="1100" b="0"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6</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1762985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1767876</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3049818.9</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5195105</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4441023</a:t>
                      </a:r>
                      <a:endParaRPr lang="en-US" sz="1100" b="0"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7</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2401271</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2577549</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3628718.97</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5546894</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10788841</a:t>
                      </a:r>
                      <a:endParaRPr lang="en-US" sz="1100" b="0"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2394467</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3358508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3693084.66</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6333709</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5650556</a:t>
                      </a:r>
                      <a:endParaRPr lang="en-US" sz="1100" b="0"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9</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2081858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2273978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3076914.69</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4511461</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3967782</a:t>
                      </a:r>
                      <a:endParaRPr lang="en-US" sz="1100" b="0"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10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1980795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2180557</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2943481.31</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3257942</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2473442</a:t>
                      </a:r>
                      <a:endParaRPr lang="en-US" sz="1100" b="0"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11</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1905106</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1879701</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2256376.75</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4039888</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3107945</a:t>
                      </a:r>
                      <a:endParaRPr lang="en-US" sz="1100" b="0" i="0" u="none" strike="noStrike">
                        <a:solidFill>
                          <a:srgbClr val="000000"/>
                        </a:solidFill>
                        <a:effectLst/>
                        <a:latin typeface="Calibri"/>
                      </a:endParaRPr>
                    </a:p>
                  </a:txBody>
                  <a:tcPr marL="7620" marR="7620" marT="7620" marB="0" anchor="b"/>
                </a:tc>
              </a:tr>
              <a:tr h="361741">
                <a:tc>
                  <a:txBody>
                    <a:bodyPr/>
                    <a:lstStyle/>
                    <a:p>
                      <a:pPr algn="r" fontAlgn="b"/>
                      <a:r>
                        <a:rPr lang="en-US" sz="1100" u="none" strike="noStrike">
                          <a:effectLst/>
                        </a:rPr>
                        <a:t>12</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2277635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2664476</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2805114.7</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a:effectLst/>
                        </a:rPr>
                        <a:t>4564960</a:t>
                      </a:r>
                      <a:endParaRPr lang="en-US" sz="1100" b="0" i="0" u="none" strike="noStrike">
                        <a:solidFill>
                          <a:srgbClr val="000000"/>
                        </a:solidFill>
                        <a:effectLst/>
                        <a:latin typeface="Calibri"/>
                      </a:endParaRPr>
                    </a:p>
                  </a:txBody>
                  <a:tcPr marL="7620" marR="7620" marT="7620" marB="0" anchor="b"/>
                </a:tc>
                <a:tc>
                  <a:txBody>
                    <a:bodyPr/>
                    <a:lstStyle/>
                    <a:p>
                      <a:pPr algn="ctr" fontAlgn="b"/>
                      <a:r>
                        <a:rPr lang="en-US" sz="1100" u="none" strike="noStrike" dirty="0">
                          <a:effectLst/>
                        </a:rPr>
                        <a:t>3687932</a:t>
                      </a:r>
                      <a:endParaRPr lang="en-US" sz="11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66082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7619564"/>
              </p:ext>
            </p:extLst>
          </p:nvPr>
        </p:nvGraphicFramePr>
        <p:xfrm>
          <a:off x="304798" y="304817"/>
          <a:ext cx="8763001" cy="6400782"/>
        </p:xfrm>
        <a:graphic>
          <a:graphicData uri="http://schemas.openxmlformats.org/drawingml/2006/table">
            <a:tbl>
              <a:tblPr>
                <a:tableStyleId>{5C22544A-7EE6-4342-B048-85BDC9FD1C3A}</a:tableStyleId>
              </a:tblPr>
              <a:tblGrid>
                <a:gridCol w="674077"/>
                <a:gridCol w="674077"/>
                <a:gridCol w="674077"/>
                <a:gridCol w="674077"/>
                <a:gridCol w="674077"/>
                <a:gridCol w="674077"/>
                <a:gridCol w="674077"/>
                <a:gridCol w="674077"/>
                <a:gridCol w="674077"/>
                <a:gridCol w="674077"/>
                <a:gridCol w="674077"/>
                <a:gridCol w="674077"/>
                <a:gridCol w="674077"/>
              </a:tblGrid>
              <a:tr h="195623">
                <a:tc gridSpan="13">
                  <a:txBody>
                    <a:bodyPr/>
                    <a:lstStyle/>
                    <a:p>
                      <a:pPr algn="ctr" fontAlgn="b"/>
                      <a:r>
                        <a:rPr lang="en-US" sz="800" u="none" strike="noStrike">
                          <a:effectLst/>
                        </a:rPr>
                        <a:t>MA Quahog Fishery, Bushels Landed by Month, 2005-2016</a:t>
                      </a:r>
                      <a:endParaRPr lang="en-US" sz="800" b="1" i="0" u="none" strike="noStrike">
                        <a:solidFill>
                          <a:srgbClr val="000000"/>
                        </a:solidFill>
                        <a:effectLst/>
                        <a:latin typeface="Calibri"/>
                      </a:endParaRPr>
                    </a:p>
                  </a:txBody>
                  <a:tcPr marL="5533" marR="5533" marT="553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7798">
                <a:tc>
                  <a:txBody>
                    <a:bodyPr/>
                    <a:lstStyle/>
                    <a:p>
                      <a:pPr algn="l" fontAlgn="b"/>
                      <a:r>
                        <a:rPr lang="en-US" sz="800" u="none" strike="noStrike">
                          <a:effectLst/>
                        </a:rPr>
                        <a:t>MONTH</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2005</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2006</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2007</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2008</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2009</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2010</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2011</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2012</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2013</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2014</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2015</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2016</a:t>
                      </a:r>
                      <a:endParaRPr lang="en-US" sz="800" b="1"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JAN</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2,109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5,413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4,724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4,931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3,825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5,034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3,433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2,830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3,522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2,044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1,740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2,194</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FEB</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2,322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3,894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3,360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4,611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4,697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3,625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3,285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3,611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2,661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2,736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320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2,396</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MAR</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2,545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5,448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5,236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5,675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5,742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5,392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4,928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5,133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3,310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4,304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2,605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3,977</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APR</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3,374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6,206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5,300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7,194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7,684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6,992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4,382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5,953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4,635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4,856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5,628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3,839</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MAY</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4,658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7,812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9,193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8,118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9,006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9,054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6,449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6,259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7,244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7,691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5,426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6,084</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JUN</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1,672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8,358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10,324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10,758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9,309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8,947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6,754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6,329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8,060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8,016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7,982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8,006</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JUL</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8,147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10,746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12,118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12,304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8,611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9,197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7,342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6,705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8,368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7,394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9,833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8,081</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AUG</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7,499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11,696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12,678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12,029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9,993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9,153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6,701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7,182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7,416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8,219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8,042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8,021</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SEP</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5,003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8,527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10,066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8,369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8,613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7,497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6,451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6,017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5,546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6,106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7,791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6,865</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OCT</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3,465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6,636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7,687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6,689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5,560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5,969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4,672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4,926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4,889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7,229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5,099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2,479</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NOV</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4,045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6,258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6,359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4,702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5,581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4,949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4,682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4,454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5,452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5,132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5,225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3,970</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DEC</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4,072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6,923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5,941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6,241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4,601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4,334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4,533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3,207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3,726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3,481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3,965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3,930</a:t>
                      </a:r>
                      <a:endParaRPr lang="en-US" sz="800" b="0" i="0" u="none" strike="noStrike">
                        <a:solidFill>
                          <a:srgbClr val="000000"/>
                        </a:solidFill>
                        <a:effectLst/>
                        <a:latin typeface="Calibri"/>
                      </a:endParaRPr>
                    </a:p>
                  </a:txBody>
                  <a:tcPr marL="5533" marR="5533" marT="5533" marB="0" anchor="b"/>
                </a:tc>
              </a:tr>
              <a:tr h="187798">
                <a:tc gridSpan="3">
                  <a:txBody>
                    <a:bodyPr/>
                    <a:lstStyle/>
                    <a:p>
                      <a:pPr algn="l" fontAlgn="b"/>
                      <a:r>
                        <a:rPr lang="en-US" sz="700" u="none" strike="noStrike">
                          <a:effectLst/>
                        </a:rPr>
                        <a:t>SOURCE:SAFIS Dealer Database</a:t>
                      </a:r>
                      <a:endParaRPr lang="en-US" sz="700" b="0" i="0" u="none" strike="noStrike">
                        <a:solidFill>
                          <a:srgbClr val="000000"/>
                        </a:solidFill>
                        <a:effectLst/>
                        <a:latin typeface="Calibri"/>
                      </a:endParaRPr>
                    </a:p>
                  </a:txBody>
                  <a:tcPr marL="5533" marR="5533" marT="5533" marB="0" anchor="b"/>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r>
              <a:tr h="187798">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r>
              <a:tr h="187798">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r>
              <a:tr h="187798">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r>
              <a:tr h="187798">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r>
              <a:tr h="195623">
                <a:tc gridSpan="13">
                  <a:txBody>
                    <a:bodyPr/>
                    <a:lstStyle/>
                    <a:p>
                      <a:pPr algn="ctr" fontAlgn="b"/>
                      <a:r>
                        <a:rPr lang="en-US" sz="800" u="none" strike="noStrike">
                          <a:effectLst/>
                        </a:rPr>
                        <a:t>MA Oyster Fishery, Pieces Landed by Month, 2005-2016</a:t>
                      </a:r>
                      <a:endParaRPr lang="en-US" sz="800" b="1" i="0" u="none" strike="noStrike">
                        <a:solidFill>
                          <a:srgbClr val="000000"/>
                        </a:solidFill>
                        <a:effectLst/>
                        <a:latin typeface="Calibri"/>
                      </a:endParaRPr>
                    </a:p>
                  </a:txBody>
                  <a:tcPr marL="5533" marR="5533" marT="553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7798">
                <a:tc>
                  <a:txBody>
                    <a:bodyPr/>
                    <a:lstStyle/>
                    <a:p>
                      <a:pPr algn="l" fontAlgn="b"/>
                      <a:r>
                        <a:rPr lang="en-US" sz="800" u="none" strike="noStrike">
                          <a:effectLst/>
                        </a:rPr>
                        <a:t>MONTH</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2005</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2006</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2007</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2008</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2009</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2010</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2011</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2012</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2013</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2014</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2015</a:t>
                      </a:r>
                      <a:endParaRPr lang="en-US" sz="800" b="1"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2016</a:t>
                      </a:r>
                      <a:endParaRPr lang="en-US" sz="800" b="1"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JAN</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291,417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1,018,495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714,505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699,698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710,680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1,300,335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1,163,303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1,480,457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1,703,777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1,735,094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2,375,742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2,607,965</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FEB</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488,051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710,485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495,384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755,014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884,968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1,220,592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1,099,476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1,651,791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1,634,977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2,164,262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1,763,700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2,915,332</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MAR</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784,882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1,026,461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867,533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780,805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1,033,992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1,251,019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1,321,888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1,796,028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1,758,980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2,654,586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2,956,137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3,321,029</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APR</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908,319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1,010,144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776,277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836,699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1,143,332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1,366,696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1,054,645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1,553,465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1,813,107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2,955,605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3,378,944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3,174,518</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MAY</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603,587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796,996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885,758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849,502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1,077,924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1,300,957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1,033,466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1,591,207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1,762,288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2,740,204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3,729,949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2,967,958</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JUN</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138,643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731,460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798,455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925,675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1,179,838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1,405,929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1,497,117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1,769,274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1,845,263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2,894,821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3,843,232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3,451,188</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JUL</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550,968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906,871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995,099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1,236,213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1,399,854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1,535,855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2,258,205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2,428,258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2,634,837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3,528,190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4,196,872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4,039,765</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AUG</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736,702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1,367,082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1,045,246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1,159,362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1,374,699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1,611,878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2,482,446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2,397,085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3,150,795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3,634,685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4,412,928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4,907,288</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SEP</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683,908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2,131,232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899,630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1,024,377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1,187,912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1,397,590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2,005,675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2,049,981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2,212,270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3,055,010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3,671,959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3,819,396</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OCT</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810,836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1,534,621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962,947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910,876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1,163,616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1,441,878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1,644,069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1,973,819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2,187,537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3,065,473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3,259,514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2,474,635</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NOV</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616,598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2,018,431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800,092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863,270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1,050,260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1,308,678</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1,555,244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1,924,925</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1,949,446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2,570,894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2,959,679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3,109,444</a:t>
                      </a:r>
                      <a:endParaRPr lang="en-US" sz="800" b="0" i="0" u="none" strike="noStrike">
                        <a:solidFill>
                          <a:srgbClr val="000000"/>
                        </a:solidFill>
                        <a:effectLst/>
                        <a:latin typeface="Calibri"/>
                      </a:endParaRPr>
                    </a:p>
                  </a:txBody>
                  <a:tcPr marL="5533" marR="5533" marT="5533" marB="0" anchor="b"/>
                </a:tc>
              </a:tr>
              <a:tr h="187798">
                <a:tc>
                  <a:txBody>
                    <a:bodyPr/>
                    <a:lstStyle/>
                    <a:p>
                      <a:pPr algn="l" fontAlgn="b"/>
                      <a:r>
                        <a:rPr lang="en-US" sz="800" u="none" strike="noStrike">
                          <a:effectLst/>
                        </a:rPr>
                        <a:t>DEC</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721,220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1,797,623</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904,651</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1,058,959</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1,308,127</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1,472,686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1,883,002</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2,166,326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2,654,130</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3,504,336</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3,725,484</a:t>
                      </a:r>
                      <a:endParaRPr lang="en-US" sz="800" b="0" i="0" u="none" strike="noStrike">
                        <a:solidFill>
                          <a:srgbClr val="000000"/>
                        </a:solidFill>
                        <a:effectLst/>
                        <a:latin typeface="Calibri"/>
                      </a:endParaRPr>
                    </a:p>
                  </a:txBody>
                  <a:tcPr marL="5533" marR="5533" marT="5533" marB="0" anchor="b"/>
                </a:tc>
                <a:tc>
                  <a:txBody>
                    <a:bodyPr/>
                    <a:lstStyle/>
                    <a:p>
                      <a:pPr algn="ctr" fontAlgn="b"/>
                      <a:r>
                        <a:rPr lang="en-US" sz="800" u="none" strike="noStrike">
                          <a:effectLst/>
                        </a:rPr>
                        <a:t>3,689,711</a:t>
                      </a:r>
                      <a:endParaRPr lang="en-US" sz="800" b="0" i="0" u="none" strike="noStrike">
                        <a:solidFill>
                          <a:srgbClr val="000000"/>
                        </a:solidFill>
                        <a:effectLst/>
                        <a:latin typeface="Calibri"/>
                      </a:endParaRPr>
                    </a:p>
                  </a:txBody>
                  <a:tcPr marL="5533" marR="5533" marT="5533" marB="0" anchor="b"/>
                </a:tc>
              </a:tr>
              <a:tr h="187798">
                <a:tc gridSpan="3">
                  <a:txBody>
                    <a:bodyPr/>
                    <a:lstStyle/>
                    <a:p>
                      <a:pPr algn="l" fontAlgn="b"/>
                      <a:r>
                        <a:rPr lang="en-US" sz="700" u="none" strike="noStrike">
                          <a:effectLst/>
                        </a:rPr>
                        <a:t>SOURCE:SAFIS Dealer Database</a:t>
                      </a:r>
                      <a:endParaRPr lang="en-US" sz="700" b="0" i="0" u="none" strike="noStrike">
                        <a:solidFill>
                          <a:srgbClr val="000000"/>
                        </a:solidFill>
                        <a:effectLst/>
                        <a:latin typeface="Calibri"/>
                      </a:endParaRPr>
                    </a:p>
                  </a:txBody>
                  <a:tcPr marL="5533" marR="5533" marT="5533" marB="0" anchor="b"/>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a:solidFill>
                          <a:srgbClr val="000000"/>
                        </a:solidFill>
                        <a:effectLst/>
                        <a:latin typeface="Calibri"/>
                      </a:endParaRPr>
                    </a:p>
                  </a:txBody>
                  <a:tcPr marL="5533" marR="5533" marT="5533" marB="0" anchor="b"/>
                </a:tc>
                <a:tc>
                  <a:txBody>
                    <a:bodyPr/>
                    <a:lstStyle/>
                    <a:p>
                      <a:pPr algn="l" fontAlgn="b"/>
                      <a:endParaRPr lang="en-US" sz="800" b="0" i="0" u="none" strike="noStrike" dirty="0">
                        <a:solidFill>
                          <a:srgbClr val="000000"/>
                        </a:solidFill>
                        <a:effectLst/>
                        <a:latin typeface="Calibri"/>
                      </a:endParaRPr>
                    </a:p>
                  </a:txBody>
                  <a:tcPr marL="5533" marR="5533" marT="5533" marB="0" anchor="b"/>
                </a:tc>
              </a:tr>
            </a:tbl>
          </a:graphicData>
        </a:graphic>
      </p:graphicFrame>
    </p:spTree>
    <p:extLst>
      <p:ext uri="{BB962C8B-B14F-4D97-AF65-F5344CB8AC3E}">
        <p14:creationId xmlns:p14="http://schemas.microsoft.com/office/powerpoint/2010/main" val="241892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Risk Assessment and Risk Calculator Development</a:t>
            </a:r>
          </a:p>
          <a:p>
            <a:r>
              <a:rPr lang="en-US" dirty="0" smtClean="0"/>
              <a:t>Key Assumptions and limitations </a:t>
            </a:r>
          </a:p>
          <a:p>
            <a:r>
              <a:rPr lang="en-US" dirty="0" smtClean="0"/>
              <a:t>Validation / Skill Assessment</a:t>
            </a:r>
          </a:p>
          <a:p>
            <a:r>
              <a:rPr lang="en-US" dirty="0" smtClean="0"/>
              <a:t>Recent modifications / updates of the calculator</a:t>
            </a:r>
          </a:p>
        </p:txBody>
      </p:sp>
    </p:spTree>
    <p:extLst>
      <p:ext uri="{BB962C8B-B14F-4D97-AF65-F5344CB8AC3E}">
        <p14:creationId xmlns:p14="http://schemas.microsoft.com/office/powerpoint/2010/main" val="858594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nvSpPr>
        <p:spPr bwMode="auto">
          <a:xfrm>
            <a:off x="600075" y="4641850"/>
            <a:ext cx="11430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400" dirty="0">
                <a:latin typeface="Arial" charset="0"/>
              </a:rPr>
              <a:t>1997</a:t>
            </a:r>
          </a:p>
          <a:p>
            <a:pPr algn="ctr" eaLnBrk="1" hangingPunct="1"/>
            <a:r>
              <a:rPr lang="en-US" altLang="en-US" sz="1400" dirty="0">
                <a:latin typeface="Arial" charset="0"/>
              </a:rPr>
              <a:t>1998</a:t>
            </a:r>
          </a:p>
        </p:txBody>
      </p:sp>
      <p:sp>
        <p:nvSpPr>
          <p:cNvPr id="1011715" name="Rectangle 3"/>
          <p:cNvSpPr>
            <a:spLocks noChangeArrowheads="1"/>
          </p:cNvSpPr>
          <p:nvPr/>
        </p:nvSpPr>
        <p:spPr bwMode="auto">
          <a:xfrm>
            <a:off x="1766888" y="4641850"/>
            <a:ext cx="11430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400">
                <a:latin typeface="Arial" charset="0"/>
              </a:rPr>
              <a:t>1999</a:t>
            </a:r>
          </a:p>
        </p:txBody>
      </p:sp>
      <p:sp>
        <p:nvSpPr>
          <p:cNvPr id="1011716" name="Rectangle 4"/>
          <p:cNvSpPr>
            <a:spLocks noChangeArrowheads="1"/>
          </p:cNvSpPr>
          <p:nvPr/>
        </p:nvSpPr>
        <p:spPr bwMode="auto">
          <a:xfrm>
            <a:off x="2933700" y="4641850"/>
            <a:ext cx="1171575"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altLang="en-US" sz="1400">
                <a:latin typeface="Arial" charset="0"/>
              </a:rPr>
              <a:t>2000</a:t>
            </a:r>
          </a:p>
        </p:txBody>
      </p:sp>
      <p:sp>
        <p:nvSpPr>
          <p:cNvPr id="1011717" name="Text Box 5"/>
          <p:cNvSpPr txBox="1">
            <a:spLocks noChangeArrowheads="1"/>
          </p:cNvSpPr>
          <p:nvPr/>
        </p:nvSpPr>
        <p:spPr bwMode="auto">
          <a:xfrm rot="-5400000">
            <a:off x="730250" y="3673475"/>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0">
                <a:latin typeface="Arial" charset="0"/>
              </a:rPr>
              <a:t>Outbreaks</a:t>
            </a:r>
          </a:p>
        </p:txBody>
      </p:sp>
      <p:sp>
        <p:nvSpPr>
          <p:cNvPr id="1011718" name="Text Box 6"/>
          <p:cNvSpPr txBox="1">
            <a:spLocks noChangeArrowheads="1"/>
          </p:cNvSpPr>
          <p:nvPr/>
        </p:nvSpPr>
        <p:spPr bwMode="auto">
          <a:xfrm rot="-5400000">
            <a:off x="879475" y="2960688"/>
            <a:ext cx="2568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0">
                <a:latin typeface="Arial" charset="0"/>
              </a:rPr>
              <a:t>Initiate Risk Assessment</a:t>
            </a:r>
          </a:p>
        </p:txBody>
      </p:sp>
      <p:sp>
        <p:nvSpPr>
          <p:cNvPr id="1011719" name="Text Box 7"/>
          <p:cNvSpPr txBox="1">
            <a:spLocks noChangeArrowheads="1"/>
          </p:cNvSpPr>
          <p:nvPr/>
        </p:nvSpPr>
        <p:spPr bwMode="auto">
          <a:xfrm rot="-5400000">
            <a:off x="1235075" y="2914650"/>
            <a:ext cx="2660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0">
                <a:latin typeface="Arial" charset="0"/>
              </a:rPr>
              <a:t>Public Meeting/NACMCF</a:t>
            </a:r>
          </a:p>
        </p:txBody>
      </p:sp>
      <p:sp>
        <p:nvSpPr>
          <p:cNvPr id="1011720" name="Text Box 8"/>
          <p:cNvSpPr txBox="1">
            <a:spLocks noChangeArrowheads="1"/>
          </p:cNvSpPr>
          <p:nvPr/>
        </p:nvSpPr>
        <p:spPr bwMode="auto">
          <a:xfrm rot="-5400000">
            <a:off x="1006475" y="2457450"/>
            <a:ext cx="357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0">
                <a:latin typeface="Arial" charset="0"/>
              </a:rPr>
              <a:t>Public Meeting/NACMCF</a:t>
            </a:r>
          </a:p>
        </p:txBody>
      </p:sp>
      <p:sp>
        <p:nvSpPr>
          <p:cNvPr id="1011721" name="Rectangle 9"/>
          <p:cNvSpPr>
            <a:spLocks noChangeArrowheads="1"/>
          </p:cNvSpPr>
          <p:nvPr/>
        </p:nvSpPr>
        <p:spPr bwMode="auto">
          <a:xfrm>
            <a:off x="4029075" y="4641850"/>
            <a:ext cx="10668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altLang="en-US" sz="1400">
                <a:latin typeface="Arial" charset="0"/>
              </a:rPr>
              <a:t>2001</a:t>
            </a:r>
          </a:p>
        </p:txBody>
      </p:sp>
      <p:sp>
        <p:nvSpPr>
          <p:cNvPr id="1011722" name="Rectangle 10"/>
          <p:cNvSpPr>
            <a:spLocks noChangeArrowheads="1"/>
          </p:cNvSpPr>
          <p:nvPr/>
        </p:nvSpPr>
        <p:spPr bwMode="auto">
          <a:xfrm>
            <a:off x="5629275" y="4641850"/>
            <a:ext cx="88265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400">
                <a:latin typeface="Arial" charset="0"/>
              </a:rPr>
              <a:t>2003</a:t>
            </a:r>
          </a:p>
        </p:txBody>
      </p:sp>
      <p:sp>
        <p:nvSpPr>
          <p:cNvPr id="1011723" name="Rectangle 11"/>
          <p:cNvSpPr>
            <a:spLocks noChangeArrowheads="1"/>
          </p:cNvSpPr>
          <p:nvPr/>
        </p:nvSpPr>
        <p:spPr bwMode="auto">
          <a:xfrm>
            <a:off x="6391275" y="4641850"/>
            <a:ext cx="757238"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400">
                <a:latin typeface="Arial" charset="0"/>
              </a:rPr>
              <a:t>2004</a:t>
            </a:r>
          </a:p>
        </p:txBody>
      </p:sp>
      <p:sp>
        <p:nvSpPr>
          <p:cNvPr id="1011724" name="Rectangle 12"/>
          <p:cNvSpPr>
            <a:spLocks noChangeArrowheads="1"/>
          </p:cNvSpPr>
          <p:nvPr/>
        </p:nvSpPr>
        <p:spPr bwMode="auto">
          <a:xfrm>
            <a:off x="7115175" y="4641850"/>
            <a:ext cx="868363"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400">
                <a:latin typeface="Arial" charset="0"/>
              </a:rPr>
              <a:t>2005</a:t>
            </a:r>
          </a:p>
        </p:txBody>
      </p:sp>
      <p:sp>
        <p:nvSpPr>
          <p:cNvPr id="1011725" name="Text Box 13"/>
          <p:cNvSpPr txBox="1">
            <a:spLocks noChangeArrowheads="1"/>
          </p:cNvSpPr>
          <p:nvPr/>
        </p:nvSpPr>
        <p:spPr bwMode="auto">
          <a:xfrm rot="-21600000">
            <a:off x="2951163" y="2965450"/>
            <a:ext cx="191611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600" b="0">
                <a:latin typeface="Arial" charset="0"/>
              </a:rPr>
              <a:t>Stakeholder Input</a:t>
            </a:r>
          </a:p>
          <a:p>
            <a:pPr eaLnBrk="1" hangingPunct="1"/>
            <a:r>
              <a:rPr lang="en-US" altLang="en-US" sz="1600" b="0">
                <a:latin typeface="Arial" charset="0"/>
              </a:rPr>
              <a:t>Gather Data</a:t>
            </a:r>
          </a:p>
          <a:p>
            <a:pPr eaLnBrk="1" hangingPunct="1"/>
            <a:r>
              <a:rPr lang="en-US" altLang="en-US" sz="1600" b="0">
                <a:latin typeface="Arial" charset="0"/>
              </a:rPr>
              <a:t>Develop Model</a:t>
            </a:r>
          </a:p>
          <a:p>
            <a:pPr eaLnBrk="1" hangingPunct="1"/>
            <a:r>
              <a:rPr lang="en-US" altLang="en-US" sz="1600" b="0">
                <a:latin typeface="Arial" charset="0"/>
              </a:rPr>
              <a:t>Review</a:t>
            </a:r>
          </a:p>
          <a:p>
            <a:pPr eaLnBrk="1" hangingPunct="1"/>
            <a:r>
              <a:rPr lang="en-US" altLang="en-US" sz="1600" b="0">
                <a:latin typeface="Arial" charset="0"/>
              </a:rPr>
              <a:t>Prepare Report</a:t>
            </a:r>
          </a:p>
        </p:txBody>
      </p:sp>
      <p:sp>
        <p:nvSpPr>
          <p:cNvPr id="1011726" name="Text Box 14"/>
          <p:cNvSpPr txBox="1">
            <a:spLocks noChangeArrowheads="1"/>
          </p:cNvSpPr>
          <p:nvPr/>
        </p:nvSpPr>
        <p:spPr bwMode="auto">
          <a:xfrm rot="-5400000">
            <a:off x="3759200" y="3254375"/>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0">
                <a:latin typeface="Arial" charset="0"/>
              </a:rPr>
              <a:t>Issue Draft Report</a:t>
            </a:r>
          </a:p>
        </p:txBody>
      </p:sp>
      <p:sp>
        <p:nvSpPr>
          <p:cNvPr id="1011727" name="Text Box 15"/>
          <p:cNvSpPr txBox="1">
            <a:spLocks noChangeArrowheads="1"/>
          </p:cNvSpPr>
          <p:nvPr/>
        </p:nvSpPr>
        <p:spPr bwMode="auto">
          <a:xfrm rot="-5400000">
            <a:off x="4121150" y="3406775"/>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0">
                <a:latin typeface="Arial" charset="0"/>
              </a:rPr>
              <a:t>Public Meeting</a:t>
            </a:r>
          </a:p>
        </p:txBody>
      </p:sp>
      <p:sp>
        <p:nvSpPr>
          <p:cNvPr id="1011728" name="Text Box 16"/>
          <p:cNvSpPr txBox="1">
            <a:spLocks noChangeArrowheads="1"/>
          </p:cNvSpPr>
          <p:nvPr/>
        </p:nvSpPr>
        <p:spPr bwMode="auto">
          <a:xfrm rot="-21600000">
            <a:off x="5292725" y="2965450"/>
            <a:ext cx="2057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600" b="0">
                <a:latin typeface="Arial" charset="0"/>
              </a:rPr>
              <a:t>Public Comments</a:t>
            </a:r>
          </a:p>
          <a:p>
            <a:pPr eaLnBrk="1" hangingPunct="1"/>
            <a:r>
              <a:rPr lang="en-US" altLang="en-US" sz="1600" b="0">
                <a:latin typeface="Arial" charset="0"/>
              </a:rPr>
              <a:t>New Data</a:t>
            </a:r>
          </a:p>
          <a:p>
            <a:pPr eaLnBrk="1" hangingPunct="1"/>
            <a:r>
              <a:rPr lang="en-US" altLang="en-US" sz="1600" b="0">
                <a:latin typeface="Arial" charset="0"/>
              </a:rPr>
              <a:t>Model Techniques</a:t>
            </a:r>
          </a:p>
          <a:p>
            <a:pPr eaLnBrk="1" hangingPunct="1"/>
            <a:r>
              <a:rPr lang="en-US" altLang="en-US" sz="1600" b="0">
                <a:latin typeface="Arial" charset="0"/>
              </a:rPr>
              <a:t>Review</a:t>
            </a:r>
          </a:p>
          <a:p>
            <a:pPr eaLnBrk="1" hangingPunct="1"/>
            <a:r>
              <a:rPr lang="en-US" altLang="en-US" sz="1600" b="0">
                <a:latin typeface="Arial" charset="0"/>
              </a:rPr>
              <a:t>Prepare Report</a:t>
            </a:r>
          </a:p>
        </p:txBody>
      </p:sp>
      <p:sp>
        <p:nvSpPr>
          <p:cNvPr id="1011729" name="Text Box 17"/>
          <p:cNvSpPr txBox="1">
            <a:spLocks noChangeArrowheads="1"/>
          </p:cNvSpPr>
          <p:nvPr/>
        </p:nvSpPr>
        <p:spPr bwMode="auto">
          <a:xfrm rot="-5400000">
            <a:off x="6810375" y="34290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0">
                <a:latin typeface="Arial" charset="0"/>
              </a:rPr>
              <a:t>Public Meeting</a:t>
            </a:r>
          </a:p>
        </p:txBody>
      </p:sp>
      <p:sp>
        <p:nvSpPr>
          <p:cNvPr id="1011730" name="Text Box 18"/>
          <p:cNvSpPr txBox="1">
            <a:spLocks noChangeArrowheads="1"/>
          </p:cNvSpPr>
          <p:nvPr/>
        </p:nvSpPr>
        <p:spPr bwMode="auto">
          <a:xfrm rot="-5400000">
            <a:off x="6630987" y="2922588"/>
            <a:ext cx="2689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0">
                <a:latin typeface="Arial" charset="0"/>
              </a:rPr>
              <a:t>Use Model for RM Options</a:t>
            </a:r>
          </a:p>
        </p:txBody>
      </p:sp>
      <p:sp>
        <p:nvSpPr>
          <p:cNvPr id="1011731" name="Text Box 19"/>
          <p:cNvSpPr txBox="1">
            <a:spLocks noChangeArrowheads="1"/>
          </p:cNvSpPr>
          <p:nvPr/>
        </p:nvSpPr>
        <p:spPr bwMode="auto">
          <a:xfrm rot="-5400000">
            <a:off x="6157912" y="3135313"/>
            <a:ext cx="2263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0">
                <a:latin typeface="Arial" charset="0"/>
              </a:rPr>
              <a:t>Issue Revised Report</a:t>
            </a:r>
          </a:p>
        </p:txBody>
      </p:sp>
      <p:sp>
        <p:nvSpPr>
          <p:cNvPr id="1011732" name="Line 20"/>
          <p:cNvSpPr>
            <a:spLocks noChangeShapeType="1"/>
          </p:cNvSpPr>
          <p:nvPr/>
        </p:nvSpPr>
        <p:spPr bwMode="auto">
          <a:xfrm>
            <a:off x="1308100" y="433705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733" name="Line 21"/>
          <p:cNvSpPr>
            <a:spLocks noChangeShapeType="1"/>
          </p:cNvSpPr>
          <p:nvPr/>
        </p:nvSpPr>
        <p:spPr bwMode="auto">
          <a:xfrm>
            <a:off x="2809875" y="433705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734" name="Line 22"/>
          <p:cNvSpPr>
            <a:spLocks noChangeShapeType="1"/>
          </p:cNvSpPr>
          <p:nvPr/>
        </p:nvSpPr>
        <p:spPr bwMode="auto">
          <a:xfrm>
            <a:off x="2581275" y="433705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735" name="Line 23"/>
          <p:cNvSpPr>
            <a:spLocks noChangeShapeType="1"/>
          </p:cNvSpPr>
          <p:nvPr/>
        </p:nvSpPr>
        <p:spPr bwMode="auto">
          <a:xfrm>
            <a:off x="2200275" y="433705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736" name="Line 24"/>
          <p:cNvSpPr>
            <a:spLocks noChangeShapeType="1"/>
          </p:cNvSpPr>
          <p:nvPr/>
        </p:nvSpPr>
        <p:spPr bwMode="auto">
          <a:xfrm>
            <a:off x="3762375" y="433705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737" name="Line 25"/>
          <p:cNvSpPr>
            <a:spLocks noChangeShapeType="1"/>
          </p:cNvSpPr>
          <p:nvPr/>
        </p:nvSpPr>
        <p:spPr bwMode="auto">
          <a:xfrm>
            <a:off x="4943475" y="433705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738" name="Line 26"/>
          <p:cNvSpPr>
            <a:spLocks noChangeShapeType="1"/>
          </p:cNvSpPr>
          <p:nvPr/>
        </p:nvSpPr>
        <p:spPr bwMode="auto">
          <a:xfrm>
            <a:off x="6129338" y="433705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739" name="Line 27"/>
          <p:cNvSpPr>
            <a:spLocks noChangeShapeType="1"/>
          </p:cNvSpPr>
          <p:nvPr/>
        </p:nvSpPr>
        <p:spPr bwMode="auto">
          <a:xfrm>
            <a:off x="7305675" y="433705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740" name="Line 28"/>
          <p:cNvSpPr>
            <a:spLocks noChangeShapeType="1"/>
          </p:cNvSpPr>
          <p:nvPr/>
        </p:nvSpPr>
        <p:spPr bwMode="auto">
          <a:xfrm>
            <a:off x="7686675" y="433705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741" name="Line 29"/>
          <p:cNvSpPr>
            <a:spLocks noChangeShapeType="1"/>
          </p:cNvSpPr>
          <p:nvPr/>
        </p:nvSpPr>
        <p:spPr bwMode="auto">
          <a:xfrm flipH="1">
            <a:off x="7915275" y="4337050"/>
            <a:ext cx="762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742" name="AutoShape 30"/>
          <p:cNvSpPr>
            <a:spLocks/>
          </p:cNvSpPr>
          <p:nvPr/>
        </p:nvSpPr>
        <p:spPr bwMode="auto">
          <a:xfrm rot="16200000">
            <a:off x="3698081" y="3467894"/>
            <a:ext cx="128588" cy="1600200"/>
          </a:xfrm>
          <a:prstGeom prst="leftBrace">
            <a:avLst>
              <a:gd name="adj1" fmla="val 10370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1743" name="AutoShape 31"/>
          <p:cNvSpPr>
            <a:spLocks/>
          </p:cNvSpPr>
          <p:nvPr/>
        </p:nvSpPr>
        <p:spPr bwMode="auto">
          <a:xfrm rot="16200000">
            <a:off x="6060281" y="3458369"/>
            <a:ext cx="128588" cy="1600200"/>
          </a:xfrm>
          <a:prstGeom prst="leftBrace">
            <a:avLst>
              <a:gd name="adj1" fmla="val 10370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1744" name="Rectangle 32"/>
          <p:cNvSpPr>
            <a:spLocks noChangeArrowheads="1"/>
          </p:cNvSpPr>
          <p:nvPr/>
        </p:nvSpPr>
        <p:spPr bwMode="auto">
          <a:xfrm>
            <a:off x="5064125" y="4641850"/>
            <a:ext cx="56515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400">
                <a:latin typeface="Arial" charset="0"/>
              </a:rPr>
              <a:t>2002</a:t>
            </a:r>
          </a:p>
        </p:txBody>
      </p:sp>
      <p:sp>
        <p:nvSpPr>
          <p:cNvPr id="1011745" name="Line 33"/>
          <p:cNvSpPr>
            <a:spLocks noChangeShapeType="1"/>
          </p:cNvSpPr>
          <p:nvPr/>
        </p:nvSpPr>
        <p:spPr bwMode="auto">
          <a:xfrm>
            <a:off x="4765675" y="433705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1746" name="Rectangle 34"/>
          <p:cNvSpPr>
            <a:spLocks noGrp="1" noRot="1" noChangeArrowheads="1"/>
          </p:cNvSpPr>
          <p:nvPr>
            <p:ph type="title"/>
          </p:nvPr>
        </p:nvSpPr>
        <p:spPr/>
        <p:txBody>
          <a:bodyPr>
            <a:normAutofit/>
          </a:bodyPr>
          <a:lstStyle/>
          <a:p>
            <a:r>
              <a:rPr lang="en-US" altLang="en-US" dirty="0" smtClean="0"/>
              <a:t>Timeline of 2005 VP </a:t>
            </a:r>
            <a:r>
              <a:rPr lang="en-US" altLang="en-US" dirty="0" err="1" smtClean="0"/>
              <a:t>QRA</a:t>
            </a:r>
            <a:endParaRPr lang="en-US" altLang="en-US" dirty="0"/>
          </a:p>
        </p:txBody>
      </p:sp>
    </p:spTree>
    <p:extLst>
      <p:ext uri="{BB962C8B-B14F-4D97-AF65-F5344CB8AC3E}">
        <p14:creationId xmlns:p14="http://schemas.microsoft.com/office/powerpoint/2010/main" val="256316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Rot="1" noChangeArrowheads="1"/>
          </p:cNvSpPr>
          <p:nvPr>
            <p:ph type="title"/>
          </p:nvPr>
        </p:nvSpPr>
        <p:spPr/>
        <p:txBody>
          <a:bodyPr>
            <a:normAutofit/>
          </a:bodyPr>
          <a:lstStyle/>
          <a:p>
            <a:r>
              <a:rPr lang="en-US" altLang="en-US" dirty="0" err="1" smtClean="0"/>
              <a:t>Vp</a:t>
            </a:r>
            <a:r>
              <a:rPr lang="en-US" altLang="en-US" dirty="0" smtClean="0"/>
              <a:t> Risk Assessment (2005)</a:t>
            </a:r>
            <a:r>
              <a:rPr lang="en-US" altLang="en-US" sz="4000" b="1" dirty="0" smtClean="0">
                <a:solidFill>
                  <a:srgbClr val="FFFFFF"/>
                </a:solidFill>
              </a:rPr>
              <a:t>       </a:t>
            </a:r>
            <a:endParaRPr lang="en-US" altLang="en-US" dirty="0"/>
          </a:p>
        </p:txBody>
      </p:sp>
      <p:sp>
        <p:nvSpPr>
          <p:cNvPr id="835587" name="Rectangle 3"/>
          <p:cNvSpPr>
            <a:spLocks noGrp="1" noRot="1" noChangeArrowheads="1"/>
          </p:cNvSpPr>
          <p:nvPr>
            <p:ph idx="1"/>
          </p:nvPr>
        </p:nvSpPr>
        <p:spPr>
          <a:noFill/>
          <a:ln/>
        </p:spPr>
        <p:txBody>
          <a:bodyPr>
            <a:normAutofit lnSpcReduction="10000"/>
          </a:bodyPr>
          <a:lstStyle/>
          <a:p>
            <a:pPr>
              <a:lnSpc>
                <a:spcPct val="90000"/>
              </a:lnSpc>
            </a:pPr>
            <a:r>
              <a:rPr lang="en-US" altLang="en-US" dirty="0"/>
              <a:t>Hazard </a:t>
            </a:r>
            <a:r>
              <a:rPr lang="en-US" altLang="en-US" dirty="0" smtClean="0"/>
              <a:t>Identification</a:t>
            </a:r>
          </a:p>
          <a:p>
            <a:pPr lvl="1">
              <a:lnSpc>
                <a:spcPct val="90000"/>
              </a:lnSpc>
            </a:pPr>
            <a:r>
              <a:rPr lang="en-US" altLang="en-US" sz="2400" dirty="0"/>
              <a:t>Pathogenic </a:t>
            </a:r>
            <a:r>
              <a:rPr lang="en-US" altLang="en-US" sz="2400" i="1" dirty="0" err="1"/>
              <a:t>Vp</a:t>
            </a:r>
            <a:r>
              <a:rPr lang="en-US" altLang="en-US" sz="2400" dirty="0"/>
              <a:t> </a:t>
            </a:r>
            <a:r>
              <a:rPr lang="en-US" altLang="en-US" sz="2400" dirty="0" smtClean="0"/>
              <a:t>in </a:t>
            </a:r>
            <a:r>
              <a:rPr lang="en-US" altLang="en-US" sz="2400" dirty="0"/>
              <a:t>raw oysters</a:t>
            </a:r>
          </a:p>
          <a:p>
            <a:pPr>
              <a:lnSpc>
                <a:spcPct val="90000"/>
              </a:lnSpc>
            </a:pPr>
            <a:r>
              <a:rPr lang="en-US" altLang="en-US" dirty="0" smtClean="0"/>
              <a:t>Hazard Characterization/Dose-Response</a:t>
            </a:r>
          </a:p>
          <a:p>
            <a:pPr lvl="1">
              <a:lnSpc>
                <a:spcPct val="90000"/>
              </a:lnSpc>
            </a:pPr>
            <a:r>
              <a:rPr lang="en-US" altLang="en-US" sz="2400" dirty="0" smtClean="0"/>
              <a:t>Based on CDC Illness surveillance observations</a:t>
            </a:r>
            <a:endParaRPr lang="en-US" altLang="en-US" sz="2400" dirty="0"/>
          </a:p>
          <a:p>
            <a:pPr>
              <a:lnSpc>
                <a:spcPct val="90000"/>
              </a:lnSpc>
            </a:pPr>
            <a:r>
              <a:rPr lang="en-US" altLang="en-US" dirty="0" smtClean="0"/>
              <a:t>Exposure Assessment</a:t>
            </a:r>
          </a:p>
          <a:p>
            <a:pPr lvl="1">
              <a:lnSpc>
                <a:spcPct val="90000"/>
              </a:lnSpc>
            </a:pPr>
            <a:r>
              <a:rPr lang="en-US" altLang="en-US" sz="2400" dirty="0" smtClean="0"/>
              <a:t>By region / season / harvest type categories</a:t>
            </a:r>
            <a:endParaRPr lang="en-US" altLang="en-US" sz="2400" dirty="0"/>
          </a:p>
          <a:p>
            <a:pPr>
              <a:lnSpc>
                <a:spcPct val="90000"/>
              </a:lnSpc>
            </a:pPr>
            <a:r>
              <a:rPr lang="en-US" altLang="en-US" dirty="0" smtClean="0"/>
              <a:t>Risk </a:t>
            </a:r>
            <a:r>
              <a:rPr lang="en-US" altLang="en-US" dirty="0"/>
              <a:t>Characterization</a:t>
            </a:r>
          </a:p>
          <a:p>
            <a:pPr lvl="1">
              <a:lnSpc>
                <a:spcPct val="90000"/>
              </a:lnSpc>
            </a:pPr>
            <a:r>
              <a:rPr lang="en-US" altLang="en-US" sz="2400" dirty="0" smtClean="0"/>
              <a:t>Sensitivity </a:t>
            </a:r>
            <a:r>
              <a:rPr lang="en-US" altLang="en-US" sz="2400" dirty="0"/>
              <a:t>Analysis</a:t>
            </a:r>
          </a:p>
          <a:p>
            <a:pPr lvl="1">
              <a:lnSpc>
                <a:spcPct val="90000"/>
              </a:lnSpc>
            </a:pPr>
            <a:r>
              <a:rPr lang="en-US" altLang="en-US" sz="2400" dirty="0"/>
              <a:t>Validation</a:t>
            </a:r>
          </a:p>
          <a:p>
            <a:pPr lvl="1">
              <a:lnSpc>
                <a:spcPct val="90000"/>
              </a:lnSpc>
            </a:pPr>
            <a:r>
              <a:rPr lang="en-US" altLang="en-US" sz="2400" dirty="0"/>
              <a:t>What-If </a:t>
            </a:r>
            <a:r>
              <a:rPr lang="en-US" altLang="en-US" sz="2400" dirty="0" smtClean="0"/>
              <a:t>Scenarios and Effect of Mitigations</a:t>
            </a:r>
            <a:endParaRPr lang="en-US" altLang="en-US" sz="2400" dirty="0"/>
          </a:p>
        </p:txBody>
      </p:sp>
    </p:spTree>
    <p:extLst>
      <p:ext uri="{BB962C8B-B14F-4D97-AF65-F5344CB8AC3E}">
        <p14:creationId xmlns:p14="http://schemas.microsoft.com/office/powerpoint/2010/main" val="3286448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Vp</a:t>
            </a:r>
            <a:r>
              <a:rPr lang="en-US" dirty="0" smtClean="0"/>
              <a:t> Calculator (2007)</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Introduced as part of an ISSC proposal which proposed use of calculator as a mandatory evaluation element in the </a:t>
            </a:r>
            <a:r>
              <a:rPr lang="en-US" dirty="0" err="1" smtClean="0"/>
              <a:t>NSSP</a:t>
            </a:r>
            <a:r>
              <a:rPr lang="en-US" dirty="0" smtClean="0"/>
              <a:t> MO</a:t>
            </a:r>
          </a:p>
          <a:p>
            <a:pPr lvl="1"/>
            <a:r>
              <a:rPr lang="en-US" dirty="0" smtClean="0"/>
              <a:t>rejected as originally proposed</a:t>
            </a:r>
          </a:p>
          <a:p>
            <a:pPr lvl="1"/>
            <a:r>
              <a:rPr lang="en-US" dirty="0" smtClean="0"/>
              <a:t>adopted for use at the discretion of </a:t>
            </a:r>
            <a:r>
              <a:rPr lang="en-US" dirty="0" err="1" smtClean="0"/>
              <a:t>SSCA</a:t>
            </a:r>
            <a:endParaRPr lang="en-US" dirty="0" smtClean="0"/>
          </a:p>
          <a:p>
            <a:r>
              <a:rPr lang="en-US" dirty="0" smtClean="0"/>
              <a:t>A surrogate </a:t>
            </a:r>
            <a:r>
              <a:rPr lang="en-US" dirty="0"/>
              <a:t>calculation embedded in Excel worksheet</a:t>
            </a:r>
          </a:p>
          <a:p>
            <a:pPr lvl="1"/>
            <a:r>
              <a:rPr lang="en-US" dirty="0"/>
              <a:t>reproduces </a:t>
            </a:r>
            <a:r>
              <a:rPr lang="en-US" dirty="0" smtClean="0"/>
              <a:t>selected input-output of </a:t>
            </a:r>
            <a:r>
              <a:rPr lang="en-US" dirty="0" err="1" smtClean="0"/>
              <a:t>Vp</a:t>
            </a:r>
            <a:r>
              <a:rPr lang="en-US" dirty="0" smtClean="0"/>
              <a:t> </a:t>
            </a:r>
            <a:r>
              <a:rPr lang="en-US" dirty="0" err="1" smtClean="0"/>
              <a:t>QRA</a:t>
            </a:r>
            <a:r>
              <a:rPr lang="en-US" dirty="0" smtClean="0"/>
              <a:t> </a:t>
            </a:r>
          </a:p>
          <a:p>
            <a:pPr lvl="1"/>
            <a:r>
              <a:rPr lang="en-US" dirty="0" smtClean="0"/>
              <a:t>season/region “downscaled” to month/state</a:t>
            </a:r>
            <a:endParaRPr lang="en-US" dirty="0"/>
          </a:p>
          <a:p>
            <a:pPr lvl="1"/>
            <a:r>
              <a:rPr lang="en-US" dirty="0"/>
              <a:t>mean exposure </a:t>
            </a:r>
            <a:r>
              <a:rPr lang="en-US" dirty="0" smtClean="0"/>
              <a:t>and risk/serving </a:t>
            </a:r>
            <a:r>
              <a:rPr lang="en-US" dirty="0"/>
              <a:t>determined by mean </a:t>
            </a:r>
            <a:r>
              <a:rPr lang="en-US" dirty="0" smtClean="0"/>
              <a:t>water/air temperatures </a:t>
            </a:r>
            <a:r>
              <a:rPr lang="en-US" dirty="0"/>
              <a:t>and max </a:t>
            </a:r>
            <a:r>
              <a:rPr lang="en-US" dirty="0" smtClean="0"/>
              <a:t>time-to-refrigeration</a:t>
            </a:r>
          </a:p>
          <a:p>
            <a:pPr lvl="1"/>
            <a:r>
              <a:rPr lang="en-US" dirty="0" smtClean="0"/>
              <a:t>Max </a:t>
            </a:r>
            <a:r>
              <a:rPr lang="en-US" dirty="0" err="1" smtClean="0"/>
              <a:t>cooldown</a:t>
            </a:r>
            <a:r>
              <a:rPr lang="en-US" dirty="0" smtClean="0"/>
              <a:t> time fixed at </a:t>
            </a:r>
            <a:r>
              <a:rPr lang="en-US" dirty="0" err="1" smtClean="0"/>
              <a:t>10h</a:t>
            </a:r>
            <a:endParaRPr lang="en-US" dirty="0"/>
          </a:p>
          <a:p>
            <a:endParaRPr lang="en-US" dirty="0" smtClean="0"/>
          </a:p>
          <a:p>
            <a:endParaRPr lang="en-US" dirty="0" smtClean="0"/>
          </a:p>
        </p:txBody>
      </p:sp>
    </p:spTree>
    <p:extLst>
      <p:ext uri="{BB962C8B-B14F-4D97-AF65-F5344CB8AC3E}">
        <p14:creationId xmlns:p14="http://schemas.microsoft.com/office/powerpoint/2010/main" val="3805106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Rot="1" noChangeArrowheads="1"/>
          </p:cNvSpPr>
          <p:nvPr>
            <p:ph type="title"/>
          </p:nvPr>
        </p:nvSpPr>
        <p:spPr/>
        <p:txBody>
          <a:bodyPr/>
          <a:lstStyle/>
          <a:p>
            <a:r>
              <a:rPr lang="en-US" altLang="en-US" dirty="0"/>
              <a:t>Key Assumptions</a:t>
            </a:r>
          </a:p>
        </p:txBody>
      </p:sp>
      <p:sp>
        <p:nvSpPr>
          <p:cNvPr id="1018883" name="Rectangle 3"/>
          <p:cNvSpPr>
            <a:spLocks noGrp="1" noRot="1" noChangeArrowheads="1"/>
          </p:cNvSpPr>
          <p:nvPr>
            <p:ph idx="1"/>
          </p:nvPr>
        </p:nvSpPr>
        <p:spPr/>
        <p:txBody>
          <a:bodyPr>
            <a:normAutofit lnSpcReduction="10000"/>
          </a:bodyPr>
          <a:lstStyle/>
          <a:p>
            <a:r>
              <a:rPr lang="en-US" altLang="en-US" dirty="0" smtClean="0"/>
              <a:t>Total </a:t>
            </a:r>
            <a:r>
              <a:rPr lang="en-US" altLang="en-US" dirty="0" err="1" smtClean="0"/>
              <a:t>Vp</a:t>
            </a:r>
            <a:r>
              <a:rPr lang="en-US" altLang="en-US" dirty="0" smtClean="0"/>
              <a:t> levels at-harvest </a:t>
            </a:r>
          </a:p>
          <a:p>
            <a:pPr lvl="1"/>
            <a:r>
              <a:rPr lang="en-US" altLang="en-US" sz="2600" dirty="0" smtClean="0"/>
              <a:t>determined by water temperature alone</a:t>
            </a:r>
          </a:p>
          <a:p>
            <a:pPr lvl="1"/>
            <a:r>
              <a:rPr lang="en-US" altLang="en-US" sz="2600" dirty="0" smtClean="0"/>
              <a:t>two relationships; one for the </a:t>
            </a:r>
            <a:r>
              <a:rPr lang="en-US" altLang="en-US" sz="2600" dirty="0" err="1" smtClean="0"/>
              <a:t>PNW</a:t>
            </a:r>
            <a:r>
              <a:rPr lang="en-US" altLang="en-US" sz="2600" dirty="0" smtClean="0"/>
              <a:t> and one for all other regions</a:t>
            </a:r>
          </a:p>
          <a:p>
            <a:r>
              <a:rPr lang="en-US" altLang="en-US" dirty="0" smtClean="0"/>
              <a:t>Total </a:t>
            </a:r>
            <a:r>
              <a:rPr lang="en-US" altLang="en-US" dirty="0" err="1" smtClean="0"/>
              <a:t>Vp</a:t>
            </a:r>
            <a:r>
              <a:rPr lang="en-US" altLang="en-US" dirty="0" smtClean="0"/>
              <a:t> growth post-harvest</a:t>
            </a:r>
          </a:p>
          <a:p>
            <a:pPr lvl="1"/>
            <a:r>
              <a:rPr lang="en-US" altLang="en-US" sz="2600" u="sng" dirty="0" smtClean="0"/>
              <a:t>During harvest</a:t>
            </a:r>
            <a:r>
              <a:rPr lang="en-US" altLang="en-US" sz="2600" dirty="0" smtClean="0"/>
              <a:t>: oyster temperature = air temperature (rapid equilibration, no evaporative cooling, no radiative heating)</a:t>
            </a:r>
          </a:p>
          <a:p>
            <a:pPr lvl="1"/>
            <a:r>
              <a:rPr lang="en-US" altLang="en-US" sz="2600" u="sng" dirty="0" smtClean="0"/>
              <a:t>During intertidal exposure</a:t>
            </a:r>
            <a:r>
              <a:rPr lang="en-US" altLang="en-US" sz="2600" dirty="0" smtClean="0"/>
              <a:t>: oyster temperature &gt; air temperature (radiative heating)</a:t>
            </a:r>
          </a:p>
          <a:p>
            <a:endParaRPr lang="en-US" altLang="en-US" sz="2800" dirty="0" smtClean="0"/>
          </a:p>
          <a:p>
            <a:pPr marL="0" indent="0">
              <a:buNone/>
            </a:pPr>
            <a:endParaRPr lang="en-US" altLang="en-US" sz="2800" i="1" baseline="30000" dirty="0"/>
          </a:p>
        </p:txBody>
      </p:sp>
    </p:spTree>
    <p:extLst>
      <p:ext uri="{BB962C8B-B14F-4D97-AF65-F5344CB8AC3E}">
        <p14:creationId xmlns:p14="http://schemas.microsoft.com/office/powerpoint/2010/main" val="576203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Rot="1" noChangeArrowheads="1"/>
          </p:cNvSpPr>
          <p:nvPr>
            <p:ph type="title"/>
          </p:nvPr>
        </p:nvSpPr>
        <p:spPr/>
        <p:txBody>
          <a:bodyPr/>
          <a:lstStyle/>
          <a:p>
            <a:r>
              <a:rPr lang="en-US" altLang="en-US" dirty="0"/>
              <a:t>Key Assumptions</a:t>
            </a:r>
          </a:p>
        </p:txBody>
      </p:sp>
      <p:sp>
        <p:nvSpPr>
          <p:cNvPr id="1018883" name="Rectangle 3"/>
          <p:cNvSpPr>
            <a:spLocks noGrp="1" noRot="1" noChangeArrowheads="1"/>
          </p:cNvSpPr>
          <p:nvPr>
            <p:ph idx="1"/>
          </p:nvPr>
        </p:nvSpPr>
        <p:spPr/>
        <p:txBody>
          <a:bodyPr>
            <a:normAutofit fontScale="85000" lnSpcReduction="10000"/>
          </a:bodyPr>
          <a:lstStyle/>
          <a:p>
            <a:r>
              <a:rPr lang="en-US" altLang="en-US" sz="2800" i="1" dirty="0" err="1"/>
              <a:t>tdh</a:t>
            </a:r>
            <a:r>
              <a:rPr lang="en-US" altLang="en-US" sz="2800" i="1" baseline="30000" dirty="0"/>
              <a:t>+ </a:t>
            </a:r>
            <a:r>
              <a:rPr lang="en-US" altLang="en-US" sz="2800" dirty="0"/>
              <a:t>strains regarded as pathogenic </a:t>
            </a:r>
            <a:r>
              <a:rPr lang="en-US" altLang="en-US" sz="2800" i="1" dirty="0" err="1"/>
              <a:t>Vp</a:t>
            </a:r>
            <a:endParaRPr lang="en-US" altLang="en-US" sz="2800" dirty="0"/>
          </a:p>
          <a:p>
            <a:r>
              <a:rPr lang="en-US" altLang="en-US" sz="2800" dirty="0"/>
              <a:t>All </a:t>
            </a:r>
            <a:r>
              <a:rPr lang="en-US" altLang="en-US" sz="2800" i="1" dirty="0" err="1"/>
              <a:t>tdh</a:t>
            </a:r>
            <a:r>
              <a:rPr lang="en-US" altLang="en-US" sz="2800" baseline="30000" dirty="0"/>
              <a:t>+ </a:t>
            </a:r>
            <a:r>
              <a:rPr lang="en-US" altLang="en-US" sz="2800" dirty="0"/>
              <a:t>strains equally </a:t>
            </a:r>
            <a:r>
              <a:rPr lang="en-US" altLang="en-US" sz="2800" dirty="0" smtClean="0"/>
              <a:t>virulent</a:t>
            </a:r>
          </a:p>
          <a:p>
            <a:r>
              <a:rPr lang="en-US" altLang="en-US" sz="2800" dirty="0" smtClean="0"/>
              <a:t>Prevalence of </a:t>
            </a:r>
            <a:r>
              <a:rPr lang="en-US" altLang="en-US" sz="2800" i="1" dirty="0" err="1" smtClean="0"/>
              <a:t>tdh</a:t>
            </a:r>
            <a:r>
              <a:rPr lang="en-US" altLang="en-US" sz="2800" i="1" baseline="30000" dirty="0"/>
              <a:t>+ </a:t>
            </a:r>
            <a:r>
              <a:rPr lang="en-US" altLang="en-US" sz="2800" dirty="0" smtClean="0"/>
              <a:t>strains: </a:t>
            </a:r>
          </a:p>
          <a:p>
            <a:pPr lvl="1"/>
            <a:r>
              <a:rPr lang="en-US" altLang="en-US" sz="2400" dirty="0" err="1" smtClean="0"/>
              <a:t>approx</a:t>
            </a:r>
            <a:r>
              <a:rPr lang="en-US" altLang="en-US" sz="2400" dirty="0" smtClean="0"/>
              <a:t> 2.3% of total </a:t>
            </a:r>
            <a:r>
              <a:rPr lang="en-US" altLang="en-US" sz="2400" dirty="0" err="1" smtClean="0"/>
              <a:t>Vp</a:t>
            </a:r>
            <a:r>
              <a:rPr lang="en-US" altLang="en-US" sz="2400" dirty="0" smtClean="0"/>
              <a:t> in </a:t>
            </a:r>
            <a:r>
              <a:rPr lang="en-US" altLang="en-US" sz="2400" dirty="0" err="1" smtClean="0"/>
              <a:t>PNW</a:t>
            </a:r>
            <a:r>
              <a:rPr lang="en-US" altLang="en-US" sz="2400" dirty="0"/>
              <a:t> </a:t>
            </a:r>
            <a:r>
              <a:rPr lang="en-US" altLang="en-US" sz="2400" dirty="0" smtClean="0"/>
              <a:t>and 0.2% in other regions</a:t>
            </a:r>
          </a:p>
          <a:p>
            <a:r>
              <a:rPr lang="en-US" altLang="en-US" sz="2800" dirty="0" smtClean="0"/>
              <a:t>Growth and survival of pathogenic </a:t>
            </a:r>
            <a:r>
              <a:rPr lang="en-US" altLang="en-US" sz="2800" i="1" dirty="0" err="1" smtClean="0"/>
              <a:t>Vp</a:t>
            </a:r>
            <a:r>
              <a:rPr lang="en-US" altLang="en-US" sz="2800" dirty="0" smtClean="0"/>
              <a:t> is the same as total</a:t>
            </a:r>
            <a:r>
              <a:rPr lang="en-US" altLang="en-US" sz="2800" i="1" dirty="0" smtClean="0"/>
              <a:t> </a:t>
            </a:r>
            <a:r>
              <a:rPr lang="en-US" altLang="en-US" sz="2800" i="1" dirty="0" err="1" smtClean="0"/>
              <a:t>Vp</a:t>
            </a:r>
            <a:endParaRPr lang="en-US" altLang="en-US" sz="2800" i="1" dirty="0" smtClean="0"/>
          </a:p>
          <a:p>
            <a:r>
              <a:rPr lang="en-US" altLang="en-US" sz="2800" dirty="0" smtClean="0"/>
              <a:t>Growth rate determined by temperature alone</a:t>
            </a:r>
            <a:endParaRPr lang="en-US" altLang="en-US" sz="2400" dirty="0" smtClean="0"/>
          </a:p>
          <a:p>
            <a:r>
              <a:rPr lang="en-US" altLang="en-US" sz="2800" dirty="0" smtClean="0"/>
              <a:t>No variability in growth </a:t>
            </a:r>
            <a:r>
              <a:rPr lang="en-US" altLang="en-US" sz="2800" dirty="0"/>
              <a:t>rate </a:t>
            </a:r>
            <a:r>
              <a:rPr lang="en-US" altLang="en-US" sz="2800" dirty="0" smtClean="0"/>
              <a:t>at any given temperature </a:t>
            </a:r>
          </a:p>
          <a:p>
            <a:pPr lvl="1"/>
            <a:r>
              <a:rPr lang="en-US" altLang="en-US" sz="2400" dirty="0" smtClean="0"/>
              <a:t>estimated growth rate in oysters = ¼ the growth </a:t>
            </a:r>
            <a:r>
              <a:rPr lang="en-US" altLang="en-US" sz="2400" dirty="0"/>
              <a:t>rate </a:t>
            </a:r>
            <a:r>
              <a:rPr lang="en-US" altLang="en-US" sz="2400" dirty="0" smtClean="0"/>
              <a:t>of that in broth culture </a:t>
            </a:r>
            <a:r>
              <a:rPr lang="en-US" altLang="en-US" sz="2400" dirty="0"/>
              <a:t>at all </a:t>
            </a:r>
            <a:r>
              <a:rPr lang="en-US" altLang="en-US" sz="2400" dirty="0" smtClean="0"/>
              <a:t>temperatures (Miles et al vs Gooch et al)</a:t>
            </a:r>
          </a:p>
          <a:p>
            <a:r>
              <a:rPr lang="en-US" altLang="en-US" sz="2800" dirty="0" smtClean="0"/>
              <a:t>Fixed die-off rate &amp; distribution of storage times</a:t>
            </a:r>
            <a:endParaRPr lang="en-US" altLang="en-US" sz="2800" dirty="0"/>
          </a:p>
          <a:p>
            <a:r>
              <a:rPr lang="en-US" altLang="en-US" sz="2800" dirty="0" smtClean="0"/>
              <a:t>No lag </a:t>
            </a:r>
            <a:r>
              <a:rPr lang="en-US" altLang="en-US" sz="2800" dirty="0"/>
              <a:t>time to growth of </a:t>
            </a:r>
            <a:r>
              <a:rPr lang="en-US" altLang="en-US" sz="2800" i="1" dirty="0" err="1"/>
              <a:t>Vp</a:t>
            </a:r>
            <a:r>
              <a:rPr lang="en-US" altLang="en-US" sz="2800" dirty="0"/>
              <a:t> </a:t>
            </a:r>
            <a:r>
              <a:rPr lang="en-US" altLang="en-US" sz="2800" dirty="0" smtClean="0"/>
              <a:t>post-harvest</a:t>
            </a:r>
            <a:endParaRPr lang="en-US" altLang="en-US" sz="2800" dirty="0"/>
          </a:p>
          <a:p>
            <a:pPr marL="0" indent="0">
              <a:buNone/>
            </a:pPr>
            <a:endParaRPr lang="en-US" altLang="en-US" sz="2800" i="1" baseline="30000" dirty="0"/>
          </a:p>
        </p:txBody>
      </p:sp>
    </p:spTree>
    <p:extLst>
      <p:ext uri="{BB962C8B-B14F-4D97-AF65-F5344CB8AC3E}">
        <p14:creationId xmlns:p14="http://schemas.microsoft.com/office/powerpoint/2010/main" val="2881360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Assumptions</a:t>
            </a:r>
            <a:endParaRPr lang="en-US"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sz="3200" dirty="0" smtClean="0"/>
              <a:t>Illness underreporting multiplier </a:t>
            </a:r>
          </a:p>
          <a:p>
            <a:pPr marL="742950" lvl="2" indent="-342900">
              <a:buFont typeface="Arial" panose="020B0604020202020204" pitchFamily="34" charset="0"/>
              <a:buChar char="•"/>
            </a:pPr>
            <a:r>
              <a:rPr lang="en-US" sz="2600" dirty="0" smtClean="0"/>
              <a:t>20:1 estimate (Mead et al 1999)</a:t>
            </a:r>
          </a:p>
          <a:p>
            <a:pPr marL="742950" lvl="2" indent="-342900">
              <a:buFont typeface="Arial" panose="020B0604020202020204" pitchFamily="34" charset="0"/>
              <a:buChar char="•"/>
            </a:pPr>
            <a:r>
              <a:rPr lang="en-US" sz="2600" dirty="0" smtClean="0"/>
              <a:t>now estimated at &gt; 150:1 (</a:t>
            </a:r>
            <a:r>
              <a:rPr lang="en-US" sz="2600" dirty="0" err="1" smtClean="0"/>
              <a:t>Scallan</a:t>
            </a:r>
            <a:r>
              <a:rPr lang="en-US" sz="2600" dirty="0" smtClean="0"/>
              <a:t> et al 2011)  </a:t>
            </a:r>
          </a:p>
          <a:p>
            <a:pPr marL="342900" lvl="1" indent="-342900">
              <a:buFont typeface="Arial" panose="020B0604020202020204" pitchFamily="34" charset="0"/>
              <a:buChar char="•"/>
            </a:pPr>
            <a:r>
              <a:rPr lang="en-US" sz="3200" dirty="0" smtClean="0"/>
              <a:t>Servings determined by NMFS landings</a:t>
            </a:r>
          </a:p>
          <a:p>
            <a:pPr marL="742950" lvl="2" indent="-342900"/>
            <a:r>
              <a:rPr lang="en-US" sz="2600" dirty="0" smtClean="0"/>
              <a:t>Average serving size of 12 oysters (</a:t>
            </a:r>
            <a:r>
              <a:rPr lang="en-US" sz="2600" dirty="0" err="1" smtClean="0"/>
              <a:t>approx</a:t>
            </a:r>
            <a:r>
              <a:rPr lang="en-US" sz="2600" dirty="0" smtClean="0"/>
              <a:t> </a:t>
            </a:r>
            <a:r>
              <a:rPr lang="en-US" sz="2600" dirty="0" err="1" smtClean="0"/>
              <a:t>200g</a:t>
            </a:r>
            <a:r>
              <a:rPr lang="en-US" sz="2600" dirty="0" smtClean="0"/>
              <a:t>)</a:t>
            </a:r>
          </a:p>
          <a:p>
            <a:pPr marL="742950" lvl="2" indent="-342900"/>
            <a:r>
              <a:rPr lang="en-US" sz="2600" dirty="0" smtClean="0"/>
              <a:t>Raw consumption = 50% of landings </a:t>
            </a:r>
            <a:endParaRPr lang="en-US" sz="2600" dirty="0"/>
          </a:p>
          <a:p>
            <a:pPr marL="742950" lvl="2" indent="-342900"/>
            <a:r>
              <a:rPr lang="en-US" sz="2600" dirty="0" smtClean="0"/>
              <a:t>no seasonal or regional variation in raw consumption percentage</a:t>
            </a:r>
            <a:endParaRPr lang="en-US" sz="2600" dirty="0"/>
          </a:p>
          <a:p>
            <a:endParaRPr lang="en-US" dirty="0"/>
          </a:p>
        </p:txBody>
      </p:sp>
    </p:spTree>
    <p:extLst>
      <p:ext uri="{BB962C8B-B14F-4D97-AF65-F5344CB8AC3E}">
        <p14:creationId xmlns:p14="http://schemas.microsoft.com/office/powerpoint/2010/main" val="2041747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 Skill Assessment</a:t>
            </a:r>
            <a:endParaRPr lang="en-US" dirty="0"/>
          </a:p>
        </p:txBody>
      </p:sp>
      <p:sp>
        <p:nvSpPr>
          <p:cNvPr id="3" name="Content Placeholder 2"/>
          <p:cNvSpPr>
            <a:spLocks noGrp="1"/>
          </p:cNvSpPr>
          <p:nvPr>
            <p:ph idx="1"/>
          </p:nvPr>
        </p:nvSpPr>
        <p:spPr/>
        <p:txBody>
          <a:bodyPr>
            <a:normAutofit fontScale="85000" lnSpcReduction="20000"/>
          </a:bodyPr>
          <a:lstStyle/>
          <a:p>
            <a:pPr marL="342900" lvl="1" indent="-342900">
              <a:buFont typeface="Arial" panose="020B0604020202020204" pitchFamily="34" charset="0"/>
              <a:buChar char="•"/>
            </a:pPr>
            <a:r>
              <a:rPr lang="en-US" sz="3500" dirty="0" err="1" smtClean="0"/>
              <a:t>Vp</a:t>
            </a:r>
            <a:r>
              <a:rPr lang="en-US" sz="3500" dirty="0" smtClean="0"/>
              <a:t> Risk Assessment (2005)</a:t>
            </a:r>
          </a:p>
          <a:p>
            <a:pPr marL="742950" lvl="2" indent="-342900">
              <a:buFont typeface="Arial" panose="020B0604020202020204" pitchFamily="34" charset="0"/>
              <a:buChar char="•"/>
            </a:pPr>
            <a:r>
              <a:rPr lang="en-US" sz="2600" dirty="0" smtClean="0"/>
              <a:t>predictions </a:t>
            </a:r>
            <a:r>
              <a:rPr lang="en-US" sz="2600" dirty="0"/>
              <a:t>of region/season exposures (</a:t>
            </a:r>
            <a:r>
              <a:rPr lang="en-US" sz="2600" dirty="0" err="1"/>
              <a:t>Vp</a:t>
            </a:r>
            <a:r>
              <a:rPr lang="en-US" sz="2600" dirty="0"/>
              <a:t>/g at </a:t>
            </a:r>
            <a:r>
              <a:rPr lang="en-US" sz="2600" dirty="0" smtClean="0"/>
              <a:t>retail) - </a:t>
            </a:r>
            <a:r>
              <a:rPr lang="en-US" sz="2600" u="sng" dirty="0" smtClean="0"/>
              <a:t>good</a:t>
            </a:r>
          </a:p>
          <a:p>
            <a:pPr marL="742950" lvl="2" indent="-342900">
              <a:buFont typeface="Arial" panose="020B0604020202020204" pitchFamily="34" charset="0"/>
              <a:buChar char="•"/>
            </a:pPr>
            <a:r>
              <a:rPr lang="en-US" sz="2600" dirty="0"/>
              <a:t>predicted total </a:t>
            </a:r>
            <a:r>
              <a:rPr lang="en-US" sz="2600" dirty="0" smtClean="0"/>
              <a:t># of illnesses - </a:t>
            </a:r>
            <a:r>
              <a:rPr lang="en-US" sz="2600" u="sng" dirty="0" smtClean="0"/>
              <a:t>can’t be validated</a:t>
            </a:r>
          </a:p>
          <a:p>
            <a:pPr marL="742950" lvl="2" indent="-342900">
              <a:buFont typeface="Arial" panose="020B0604020202020204" pitchFamily="34" charset="0"/>
              <a:buChar char="•"/>
            </a:pPr>
            <a:r>
              <a:rPr lang="en-US" sz="2600" dirty="0" smtClean="0"/>
              <a:t>prediction of seasonal distribution of </a:t>
            </a:r>
            <a:r>
              <a:rPr lang="en-US" sz="2600" dirty="0"/>
              <a:t>illness - </a:t>
            </a:r>
            <a:r>
              <a:rPr lang="en-US" sz="2600" u="sng" dirty="0"/>
              <a:t>good/fair</a:t>
            </a:r>
            <a:r>
              <a:rPr lang="en-US" sz="2600" dirty="0"/>
              <a:t> </a:t>
            </a:r>
            <a:endParaRPr lang="en-US" sz="2600" dirty="0" smtClean="0"/>
          </a:p>
          <a:p>
            <a:pPr marL="742950" lvl="2" indent="-342900">
              <a:buFont typeface="Arial" panose="020B0604020202020204" pitchFamily="34" charset="0"/>
              <a:buChar char="•"/>
            </a:pPr>
            <a:r>
              <a:rPr lang="en-US" sz="2600" dirty="0" smtClean="0"/>
              <a:t>predictions </a:t>
            </a:r>
            <a:r>
              <a:rPr lang="en-US" sz="2600" dirty="0"/>
              <a:t>of </a:t>
            </a:r>
            <a:r>
              <a:rPr lang="en-US" sz="2600" dirty="0" smtClean="0"/>
              <a:t>regional distribution of </a:t>
            </a:r>
            <a:r>
              <a:rPr lang="en-US" sz="2600" dirty="0"/>
              <a:t>illness - </a:t>
            </a:r>
            <a:r>
              <a:rPr lang="en-US" sz="2600" u="sng" dirty="0"/>
              <a:t>poor</a:t>
            </a:r>
            <a:r>
              <a:rPr lang="en-US" sz="2600" dirty="0"/>
              <a:t> </a:t>
            </a:r>
          </a:p>
          <a:p>
            <a:pPr marL="342900" lvl="1" indent="-342900">
              <a:buFont typeface="Arial" panose="020B0604020202020204" pitchFamily="34" charset="0"/>
              <a:buChar char="•"/>
            </a:pPr>
            <a:r>
              <a:rPr lang="en-US" sz="3500" dirty="0" err="1" smtClean="0"/>
              <a:t>Vp</a:t>
            </a:r>
            <a:r>
              <a:rPr lang="en-US" sz="3500" dirty="0" smtClean="0"/>
              <a:t> calculator (2007)</a:t>
            </a:r>
          </a:p>
          <a:p>
            <a:pPr marL="742950" lvl="2" indent="-342900">
              <a:buFont typeface="Arial" panose="020B0604020202020204" pitchFamily="34" charset="0"/>
              <a:buChar char="•"/>
            </a:pPr>
            <a:r>
              <a:rPr lang="en-US" sz="2600" dirty="0"/>
              <a:t>n</a:t>
            </a:r>
            <a:r>
              <a:rPr lang="en-US" sz="2600" dirty="0" smtClean="0"/>
              <a:t>o validation was conducted</a:t>
            </a:r>
          </a:p>
          <a:p>
            <a:pPr marL="342900" lvl="1" indent="-342900">
              <a:buFont typeface="Arial" panose="020B0604020202020204" pitchFamily="34" charset="0"/>
              <a:buChar char="•"/>
            </a:pPr>
            <a:r>
              <a:rPr lang="en-US" sz="3500" dirty="0" smtClean="0"/>
              <a:t>Individual components of </a:t>
            </a:r>
            <a:r>
              <a:rPr lang="en-US" sz="3500" dirty="0" err="1" smtClean="0"/>
              <a:t>QRA</a:t>
            </a:r>
            <a:endParaRPr lang="en-US" sz="3500" dirty="0" smtClean="0"/>
          </a:p>
          <a:p>
            <a:pPr marL="742950" lvl="2" indent="-342900">
              <a:buFont typeface="Arial" panose="020B0604020202020204" pitchFamily="34" charset="0"/>
              <a:buChar char="•"/>
            </a:pPr>
            <a:r>
              <a:rPr lang="en-US" dirty="0" smtClean="0"/>
              <a:t>Growth rate model</a:t>
            </a:r>
          </a:p>
          <a:p>
            <a:pPr marL="742950" lvl="2" indent="-342900">
              <a:buFont typeface="Arial" panose="020B0604020202020204" pitchFamily="34" charset="0"/>
              <a:buChar char="•"/>
            </a:pPr>
            <a:r>
              <a:rPr lang="en-US" dirty="0" smtClean="0"/>
              <a:t>Total </a:t>
            </a:r>
            <a:r>
              <a:rPr lang="en-US" dirty="0" err="1" smtClean="0"/>
              <a:t>Vp</a:t>
            </a:r>
            <a:r>
              <a:rPr lang="en-US" dirty="0" smtClean="0"/>
              <a:t> at-harvest versus water temperature</a:t>
            </a:r>
          </a:p>
          <a:p>
            <a:pPr marL="342900" lvl="1" indent="-342900">
              <a:buFont typeface="Arial" panose="020B0604020202020204" pitchFamily="34" charset="0"/>
              <a:buChar char="•"/>
            </a:pPr>
            <a:r>
              <a:rPr lang="en-US" sz="3500" dirty="0" smtClean="0"/>
              <a:t>Predicted Effect of time-temperature controls</a:t>
            </a:r>
          </a:p>
        </p:txBody>
      </p:sp>
    </p:spTree>
    <p:extLst>
      <p:ext uri="{BB962C8B-B14F-4D97-AF65-F5344CB8AC3E}">
        <p14:creationId xmlns:p14="http://schemas.microsoft.com/office/powerpoint/2010/main" val="552367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DA_PP_Final_Use_This - Stnd ver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FDA_PP_Final_Use_This - Stnd version</Template>
  <TotalTime>377</TotalTime>
  <Words>1776</Words>
  <Application>Microsoft Office PowerPoint</Application>
  <PresentationFormat>On-screen Show (4:3)</PresentationFormat>
  <Paragraphs>718</Paragraphs>
  <Slides>19</Slides>
  <Notes>4</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FDA_PP_Final_Use_This - Stnd version</vt:lpstr>
      <vt:lpstr>Office Theme</vt:lpstr>
      <vt:lpstr>Vp Risk Assessment and Calculator Development</vt:lpstr>
      <vt:lpstr>Overview</vt:lpstr>
      <vt:lpstr>Timeline of 2005 VP QRA</vt:lpstr>
      <vt:lpstr>Vp Risk Assessment (2005)       </vt:lpstr>
      <vt:lpstr>Vp Calculator (2007)</vt:lpstr>
      <vt:lpstr>Key Assumptions</vt:lpstr>
      <vt:lpstr>Key Assumptions</vt:lpstr>
      <vt:lpstr>Key Assumptions</vt:lpstr>
      <vt:lpstr>Validation / Skill Assessment</vt:lpstr>
      <vt:lpstr>Validation / Skill Assessment</vt:lpstr>
      <vt:lpstr>Validation / Skill Assessment</vt:lpstr>
      <vt:lpstr>Validation / Skill Assessment</vt:lpstr>
      <vt:lpstr>Validation / Skill Assessment</vt:lpstr>
      <vt:lpstr>Predicted Effectiveness  of Rapid Cooling</vt:lpstr>
      <vt:lpstr>Illness History in Connecticut:   2009 to 2014 Illness Summary</vt:lpstr>
      <vt:lpstr>Modifications / Updates</vt:lpstr>
      <vt:lpstr>PowerPoint Presentation</vt:lpstr>
      <vt:lpstr>PowerPoint Presentation</vt:lpstr>
      <vt:lpstr>PowerPoint Presentation</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Bowers, John C</dc:creator>
  <cp:lastModifiedBy>Heather</cp:lastModifiedBy>
  <cp:revision>40</cp:revision>
  <cp:lastPrinted>2017-09-05T20:50:33Z</cp:lastPrinted>
  <dcterms:created xsi:type="dcterms:W3CDTF">2017-09-05T16:37:20Z</dcterms:created>
  <dcterms:modified xsi:type="dcterms:W3CDTF">2017-09-06T14:06:36Z</dcterms:modified>
</cp:coreProperties>
</file>