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3" r:id="rId1"/>
  </p:sldMasterIdLst>
  <p:notesMasterIdLst>
    <p:notesMasterId r:id="rId18"/>
  </p:notesMasterIdLst>
  <p:sldIdLst>
    <p:sldId id="256" r:id="rId2"/>
    <p:sldId id="267" r:id="rId3"/>
    <p:sldId id="289" r:id="rId4"/>
    <p:sldId id="290" r:id="rId5"/>
    <p:sldId id="291" r:id="rId6"/>
    <p:sldId id="295" r:id="rId7"/>
    <p:sldId id="286" r:id="rId8"/>
    <p:sldId id="297" r:id="rId9"/>
    <p:sldId id="298" r:id="rId10"/>
    <p:sldId id="269" r:id="rId11"/>
    <p:sldId id="287" r:id="rId12"/>
    <p:sldId id="285" r:id="rId13"/>
    <p:sldId id="280" r:id="rId14"/>
    <p:sldId id="296" r:id="rId15"/>
    <p:sldId id="273" r:id="rId16"/>
    <p:sldId id="263" r:id="rId17"/>
  </p:sldIdLst>
  <p:sldSz cx="9144000" cy="6858000" type="screen4x3"/>
  <p:notesSz cx="7315200" cy="9601200"/>
  <p:embeddedFontLst>
    <p:embeddedFont>
      <p:font typeface="Myriad Web Pro" panose="020B0604020202020204" charset="0"/>
      <p:regular r:id="rId19"/>
      <p:bold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531E"/>
    <a:srgbClr val="000000"/>
    <a:srgbClr val="781D7E"/>
    <a:srgbClr val="006A71"/>
    <a:srgbClr val="8D8B00"/>
    <a:srgbClr val="8B310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72277" autoAdjust="0"/>
  </p:normalViewPr>
  <p:slideViewPr>
    <p:cSldViewPr snapToGrid="0">
      <p:cViewPr>
        <p:scale>
          <a:sx n="89" d="100"/>
          <a:sy n="89" d="100"/>
        </p:scale>
        <p:origin x="-22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8F3C2-1545-407C-9696-9FBD8A87D061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2054C-5FFB-4925-88B8-34BFE4476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8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15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09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0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total of 1,249 cases</a:t>
            </a:r>
            <a:r>
              <a:rPr lang="en-US" baseline="0" dirty="0" smtClean="0"/>
              <a:t> of Vibriosis were reported to COVIS in 2014. cases were reported from 48 states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8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9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9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table shows the same information presented in the</a:t>
            </a:r>
            <a:r>
              <a:rPr lang="en-US" baseline="0" dirty="0" smtClean="0"/>
              <a:t> graph on the previous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36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focus</a:t>
            </a:r>
            <a:r>
              <a:rPr lang="en-US" baseline="0" dirty="0" smtClean="0"/>
              <a:t> on those patients who had foodborne transmission, this table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339 Vp infections</a:t>
            </a:r>
            <a:r>
              <a:rPr lang="en-US" baseline="0" dirty="0" smtClean="0"/>
              <a:t> were reported in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81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4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08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bg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bg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7317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43200"/>
            <a:ext cx="7772400" cy="5683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Photo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4" r:id="rId9"/>
    <p:sldLayoutId id="2147483725" r:id="rId10"/>
    <p:sldLayoutId id="2147483726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2014 Vibriosis Update</a:t>
            </a:r>
            <a:endParaRPr lang="en-US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Anna Newton, MPH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Epidemiologist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ISSC VMC Call</a:t>
            </a:r>
          </a:p>
          <a:p>
            <a:r>
              <a:rPr lang="en-US" dirty="0" smtClean="0">
                <a:latin typeface="Calibri" pitchFamily="34" charset="0"/>
              </a:rPr>
              <a:t>October 20</a:t>
            </a:r>
            <a:r>
              <a:rPr lang="en-US" dirty="0" smtClean="0"/>
              <a:t>, 2015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2143125" y="6260667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National Center for Emerging and Zoonotic Infectious Diseases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143125" y="6442202"/>
            <a:ext cx="3944166" cy="2633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3333"/>
                </a:solidFill>
              </a:rPr>
              <a:t>Division Foodborne, Waterborne, and Environmental Diseases</a:t>
            </a:r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Foodborne transmission: shellfish consumed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384867"/>
              </p:ext>
            </p:extLst>
          </p:nvPr>
        </p:nvGraphicFramePr>
        <p:xfrm>
          <a:off x="1898074" y="2357279"/>
          <a:ext cx="559650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215"/>
                <a:gridCol w="2180653"/>
                <a:gridCol w="131864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V. parahaemolyticus </a:t>
                      </a:r>
                    </a:p>
                    <a:p>
                      <a:pPr algn="ctr"/>
                      <a:r>
                        <a:rPr lang="en-US" dirty="0" smtClean="0"/>
                        <a:t>n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V. vulnificus</a:t>
                      </a:r>
                    </a:p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Any Seafood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291 (89)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(94)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Molluscan</a:t>
                      </a:r>
                      <a:r>
                        <a:rPr lang="en-US" baseline="0" dirty="0" smtClean="0"/>
                        <a:t> shellfish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Oysters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226 (69)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(73)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Clams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 (18)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(13)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Mussels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(6)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7091" y="5791200"/>
            <a:ext cx="8603673" cy="609600"/>
          </a:xfrm>
        </p:spPr>
        <p:txBody>
          <a:bodyPr/>
          <a:lstStyle/>
          <a:p>
            <a:r>
              <a:rPr lang="en-US" dirty="0" smtClean="0"/>
              <a:t>*does not include 2014 CA data</a:t>
            </a:r>
          </a:p>
          <a:p>
            <a:r>
              <a:rPr lang="en-US" dirty="0" smtClean="0"/>
              <a:t>**other seafood consumed includes: shrimp, crab, lobster, crawfish, squid, conch, scallops, and fish (catfish, bass, salmon, flounder, </a:t>
            </a:r>
            <a:r>
              <a:rPr lang="en-US" dirty="0" err="1" smtClean="0"/>
              <a:t>mahi</a:t>
            </a:r>
            <a:r>
              <a:rPr lang="en-US" dirty="0" smtClean="0"/>
              <a:t> </a:t>
            </a:r>
            <a:r>
              <a:rPr lang="en-US" dirty="0" err="1" smtClean="0"/>
              <a:t>mahi</a:t>
            </a:r>
            <a:r>
              <a:rPr lang="en-US" dirty="0" smtClean="0"/>
              <a:t>, </a:t>
            </a:r>
            <a:r>
              <a:rPr lang="en-US" dirty="0" err="1" smtClean="0"/>
              <a:t>runa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029709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V. parahaemolyticus</a:t>
            </a:r>
            <a:r>
              <a:rPr lang="en-US" dirty="0" smtClean="0"/>
              <a:t>: shellfish harvest areas (n=116)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840" y="1585755"/>
            <a:ext cx="7296320" cy="438555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378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V. parahaemolyticus</a:t>
            </a:r>
            <a:r>
              <a:rPr lang="en-US" dirty="0" smtClean="0"/>
              <a:t>, United States, 1997-2014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072" y="1492863"/>
            <a:ext cx="8386979" cy="448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8573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4291" cy="796516"/>
          </a:xfrm>
        </p:spPr>
        <p:txBody>
          <a:bodyPr/>
          <a:lstStyle/>
          <a:p>
            <a:r>
              <a:rPr lang="en-US" i="1" dirty="0" smtClean="0"/>
              <a:t>V. parahaemolyticus</a:t>
            </a:r>
            <a:r>
              <a:rPr lang="en-US" dirty="0" smtClean="0"/>
              <a:t> by year and shellfish consumed**</a:t>
            </a:r>
            <a:endParaRPr lang="en-US" i="1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439987"/>
            <a:ext cx="8229600" cy="396245"/>
          </a:xfrm>
        </p:spPr>
        <p:txBody>
          <a:bodyPr/>
          <a:lstStyle/>
          <a:p>
            <a:r>
              <a:rPr lang="en-US" dirty="0" smtClean="0"/>
              <a:t>*not including 2014 CA data</a:t>
            </a:r>
          </a:p>
          <a:p>
            <a:r>
              <a:rPr lang="en-US" dirty="0" smtClean="0"/>
              <a:t>**patients may have consumed more than one type of seafood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057140"/>
              </p:ext>
            </p:extLst>
          </p:nvPr>
        </p:nvGraphicFramePr>
        <p:xfrm>
          <a:off x="1410789" y="1162599"/>
          <a:ext cx="6492239" cy="5212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441"/>
                <a:gridCol w="1543238"/>
                <a:gridCol w="1454545"/>
                <a:gridCol w="1490022"/>
                <a:gridCol w="1152993"/>
              </a:tblGrid>
              <a:tr h="496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Year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Reported oyster-associated Vp**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Reported clam-associated Vp**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Vp with seafood info available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Total </a:t>
                      </a:r>
                      <a:r>
                        <a:rPr lang="en-US" sz="1100" b="1" u="none" strike="noStrike" dirty="0">
                          <a:effectLst/>
                        </a:rPr>
                        <a:t>Vp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1997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1998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1999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244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374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417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241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335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342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425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377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463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521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594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2014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smtClean="0">
                          <a:effectLst/>
                        </a:rPr>
                        <a:t>228*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smtClean="0">
                          <a:effectLst/>
                        </a:rPr>
                        <a:t>61*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smtClean="0">
                          <a:effectLst/>
                        </a:rPr>
                        <a:t>307*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604</a:t>
                      </a:r>
                      <a:endParaRPr lang="en-US" sz="11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2,774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831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4,473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smtClean="0">
                          <a:effectLst/>
                        </a:rPr>
                        <a:t>5,549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640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4291" cy="796516"/>
          </a:xfrm>
        </p:spPr>
        <p:txBody>
          <a:bodyPr/>
          <a:lstStyle/>
          <a:p>
            <a:r>
              <a:rPr lang="en-US" i="1" dirty="0" smtClean="0"/>
              <a:t>V. parahaemolyticus</a:t>
            </a:r>
            <a:r>
              <a:rPr lang="en-US" dirty="0" smtClean="0"/>
              <a:t> by year and shellfish consumed**</a:t>
            </a:r>
            <a:endParaRPr lang="en-US" i="1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439987"/>
            <a:ext cx="8229600" cy="396245"/>
          </a:xfrm>
        </p:spPr>
        <p:txBody>
          <a:bodyPr/>
          <a:lstStyle/>
          <a:p>
            <a:r>
              <a:rPr lang="en-US" dirty="0" smtClean="0"/>
              <a:t>*not including 2014 CA data</a:t>
            </a:r>
          </a:p>
          <a:p>
            <a:r>
              <a:rPr lang="en-US" dirty="0" smtClean="0"/>
              <a:t>**patients may have consumed more than one type of seafood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057140"/>
              </p:ext>
            </p:extLst>
          </p:nvPr>
        </p:nvGraphicFramePr>
        <p:xfrm>
          <a:off x="1410789" y="1162599"/>
          <a:ext cx="6492239" cy="5212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441"/>
                <a:gridCol w="1543238"/>
                <a:gridCol w="1454545"/>
                <a:gridCol w="1490022"/>
                <a:gridCol w="1152993"/>
              </a:tblGrid>
              <a:tr h="496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Year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Reported oyster-associated Vp**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Reported clam-associated Vp**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Vp with seafood info available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Total </a:t>
                      </a:r>
                      <a:r>
                        <a:rPr lang="en-US" sz="1100" b="1" u="none" strike="noStrike" dirty="0">
                          <a:effectLst/>
                        </a:rPr>
                        <a:t>Vp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1997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1998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1999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244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374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417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241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2009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335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342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425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377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463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521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594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2014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smtClean="0">
                          <a:effectLst/>
                        </a:rPr>
                        <a:t>228*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smtClean="0">
                          <a:effectLst/>
                        </a:rPr>
                        <a:t>61*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smtClean="0">
                          <a:effectLst/>
                        </a:rPr>
                        <a:t>307*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604</a:t>
                      </a:r>
                      <a:endParaRPr lang="en-US" sz="11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2,774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831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4,473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smtClean="0">
                          <a:effectLst/>
                        </a:rPr>
                        <a:t>5,549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10789" y="5874328"/>
            <a:ext cx="6492239" cy="290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39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V. parahaemolyticus </a:t>
            </a:r>
            <a:r>
              <a:rPr lang="en-US" dirty="0" smtClean="0"/>
              <a:t>PFGE, 2007-2014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57200" y="60960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2014 data preliminary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107" y="1445347"/>
            <a:ext cx="7872693" cy="47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6867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381000" y="2332037"/>
            <a:ext cx="8229600" cy="4111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baseline="0" dirty="0" smtClean="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rPr>
              <a:t>Questions?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8" name="Picture 7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/>
          <a:lstStyle/>
          <a:p>
            <a:pPr algn="l"/>
            <a:r>
              <a:rPr lang="en-US" sz="1200" dirty="0" smtClean="0">
                <a:latin typeface="Calibri" pitchFamily="34" charset="0"/>
              </a:rPr>
              <a:t>For more information please contact Centers for Disease Control and Prevention</a:t>
            </a:r>
          </a:p>
          <a:p>
            <a:pPr lvl="0" algn="l"/>
            <a:endParaRPr lang="en-US" sz="1200" b="0" dirty="0" smtClean="0">
              <a:latin typeface="Calibri" pitchFamily="34" charset="0"/>
            </a:endParaRPr>
          </a:p>
          <a:p>
            <a:pPr lvl="0" algn="l"/>
            <a:r>
              <a:rPr lang="en-US" sz="1200" b="0" dirty="0" smtClean="0">
                <a:latin typeface="Calibri" pitchFamily="34" charset="0"/>
              </a:rPr>
              <a:t>1600 Clifton Road NE,  Atlanta,  GA  30333</a:t>
            </a:r>
          </a:p>
          <a:p>
            <a:pPr lvl="0" algn="l"/>
            <a:r>
              <a:rPr lang="en-US" sz="1200" b="0" dirty="0" smtClean="0">
                <a:latin typeface="Calibri" pitchFamily="34" charset="0"/>
              </a:rPr>
              <a:t>Telephone: 1-800-CDC-INFO (232-4636)/TTY: 1-888-232-6348</a:t>
            </a:r>
          </a:p>
          <a:p>
            <a:pPr lvl="0" algn="l"/>
            <a:r>
              <a:rPr lang="en-US" sz="1200" b="0" dirty="0">
                <a:latin typeface="Calibri" pitchFamily="34" charset="0"/>
              </a:rPr>
              <a:t>Visit: www.cdc.gov | Contact CDC at: 1-800-CDC-INFO or www.cdc.gov/info</a:t>
            </a:r>
          </a:p>
          <a:p>
            <a:pPr lvl="0" algn="l"/>
            <a:endParaRPr lang="en-US" sz="1200" b="0" dirty="0" smtClean="0">
              <a:latin typeface="Calibri" pitchFamily="34" charset="0"/>
            </a:endParaRPr>
          </a:p>
          <a:p>
            <a:pPr lvl="0" algn="l"/>
            <a:r>
              <a:rPr lang="en-US" sz="900" b="0" dirty="0" smtClean="0">
                <a:latin typeface="Calibri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2143125" y="6260667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National Center for Emerging and Zoonotic Infectious Diseases</a:t>
            </a: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2143124" y="6442202"/>
            <a:ext cx="4591307" cy="2633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3333"/>
                </a:solidFill>
              </a:rPr>
              <a:t>Division of Foodborne, Waterborne, and Environmental Diseases</a:t>
            </a:r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Vibriosis by species, 2014 (N=1,249)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9703" y="1417638"/>
            <a:ext cx="7444593" cy="48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08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03" y="1417638"/>
            <a:ext cx="7444593" cy="4847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Vibriosis by species, 2014 (N=1,249)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09407" y="1632857"/>
            <a:ext cx="3931920" cy="248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76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03" y="1417638"/>
            <a:ext cx="7444593" cy="4847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Vibriosis by species, 2014 (N=1,249)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96343" y="1894113"/>
            <a:ext cx="1632857" cy="222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895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03" y="1417638"/>
            <a:ext cx="7444593" cy="4847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Vibriosis by species, 2014 (N=1,249)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09406" y="2142313"/>
            <a:ext cx="927463" cy="248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113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demographics and clinical characteristics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*does not include 2014 CA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828607"/>
              </p:ext>
            </p:extLst>
          </p:nvPr>
        </p:nvGraphicFramePr>
        <p:xfrm>
          <a:off x="2094325" y="2728119"/>
          <a:ext cx="495534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055"/>
                <a:gridCol w="2180653"/>
                <a:gridCol w="131864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V. parahaemolyticus </a:t>
                      </a:r>
                    </a:p>
                    <a:p>
                      <a:pPr algn="ctr"/>
                      <a:r>
                        <a:rPr lang="en-US" dirty="0" smtClean="0"/>
                        <a:t>n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V. vulnificus</a:t>
                      </a:r>
                    </a:p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</a:t>
                      </a:r>
                      <a:r>
                        <a:rPr lang="en-US" dirty="0" smtClean="0"/>
                        <a:t>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263</a:t>
                      </a:r>
                      <a:r>
                        <a:rPr lang="en-US" baseline="0" dirty="0" smtClean="0"/>
                        <a:t> (65)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 (82)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Hospitalized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 (18)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 (78)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r>
                        <a:rPr lang="en-US" baseline="0" dirty="0" smtClean="0"/>
                        <a:t> (18)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0581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route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*does not include 2014 CA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507186"/>
              </p:ext>
            </p:extLst>
          </p:nvPr>
        </p:nvGraphicFramePr>
        <p:xfrm>
          <a:off x="1934686" y="2542699"/>
          <a:ext cx="527462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333"/>
                <a:gridCol w="2180653"/>
                <a:gridCol w="131864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V. parahaemolyticus </a:t>
                      </a:r>
                    </a:p>
                    <a:p>
                      <a:pPr algn="ctr"/>
                      <a:r>
                        <a:rPr lang="en-US" dirty="0" smtClean="0"/>
                        <a:t>n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V. vulnificus</a:t>
                      </a:r>
                    </a:p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Foodborne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327 (80)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(13)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Non-foodborne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 (17)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 (62)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 (25)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9755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V. parahaemolyticus </a:t>
            </a:r>
            <a:r>
              <a:rPr lang="en-US" dirty="0" smtClean="0"/>
              <a:t>geographic distribution by transmission route (N=407)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*does not include 2014 CA data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709" y="1417638"/>
            <a:ext cx="7692582" cy="462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178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5" y="274638"/>
            <a:ext cx="8041890" cy="1143000"/>
          </a:xfrm>
        </p:spPr>
        <p:txBody>
          <a:bodyPr/>
          <a:lstStyle/>
          <a:p>
            <a:r>
              <a:rPr lang="en-US" i="1" dirty="0" smtClean="0"/>
              <a:t>V. vulnificus </a:t>
            </a:r>
            <a:r>
              <a:rPr lang="en-US" dirty="0" smtClean="0"/>
              <a:t>geographic distribution by transmission route (N=124)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*does not include 2014 CA data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389" y="1417638"/>
            <a:ext cx="7711221" cy="463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769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1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</TotalTime>
  <Words>754</Words>
  <Application>Microsoft Office PowerPoint</Application>
  <PresentationFormat>On-screen Show (4:3)</PresentationFormat>
  <Paragraphs>304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Courier New</vt:lpstr>
      <vt:lpstr>Wingdings</vt:lpstr>
      <vt:lpstr>Myriad Web Pro</vt:lpstr>
      <vt:lpstr>Calibri</vt:lpstr>
      <vt:lpstr>Theme1</vt:lpstr>
      <vt:lpstr>2014 Vibriosis Update</vt:lpstr>
      <vt:lpstr>Vibriosis by species, 2014 (N=1,249)</vt:lpstr>
      <vt:lpstr>Vibriosis by species, 2014 (N=1,249)</vt:lpstr>
      <vt:lpstr>Vibriosis by species, 2014 (N=1,249)</vt:lpstr>
      <vt:lpstr>Vibriosis by species, 2014 (N=1,249)</vt:lpstr>
      <vt:lpstr>Selected demographics and clinical characteristics</vt:lpstr>
      <vt:lpstr>Transmission route</vt:lpstr>
      <vt:lpstr>V. parahaemolyticus geographic distribution by transmission route (N=407)</vt:lpstr>
      <vt:lpstr>V. vulnificus geographic distribution by transmission route (N=124)</vt:lpstr>
      <vt:lpstr>Foodborne transmission: shellfish consumed</vt:lpstr>
      <vt:lpstr>V. parahaemolyticus: shellfish harvest areas (n=116)</vt:lpstr>
      <vt:lpstr>V. parahaemolyticus, United States, 1997-2014 </vt:lpstr>
      <vt:lpstr>V. parahaemolyticus by year and shellfish consumed**</vt:lpstr>
      <vt:lpstr>V. parahaemolyticus by year and shellfish consumed**</vt:lpstr>
      <vt:lpstr>V. parahaemolyticus PFGE, 2007-2014</vt:lpstr>
      <vt:lpstr>Questions?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issc</cp:lastModifiedBy>
  <cp:revision>112</cp:revision>
  <dcterms:created xsi:type="dcterms:W3CDTF">2011-03-17T17:43:16Z</dcterms:created>
  <dcterms:modified xsi:type="dcterms:W3CDTF">2015-10-19T21:09:15Z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